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329" r:id="rId3"/>
    <p:sldId id="330" r:id="rId4"/>
    <p:sldId id="331" r:id="rId5"/>
    <p:sldId id="332" r:id="rId6"/>
    <p:sldId id="333" r:id="rId7"/>
    <p:sldId id="334" r:id="rId8"/>
    <p:sldId id="335" r:id="rId9"/>
    <p:sldId id="336" r:id="rId10"/>
    <p:sldId id="259" r:id="rId11"/>
    <p:sldId id="319" r:id="rId12"/>
    <p:sldId id="310" r:id="rId13"/>
    <p:sldId id="337" r:id="rId14"/>
    <p:sldId id="339" r:id="rId15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9AD"/>
    <a:srgbClr val="640021"/>
    <a:srgbClr val="BD196F"/>
    <a:srgbClr val="0340EB"/>
    <a:srgbClr val="FF5050"/>
    <a:srgbClr val="FACDA8"/>
    <a:srgbClr val="F8CF92"/>
    <a:srgbClr val="FADEB4"/>
    <a:srgbClr val="71DAFF"/>
    <a:srgbClr val="FAE1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85587" autoAdjust="0"/>
  </p:normalViewPr>
  <p:slideViewPr>
    <p:cSldViewPr>
      <p:cViewPr varScale="1">
        <p:scale>
          <a:sx n="63" d="100"/>
          <a:sy n="63" d="100"/>
        </p:scale>
        <p:origin x="1008" y="66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smtClean="0"/>
              <a:t>Click vào</a:t>
            </a:r>
            <a:r>
              <a:rPr lang="en-US" baseline="0" smtClean="0"/>
              <a:t> hoa để tới câu hỏi. Tại slide câu hỏi, click vào hoa để quay về</a:t>
            </a:r>
          </a:p>
          <a:p>
            <a:pPr marL="228600" indent="-228600">
              <a:buAutoNum type="arabicPeriod"/>
            </a:pPr>
            <a:r>
              <a:rPr lang="en-US" baseline="0" smtClean="0"/>
              <a:t>Click vào nền hoặc nhấn enter để ra hình ảnh các bạn nhỏ tặng quà cô ngày 20/11</a:t>
            </a:r>
          </a:p>
          <a:p>
            <a:pPr marL="228600" indent="-228600">
              <a:buAutoNum type="arabicPeriod"/>
            </a:pPr>
            <a:r>
              <a:rPr lang="en-US" baseline="0" smtClean="0"/>
              <a:t>Click vào hình 4 bạn nhỏ để tới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31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A B C ĐỂ RA ĐÁP ÁN ĐÚNG SAI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75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số để ra tiếng. HS có thể chọn số bất kì</a:t>
            </a:r>
          </a:p>
          <a:p>
            <a:r>
              <a:rPr lang="en-US" baseline="0" smtClean="0"/>
              <a:t>Click vào số lần 2 để ra quà</a:t>
            </a:r>
          </a:p>
          <a:p>
            <a:r>
              <a:rPr lang="en-US" smtClean="0"/>
              <a:t>Nếu</a:t>
            </a:r>
            <a:r>
              <a:rPr lang="en-US" baseline="0" smtClean="0"/>
              <a:t> học online thì hỏi HS lấy stiker hay hôm sau đi học lại lấy kẹo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 vào</a:t>
            </a:r>
            <a:r>
              <a:rPr lang="en-US" baseline="0" smtClean="0"/>
              <a:t> số </a:t>
            </a:r>
            <a:r>
              <a:rPr lang="en-US" smtClean="0"/>
              <a:t>lần</a:t>
            </a:r>
            <a:r>
              <a:rPr lang="en-US" baseline="0" smtClean="0"/>
              <a:t> 1 ra từ</a:t>
            </a:r>
          </a:p>
          <a:p>
            <a:r>
              <a:rPr lang="en-US" baseline="0" smtClean="0"/>
              <a:t>Click vào số lần 2 ra sao khen thưởng. GV có thể tẳng sticker, kẹo hoặc sao điểm tốt cho HS.</a:t>
            </a:r>
          </a:p>
          <a:p>
            <a:r>
              <a:rPr lang="en-US" baseline="0" smtClean="0"/>
              <a:t>HS có thể chọn số bất kì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66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9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12" Type="http://schemas.microsoft.com/office/2007/relationships/hdphoto" Target="../media/hdphoto4.wdp"/><Relationship Id="rId17" Type="http://schemas.openxmlformats.org/officeDocument/2006/relationships/image" Target="../media/image32.gif"/><Relationship Id="rId2" Type="http://schemas.openxmlformats.org/officeDocument/2006/relationships/notesSlide" Target="../notesSlides/notesSlide5.xml"/><Relationship Id="rId16" Type="http://schemas.microsoft.com/office/2007/relationships/hdphoto" Target="../media/hdphoto5.wdp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28.png"/><Relationship Id="rId5" Type="http://schemas.microsoft.com/office/2007/relationships/hdphoto" Target="../media/hdphoto2.wdp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26.png"/><Relationship Id="rId14" Type="http://schemas.openxmlformats.org/officeDocument/2006/relationships/image" Target="../media/image30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drive.google.com/drive/u/0/folders/1-dNa43begmfbAtLp4ijb8-n9cDtYwYQh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7.png"/><Relationship Id="rId18" Type="http://schemas.openxmlformats.org/officeDocument/2006/relationships/slide" Target="slide5.xml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11.png"/><Relationship Id="rId7" Type="http://schemas.openxmlformats.org/officeDocument/2006/relationships/image" Target="../media/image4.png"/><Relationship Id="rId12" Type="http://schemas.openxmlformats.org/officeDocument/2006/relationships/slide" Target="slide6.xml"/><Relationship Id="rId17" Type="http://schemas.openxmlformats.org/officeDocument/2006/relationships/image" Target="../media/image9.png"/><Relationship Id="rId25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slide" Target="slide9.xml"/><Relationship Id="rId20" Type="http://schemas.openxmlformats.org/officeDocument/2006/relationships/slide" Target="slide7.xml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microsoft.com/office/2007/relationships/hdphoto" Target="../media/hdphoto1.wdp"/><Relationship Id="rId24" Type="http://schemas.openxmlformats.org/officeDocument/2006/relationships/slide" Target="slide10.xml"/><Relationship Id="rId5" Type="http://schemas.openxmlformats.org/officeDocument/2006/relationships/audio" Target="../media/audio1.wav"/><Relationship Id="rId15" Type="http://schemas.openxmlformats.org/officeDocument/2006/relationships/image" Target="../media/image8.png"/><Relationship Id="rId23" Type="http://schemas.openxmlformats.org/officeDocument/2006/relationships/image" Target="../media/image12.png"/><Relationship Id="rId10" Type="http://schemas.openxmlformats.org/officeDocument/2006/relationships/image" Target="../media/image6.png"/><Relationship Id="rId19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slide" Target="slide8.xml"/><Relationship Id="rId14" Type="http://schemas.openxmlformats.org/officeDocument/2006/relationships/slide" Target="slide4.xml"/><Relationship Id="rId22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.xml"/><Relationship Id="rId5" Type="http://schemas.openxmlformats.org/officeDocument/2006/relationships/audio" Target="../media/audio5.wav"/><Relationship Id="rId10" Type="http://schemas.openxmlformats.org/officeDocument/2006/relationships/image" Target="../media/image16.png"/><Relationship Id="rId4" Type="http://schemas.openxmlformats.org/officeDocument/2006/relationships/audio" Target="../media/audio4.wav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audio" Target="../media/audio5.wav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audio" Target="../media/audio5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slide" Target="slide2.xml"/><Relationship Id="rId4" Type="http://schemas.openxmlformats.org/officeDocument/2006/relationships/audio" Target="../media/audio5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4.wav"/><Relationship Id="rId7" Type="http://schemas.openxmlformats.org/officeDocument/2006/relationships/slide" Target="slide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slide" Target="slide2.xml"/><Relationship Id="rId4" Type="http://schemas.openxmlformats.org/officeDocument/2006/relationships/audio" Target="../media/audio5.wav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H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H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61838" cy="3733800"/>
          </a:xfrm>
          <a:prstGeom prst="rect">
            <a:avLst/>
          </a:prstGeom>
          <a:solidFill>
            <a:srgbClr val="BD19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719" y="45230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575089" y="648734"/>
            <a:ext cx="1564506" cy="800021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4400" b="1">
              <a:solidFill>
                <a:schemeClr val="bg1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62615" y="943159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45</a:t>
            </a:r>
            <a:endParaRPr lang="en-US" sz="5300" b="1">
              <a:solidFill>
                <a:srgbClr val="BD196F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328319" y="132625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sz="72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>
              <a:lnSpc>
                <a:spcPct val="120000"/>
              </a:lnSpc>
            </a:pPr>
            <a:r>
              <a:rPr lang="en-US" sz="72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  <a:endParaRPr lang="en-US" sz="7200" b="1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4"/>
          <a:stretch/>
        </p:blipFill>
        <p:spPr>
          <a:xfrm>
            <a:off x="4032584" y="3872038"/>
            <a:ext cx="4096671" cy="294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0581" y="57149"/>
            <a:ext cx="2242113" cy="2903537"/>
          </a:xfrm>
          <a:prstGeom prst="rect">
            <a:avLst/>
          </a:prstGeom>
        </p:spPr>
      </p:pic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526913"/>
              </p:ext>
            </p:extLst>
          </p:nvPr>
        </p:nvGraphicFramePr>
        <p:xfrm>
          <a:off x="1966119" y="4071030"/>
          <a:ext cx="8145890" cy="1186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9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1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91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9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91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867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FF19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960260"/>
              </p:ext>
            </p:extLst>
          </p:nvPr>
        </p:nvGraphicFramePr>
        <p:xfrm>
          <a:off x="2758980" y="2323305"/>
          <a:ext cx="6516712" cy="11867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9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1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91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9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8677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19A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405388" y="381000"/>
            <a:ext cx="2222870" cy="822960"/>
            <a:chOff x="120791" y="1473018"/>
            <a:chExt cx="1671287" cy="61721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90471"/>
              <a:ext cx="1407720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120791" y="1473018"/>
              <a:ext cx="618751" cy="61721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4" name="Title 1"/>
          <p:cNvSpPr txBox="1">
            <a:spLocks/>
          </p:cNvSpPr>
          <p:nvPr/>
        </p:nvSpPr>
        <p:spPr>
          <a:xfrm>
            <a:off x="5965734" y="2590800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7393481" y="2590800"/>
            <a:ext cx="2123468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đẽo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2061278" y="4350885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3625300" y="4365626"/>
            <a:ext cx="15953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5159007" y="4350885"/>
            <a:ext cx="1754932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rêu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6854728" y="4350885"/>
            <a:ext cx="15953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5" name="Title 1"/>
          <p:cNvSpPr txBox="1">
            <a:spLocks/>
          </p:cNvSpPr>
          <p:nvPr/>
        </p:nvSpPr>
        <p:spPr>
          <a:xfrm>
            <a:off x="8649210" y="4350885"/>
            <a:ext cx="131850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sưu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2881406" y="2590800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4467694" y="2590800"/>
            <a:ext cx="1450357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ửi</a:t>
            </a:r>
            <a:endParaRPr lang="en-US" sz="5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797192" y="2365568"/>
            <a:ext cx="274320" cy="27432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1</a:t>
            </a:r>
            <a:endParaRPr lang="en-US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4426348" y="2365568"/>
            <a:ext cx="274320" cy="27432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2</a:t>
            </a:r>
            <a:endParaRPr lang="en-US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6054358" y="2365568"/>
            <a:ext cx="274320" cy="27432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3</a:t>
            </a:r>
            <a:endParaRPr lang="en-US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7697310" y="2365568"/>
            <a:ext cx="274320" cy="27432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4</a:t>
            </a:r>
            <a:endParaRPr lang="en-US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1991627" y="4119880"/>
            <a:ext cx="274320" cy="27432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5</a:t>
            </a:r>
            <a:endParaRPr lang="en-US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631627" y="4119880"/>
            <a:ext cx="274320" cy="27432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6</a:t>
            </a:r>
            <a:endParaRPr lang="en-US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265687" y="4119880"/>
            <a:ext cx="274320" cy="27432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7</a:t>
            </a:r>
            <a:endParaRPr lang="en-US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6903987" y="4119880"/>
            <a:ext cx="274320" cy="27432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8</a:t>
            </a:r>
            <a:endParaRPr lang="en-US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535080" y="4119880"/>
            <a:ext cx="274320" cy="27432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9</a:t>
            </a:r>
            <a:endParaRPr lang="en-US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073" y="1111882"/>
            <a:ext cx="948132" cy="97663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073" y="1524073"/>
            <a:ext cx="948132" cy="976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42" y="1324699"/>
            <a:ext cx="1015192" cy="1015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933" y="1021080"/>
            <a:ext cx="1233301" cy="123330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966" y="1205099"/>
            <a:ext cx="1233301" cy="12333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050" y="1600200"/>
            <a:ext cx="44698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9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  <p:bldP spid="69" grpId="0"/>
      <p:bldP spid="75" grpId="0"/>
      <p:bldP spid="39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50" r="2017" b="16019"/>
          <a:stretch/>
        </p:blipFill>
        <p:spPr>
          <a:xfrm>
            <a:off x="-19049" y="-152400"/>
            <a:ext cx="12161838" cy="7162800"/>
          </a:xfrm>
          <a:prstGeom prst="rect">
            <a:avLst/>
          </a:prstGeom>
        </p:spPr>
      </p:pic>
      <p:sp>
        <p:nvSpPr>
          <p:cNvPr id="15" name="TextBox 14">
            <a:hlinkClick r:id="" action="ppaction://noaction"/>
          </p:cNvPr>
          <p:cNvSpPr txBox="1"/>
          <p:nvPr/>
        </p:nvSpPr>
        <p:spPr>
          <a:xfrm rot="20777176">
            <a:off x="1251309" y="2351469"/>
            <a:ext cx="1933790" cy="73846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000" b="1" dirty="0">
                <a:solidFill>
                  <a:srgbClr val="F17FBB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khâu vá</a:t>
            </a:r>
          </a:p>
        </p:txBody>
      </p:sp>
      <p:sp>
        <p:nvSpPr>
          <p:cNvPr id="16" name="TextBox 15"/>
          <p:cNvSpPr txBox="1"/>
          <p:nvPr/>
        </p:nvSpPr>
        <p:spPr>
          <a:xfrm rot="772676">
            <a:off x="749383" y="4570468"/>
            <a:ext cx="1451286" cy="73846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000" b="1" dirty="0">
                <a:solidFill>
                  <a:srgbClr val="3DAD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 vẻ</a:t>
            </a:r>
          </a:p>
        </p:txBody>
      </p:sp>
      <p:sp>
        <p:nvSpPr>
          <p:cNvPr id="17" name="TextBox 16"/>
          <p:cNvSpPr txBox="1"/>
          <p:nvPr/>
        </p:nvSpPr>
        <p:spPr>
          <a:xfrm rot="21289924">
            <a:off x="2978679" y="3984923"/>
            <a:ext cx="1802344" cy="73846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000" b="1" dirty="0">
                <a:solidFill>
                  <a:srgbClr val="EF3A78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kêu gọi</a:t>
            </a:r>
          </a:p>
        </p:txBody>
      </p:sp>
      <p:sp>
        <p:nvSpPr>
          <p:cNvPr id="18" name="TextBox 17"/>
          <p:cNvSpPr txBox="1"/>
          <p:nvPr/>
        </p:nvSpPr>
        <p:spPr>
          <a:xfrm rot="279856">
            <a:off x="4272562" y="2370519"/>
            <a:ext cx="1877684" cy="73846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000" b="1" dirty="0">
                <a:solidFill>
                  <a:srgbClr val="29B79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quà</a:t>
            </a:r>
          </a:p>
        </p:txBody>
      </p:sp>
      <p:sp>
        <p:nvSpPr>
          <p:cNvPr id="19" name="TextBox 18"/>
          <p:cNvSpPr txBox="1"/>
          <p:nvPr/>
        </p:nvSpPr>
        <p:spPr>
          <a:xfrm rot="1067290">
            <a:off x="5199596" y="4824830"/>
            <a:ext cx="2025161" cy="73846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000" b="1" dirty="0">
                <a:solidFill>
                  <a:srgbClr val="4AB4E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chịu khó</a:t>
            </a:r>
          </a:p>
        </p:txBody>
      </p:sp>
      <p:sp>
        <p:nvSpPr>
          <p:cNvPr id="20" name="TextBox 19">
            <a:hlinkClick r:id="" action="ppaction://noaction"/>
          </p:cNvPr>
          <p:cNvSpPr txBox="1"/>
          <p:nvPr/>
        </p:nvSpPr>
        <p:spPr>
          <a:xfrm rot="21245596">
            <a:off x="7220322" y="3660533"/>
            <a:ext cx="1923053" cy="73846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4000" b="1" dirty="0">
                <a:solidFill>
                  <a:srgbClr val="F04977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cau</a:t>
            </a:r>
          </a:p>
        </p:txBody>
      </p:sp>
      <p:sp>
        <p:nvSpPr>
          <p:cNvPr id="21" name="TextBox 20">
            <a:hlinkClick r:id="rId6" action="ppaction://hlinksldjump"/>
          </p:cNvPr>
          <p:cNvSpPr txBox="1"/>
          <p:nvPr/>
        </p:nvSpPr>
        <p:spPr>
          <a:xfrm rot="451114">
            <a:off x="9884759" y="2590794"/>
            <a:ext cx="1640440" cy="73846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000" b="1" dirty="0">
                <a:solidFill>
                  <a:srgbClr val="15AF7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kéo co</a:t>
            </a:r>
          </a:p>
        </p:txBody>
      </p:sp>
      <p:sp>
        <p:nvSpPr>
          <p:cNvPr id="22" name="TextBox 21"/>
          <p:cNvSpPr txBox="1"/>
          <p:nvPr/>
        </p:nvSpPr>
        <p:spPr>
          <a:xfrm rot="20739366">
            <a:off x="9355025" y="4976212"/>
            <a:ext cx="1733414" cy="73846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000" b="1" dirty="0">
                <a:solidFill>
                  <a:srgbClr val="EF246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mưu trí</a:t>
            </a:r>
          </a:p>
        </p:txBody>
      </p:sp>
      <p:sp>
        <p:nvSpPr>
          <p:cNvPr id="23" name="TextBox 22"/>
          <p:cNvSpPr txBox="1"/>
          <p:nvPr/>
        </p:nvSpPr>
        <p:spPr>
          <a:xfrm rot="958747">
            <a:off x="6885904" y="1749653"/>
            <a:ext cx="2094090" cy="738466"/>
          </a:xfrm>
          <a:prstGeom prst="rect">
            <a:avLst/>
          </a:prstGeom>
          <a:noFill/>
        </p:spPr>
        <p:txBody>
          <a:bodyPr wrap="none" lIns="121725" tIns="60862" rIns="121725" bIns="60862" rtlCol="0">
            <a:spAutoFit/>
          </a:bodyPr>
          <a:lstStyle/>
          <a:p>
            <a:r>
              <a:rPr lang="en-US" sz="4000" b="1">
                <a:solidFill>
                  <a:srgbClr val="EF3A78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 </a:t>
            </a:r>
            <a:r>
              <a:rPr lang="en-US" sz="4000" b="1" smtClean="0">
                <a:solidFill>
                  <a:srgbClr val="EF3A78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endParaRPr lang="en-US" sz="4000" b="1" dirty="0">
              <a:solidFill>
                <a:srgbClr val="EF3A78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1535" y="228600"/>
            <a:ext cx="2222870" cy="822960"/>
            <a:chOff x="120791" y="1473018"/>
            <a:chExt cx="1671287" cy="617219"/>
          </a:xfrm>
        </p:grpSpPr>
        <p:sp>
          <p:nvSpPr>
            <p:cNvPr id="25" name="Rounded Rectangle 24"/>
            <p:cNvSpPr/>
            <p:nvPr/>
          </p:nvSpPr>
          <p:spPr>
            <a:xfrm>
              <a:off x="384358" y="1490471"/>
              <a:ext cx="1407720" cy="58337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120791" y="1473018"/>
              <a:ext cx="618751" cy="61721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7" name="Oval 26"/>
          <p:cNvSpPr/>
          <p:nvPr/>
        </p:nvSpPr>
        <p:spPr>
          <a:xfrm>
            <a:off x="2720483" y="1613272"/>
            <a:ext cx="457200" cy="4572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1</a:t>
            </a:r>
            <a:endParaRPr lang="en-US" sz="2800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948562" y="1969244"/>
            <a:ext cx="457200" cy="4572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2</a:t>
            </a:r>
            <a:endParaRPr lang="en-US" sz="2800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8833369" y="1410816"/>
            <a:ext cx="457200" cy="4572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3</a:t>
            </a:r>
            <a:endParaRPr lang="en-US" sz="2800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11566461" y="2344107"/>
            <a:ext cx="457200" cy="4572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4</a:t>
            </a:r>
            <a:endParaRPr lang="en-US" sz="2800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10004" y="3988218"/>
            <a:ext cx="457200" cy="4572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5</a:t>
            </a:r>
            <a:endParaRPr lang="en-US" sz="2800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4678004" y="3676650"/>
            <a:ext cx="457200" cy="4572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6</a:t>
            </a:r>
            <a:endParaRPr lang="en-US" sz="2800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596114" y="5890003"/>
            <a:ext cx="457200" cy="4572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7</a:t>
            </a:r>
            <a:endParaRPr lang="en-US" sz="2800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8871468" y="3219450"/>
            <a:ext cx="457200" cy="4572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8</a:t>
            </a:r>
            <a:endParaRPr lang="en-US" sz="2800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11065329" y="5480425"/>
            <a:ext cx="457200" cy="457200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latin typeface="Arial Rounded MT Bold" pitchFamily="34" charset="0"/>
                <a:ea typeface="Arial Unicode MS" pitchFamily="34" charset="-128"/>
                <a:cs typeface="Arial Unicode MS" pitchFamily="34" charset="-128"/>
              </a:rPr>
              <a:t>9</a:t>
            </a:r>
            <a:endParaRPr lang="en-US" sz="2800">
              <a:latin typeface="Arial Rounded MT Bold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98" y="4223480"/>
            <a:ext cx="588216" cy="71622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92" y="3373461"/>
            <a:ext cx="734497" cy="79421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474" y="4413077"/>
            <a:ext cx="794923" cy="85900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9930" l="0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6" y="5398023"/>
            <a:ext cx="1004562" cy="98396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078" y="1341715"/>
            <a:ext cx="686988" cy="6595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897" y="929714"/>
            <a:ext cx="700380" cy="68550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24" b="89968" l="1848" r="980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823" y="1641924"/>
            <a:ext cx="649695" cy="654639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47" y="1067801"/>
            <a:ext cx="1094958" cy="109495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150" y="2798215"/>
            <a:ext cx="996763" cy="99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83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19" y="990600"/>
            <a:ext cx="9296400" cy="251460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1143000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19" y="3657600"/>
            <a:ext cx="9296400" cy="1015663"/>
          </a:xfrm>
          <a:prstGeom prst="rect">
            <a:avLst/>
          </a:prstGeom>
          <a:solidFill>
            <a:srgbClr val="D8F4E3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Thân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chào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Quý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Thầy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Cô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!</a:t>
            </a:r>
          </a:p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Rất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mong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nhận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phản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hồi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góp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ý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từ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Quý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Thầy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Cô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bộ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giáo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án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ppt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được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hoàn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thiện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hơn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20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5519" y="1859043"/>
            <a:ext cx="510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Năm sinh	: 1990</a:t>
            </a:r>
          </a:p>
          <a:p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Đơn vị công tác	: </a:t>
            </a:r>
          </a:p>
          <a:p>
            <a:r>
              <a:rPr lang="en-US" sz="20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LH		: 0916.604.268</a:t>
            </a:r>
            <a:endParaRPr lang="en-US" sz="20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8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7895" y="1219200"/>
            <a:ext cx="11848444" cy="5262975"/>
          </a:xfrm>
          <a:prstGeom prst="rect">
            <a:avLst/>
          </a:prstGeom>
        </p:spPr>
        <p:txBody>
          <a:bodyPr lIns="91436" tIns="45718" rIns="91436" bIns="45718">
            <a:spAutoFit/>
          </a:bodyPr>
          <a:lstStyle/>
          <a:p>
            <a:pPr algn="just"/>
            <a:r>
              <a:rPr lang="en-US" sz="2800" dirty="0">
                <a:ea typeface="Arrus-Black" pitchFamily="18" charset="0"/>
                <a:cs typeface="Arrus-Black" pitchFamily="18" charset="0"/>
              </a:rPr>
              <a:t>C</a:t>
            </a:r>
            <a:r>
              <a:rPr lang="vi-VN" sz="2800" dirty="0" smtClean="0">
                <a:ea typeface="Arrus-Black" pitchFamily="18" charset="0"/>
                <a:cs typeface="Arrus-Black" pitchFamily="18" charset="0"/>
              </a:rPr>
              <a:t>hia </a:t>
            </a:r>
            <a:r>
              <a:rPr lang="vi-VN" sz="2800" dirty="0">
                <a:ea typeface="Arrus-Black" pitchFamily="18" charset="0"/>
                <a:cs typeface="Arrus-Black" pitchFamily="18" charset="0"/>
              </a:rPr>
              <a:t>sẻ tới thầy cô một số </a:t>
            </a:r>
            <a:r>
              <a:rPr lang="en-US" sz="2800" dirty="0" err="1">
                <a:ea typeface="Arrus-Black" pitchFamily="18" charset="0"/>
                <a:cs typeface="Arrus-Black" pitchFamily="18" charset="0"/>
              </a:rPr>
              <a:t>thiết</a:t>
            </a:r>
            <a:r>
              <a:rPr lang="en-US" sz="2800" dirty="0">
                <a:ea typeface="Arrus-Black" pitchFamily="18" charset="0"/>
                <a:cs typeface="Arrus-Black" pitchFamily="18" charset="0"/>
              </a:rPr>
              <a:t> </a:t>
            </a:r>
            <a:r>
              <a:rPr lang="en-US" sz="2800" dirty="0" err="1">
                <a:ea typeface="Arrus-Black" pitchFamily="18" charset="0"/>
                <a:cs typeface="Arrus-Black" pitchFamily="18" charset="0"/>
              </a:rPr>
              <a:t>kế</a:t>
            </a:r>
            <a:r>
              <a:rPr lang="en-US" sz="2800" dirty="0">
                <a:ea typeface="Arrus-Black" pitchFamily="18" charset="0"/>
                <a:cs typeface="Arrus-Black" pitchFamily="18" charset="0"/>
              </a:rPr>
              <a:t> </a:t>
            </a:r>
            <a:r>
              <a:rPr lang="en-US" sz="2800" dirty="0" err="1">
                <a:ea typeface="Arrus-Black" pitchFamily="18" charset="0"/>
                <a:cs typeface="Arrus-Black" pitchFamily="18" charset="0"/>
              </a:rPr>
              <a:t>ppt</a:t>
            </a:r>
            <a:r>
              <a:rPr lang="en-US" sz="2800" dirty="0">
                <a:ea typeface="Arrus-Black" pitchFamily="18" charset="0"/>
                <a:cs typeface="Arrus-Black" pitchFamily="18" charset="0"/>
              </a:rPr>
              <a:t> </a:t>
            </a:r>
            <a:r>
              <a:rPr lang="en-US" sz="2800" dirty="0" err="1">
                <a:ea typeface="Arrus-Black" pitchFamily="18" charset="0"/>
                <a:cs typeface="Arrus-Black" pitchFamily="18" charset="0"/>
              </a:rPr>
              <a:t>Toán</a:t>
            </a:r>
            <a:r>
              <a:rPr lang="en-US" sz="2800" dirty="0">
                <a:ea typeface="Arrus-Black" pitchFamily="18" charset="0"/>
                <a:cs typeface="Arrus-Black" pitchFamily="18" charset="0"/>
              </a:rPr>
              <a:t> </a:t>
            </a:r>
            <a:r>
              <a:rPr lang="en-US" sz="2800" dirty="0" err="1">
                <a:ea typeface="Arrus-Black" pitchFamily="18" charset="0"/>
                <a:cs typeface="Arrus-Black" pitchFamily="18" charset="0"/>
              </a:rPr>
              <a:t>và</a:t>
            </a:r>
            <a:r>
              <a:rPr lang="en-US" sz="2800" dirty="0">
                <a:ea typeface="Arrus-Black" pitchFamily="18" charset="0"/>
                <a:cs typeface="Arrus-Black" pitchFamily="18" charset="0"/>
              </a:rPr>
              <a:t> TV 1 + 2 </a:t>
            </a:r>
            <a:r>
              <a:rPr lang="en-US" sz="2800" dirty="0" err="1">
                <a:ea typeface="Arrus-Black" pitchFamily="18" charset="0"/>
                <a:cs typeface="Arrus-Black" pitchFamily="18" charset="0"/>
              </a:rPr>
              <a:t>của</a:t>
            </a:r>
            <a:r>
              <a:rPr lang="en-US" sz="2800" dirty="0">
                <a:ea typeface="Arrus-Black" pitchFamily="18" charset="0"/>
                <a:cs typeface="Arrus-Black" pitchFamily="18" charset="0"/>
              </a:rPr>
              <a:t> </a:t>
            </a:r>
            <a:r>
              <a:rPr lang="en-US" sz="2800" dirty="0" err="1">
                <a:ea typeface="Arrus-Black" pitchFamily="18" charset="0"/>
                <a:cs typeface="Arrus-Black" pitchFamily="18" charset="0"/>
              </a:rPr>
              <a:t>em</a:t>
            </a:r>
            <a:r>
              <a:rPr lang="en-US" sz="2800" dirty="0">
                <a:ea typeface="Arrus-Black" pitchFamily="18" charset="0"/>
                <a:cs typeface="Arrus-Black" pitchFamily="18" charset="0"/>
              </a:rPr>
              <a:t> ạ</a:t>
            </a:r>
          </a:p>
          <a:p>
            <a:pPr algn="just"/>
            <a:r>
              <a:rPr lang="vi-VN" sz="2800" dirty="0">
                <a:ea typeface="Arrus-Black" pitchFamily="18" charset="0"/>
                <a:cs typeface="Arrus-Black" pitchFamily="18" charset="0"/>
              </a:rPr>
              <a:t>Link tải: </a:t>
            </a:r>
            <a:r>
              <a:rPr lang="en-US" sz="2800" dirty="0">
                <a:hlinkClick r:id="rId2"/>
              </a:rPr>
              <a:t>https://</a:t>
            </a:r>
            <a:r>
              <a:rPr lang="en-US" sz="2800" dirty="0" smtClean="0">
                <a:hlinkClick r:id="rId2"/>
              </a:rPr>
              <a:t>drive.google.com/drive/u/0/folders/1-dNa43begmfbAtLp4ijb8-n9cDtYwYQh</a:t>
            </a:r>
            <a:endParaRPr lang="en-US" sz="2800" dirty="0" smtClean="0"/>
          </a:p>
          <a:p>
            <a:pPr algn="just"/>
            <a:r>
              <a:rPr lang="vi-VN" sz="2800" dirty="0" smtClean="0">
                <a:ea typeface="Arrus-Black" pitchFamily="18" charset="0"/>
                <a:cs typeface="Arrus-Black" pitchFamily="18" charset="0"/>
              </a:rPr>
              <a:t>Tuy </a:t>
            </a:r>
            <a:r>
              <a:rPr lang="vi-VN" sz="2800" dirty="0">
                <a:ea typeface="Arrus-Black" pitchFamily="18" charset="0"/>
                <a:cs typeface="Arrus-Black" pitchFamily="18" charset="0"/>
              </a:rPr>
              <a:t>nhiên, để sử dụng đc ppt TV, thầy cô vui lòng thực hiện đúng các bước em hướng dẫn ạ! </a:t>
            </a:r>
          </a:p>
          <a:p>
            <a:pPr algn="just"/>
            <a:r>
              <a:rPr lang="vi-VN" sz="2800" dirty="0">
                <a:ea typeface="Arrus-Black" pitchFamily="18" charset="0"/>
                <a:cs typeface="Arrus-Black" pitchFamily="18" charset="0"/>
              </a:rPr>
              <a:t>Bước 1: Tải fonts và cài fonts (nếu khó khăn khi thực hiện, cứ liên hệ em hỗ trợ. Bước này là bắt buộc, không thể bỏ qua.</a:t>
            </a:r>
          </a:p>
          <a:p>
            <a:pPr algn="just"/>
            <a:r>
              <a:rPr lang="vi-VN" sz="2800" dirty="0">
                <a:ea typeface="Arrus-Black" pitchFamily="18" charset="0"/>
                <a:cs typeface="Arrus-Black" pitchFamily="18" charset="0"/>
              </a:rPr>
              <a:t>Bước 2: Tải ppt về máy (chưa thực hiện bước 1 thì tuyệt đối không thực hiện bước 2).</a:t>
            </a:r>
          </a:p>
          <a:p>
            <a:pPr algn="just"/>
            <a:r>
              <a:rPr lang="vi-VN" sz="2800" dirty="0">
                <a:ea typeface="Arrus-Black" pitchFamily="18" charset="0"/>
                <a:cs typeface="Arrus-Black" pitchFamily="18" charset="0"/>
              </a:rPr>
              <a:t>Đồng thời e có để video hướng dẫn cài fonts và tải tài liệu ở trong link ạ.</a:t>
            </a:r>
          </a:p>
          <a:p>
            <a:pPr algn="just"/>
            <a:r>
              <a:rPr lang="vi-VN" sz="2800" dirty="0">
                <a:ea typeface="Arrus-Black" pitchFamily="18" charset="0"/>
                <a:cs typeface="Arrus-Black" pitchFamily="18" charset="0"/>
              </a:rPr>
              <a:t>Các thầy cô dạy các bộ sách khác cũng có thể tham khảo vì nhiều tiết có thể hữu ích ạ.</a:t>
            </a:r>
          </a:p>
        </p:txBody>
      </p:sp>
    </p:spTree>
    <p:extLst>
      <p:ext uri="{BB962C8B-B14F-4D97-AF65-F5344CB8AC3E}">
        <p14:creationId xmlns:p14="http://schemas.microsoft.com/office/powerpoint/2010/main" val="3915663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197" y="0"/>
            <a:ext cx="829764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681" y="2627019"/>
            <a:ext cx="3204262" cy="4149521"/>
          </a:xfrm>
          <a:prstGeom prst="rect">
            <a:avLst/>
          </a:prstGeom>
        </p:spPr>
      </p:pic>
      <p:pic>
        <p:nvPicPr>
          <p:cNvPr id="7" name="Picture 6" descr="Cartoon Flowers Stock Illustrations – 158,486 Cartoon Flowers Stock  Illustrations, Vectors &amp;amp; Clipart - Dreamstime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5125" b="93875" l="34375" r="63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46" t="65164" r="34354" b="4508"/>
          <a:stretch/>
        </p:blipFill>
        <p:spPr bwMode="auto">
          <a:xfrm>
            <a:off x="5186880" y="3226011"/>
            <a:ext cx="1306106" cy="132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artoon Flowers Stock Illustrations – 158,486 Cartoon Flowers Stock  Illustrations, Vectors &amp;amp; Clipart - Dreamstime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00" b="33500" l="34625" r="63125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98" t="3836" r="35302" b="65836"/>
          <a:stretch/>
        </p:blipFill>
        <p:spPr bwMode="auto">
          <a:xfrm>
            <a:off x="8008938" y="533400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artoon Flowers Stock Illustrations – 158,486 Cartoon Flowers Stock  Illustrations, Vectors &amp;amp; Clipart - Dreamstime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6375" b="96625" l="643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6" t="64582" r="5354" b="5090"/>
          <a:stretch/>
        </p:blipFill>
        <p:spPr bwMode="auto">
          <a:xfrm>
            <a:off x="7198954" y="2114549"/>
            <a:ext cx="1381484" cy="1396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artoon Flowers Stock Illustrations – 158,486 Cartoon Flowers Stock  Illustrations, Vectors &amp;amp; Clipart - Dreamstime">
            <a:hlinkClick r:id="rId1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625" b="64125" l="62375" r="94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0" t="35837" r="5750" b="33835"/>
          <a:stretch/>
        </p:blipFill>
        <p:spPr bwMode="auto">
          <a:xfrm>
            <a:off x="8512176" y="3397144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artoon Flowers Stock Illustrations – 158,486 Cartoon Flowers Stock  Illustrations, Vectors &amp;amp; Clipart - Dreamstime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500" b="63750" l="6125" r="3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6" t="36750" r="63354" b="32922"/>
          <a:stretch/>
        </p:blipFill>
        <p:spPr bwMode="auto">
          <a:xfrm>
            <a:off x="9285218" y="1790488"/>
            <a:ext cx="1105310" cy="111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artoon Flowers Stock Illustrations – 158,486 Cartoon Flowers Stock  Illustrations, Vectors &amp;amp; Clipart - Dreamstime">
            <a:hlinkClick r:id="rId2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50" b="34000" l="618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65" t="3418" r="6535" b="66254"/>
          <a:stretch/>
        </p:blipFill>
        <p:spPr bwMode="auto">
          <a:xfrm>
            <a:off x="10348119" y="2933382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Flowers Stock Illustrations – 158,486 Cartoon Flowers Stock  Illustrations, Vectors &amp;amp; Clipart - Dreamstime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125" b="32875" l="3875" r="34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" t="3750" r="64052" b="65922"/>
          <a:stretch/>
        </p:blipFill>
        <p:spPr bwMode="auto">
          <a:xfrm>
            <a:off x="5395119" y="1282911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5599371" y="719518"/>
            <a:ext cx="1259506" cy="317865"/>
          </a:xfrm>
          <a:prstGeom prst="wedgeRoundRectCallout">
            <a:avLst>
              <a:gd name="adj1" fmla="val -17370"/>
              <a:gd name="adj2" fmla="val 87777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1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 điểm tốt</a:t>
            </a:r>
            <a:endParaRPr lang="en-US" sz="14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4371980" y="2852608"/>
            <a:ext cx="1259506" cy="288968"/>
          </a:xfrm>
          <a:prstGeom prst="wedgeRoundRectCallout">
            <a:avLst>
              <a:gd name="adj1" fmla="val 28517"/>
              <a:gd name="adj2" fmla="val 132982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1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 chăm chỉ</a:t>
            </a:r>
            <a:endParaRPr lang="en-US" sz="14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8808589" y="268579"/>
            <a:ext cx="1259506" cy="288968"/>
          </a:xfrm>
          <a:prstGeom prst="wedgeRoundRectCallout">
            <a:avLst>
              <a:gd name="adj1" fmla="val -31223"/>
              <a:gd name="adj2" fmla="val 81540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tốt bụng</a:t>
            </a:r>
            <a:endParaRPr lang="en-US" sz="14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9898536" y="1303315"/>
            <a:ext cx="1145005" cy="288968"/>
          </a:xfrm>
          <a:prstGeom prst="wedgeRoundRectCallout">
            <a:avLst>
              <a:gd name="adj1" fmla="val -26028"/>
              <a:gd name="adj2" fmla="val 100253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1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 biết ơn</a:t>
            </a:r>
            <a:endParaRPr lang="en-US" sz="14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10656226" y="2482535"/>
            <a:ext cx="1145005" cy="288968"/>
          </a:xfrm>
          <a:prstGeom prst="wedgeRoundRectCallout">
            <a:avLst>
              <a:gd name="adj1" fmla="val -19967"/>
              <a:gd name="adj2" fmla="val 120344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1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 lịch sự</a:t>
            </a:r>
            <a:endParaRPr lang="en-US" sz="14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8778681" y="3032653"/>
            <a:ext cx="1385457" cy="288968"/>
          </a:xfrm>
          <a:prstGeom prst="wedgeRoundRectCallout">
            <a:avLst>
              <a:gd name="adj1" fmla="val -26028"/>
              <a:gd name="adj2" fmla="val 100253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1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 gọn gàng</a:t>
            </a:r>
            <a:endParaRPr lang="en-US" sz="14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Rounded Rectangular Callout 20"/>
          <p:cNvSpPr/>
          <p:nvPr/>
        </p:nvSpPr>
        <p:spPr>
          <a:xfrm>
            <a:off x="6888617" y="1828835"/>
            <a:ext cx="1624893" cy="288968"/>
          </a:xfrm>
          <a:prstGeom prst="wedgeRoundRectCallout">
            <a:avLst>
              <a:gd name="adj1" fmla="val -10417"/>
              <a:gd name="adj2" fmla="val 95230"/>
              <a:gd name="adj3" fmla="val 16667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</a:t>
            </a:r>
            <a:r>
              <a:rPr lang="en-US" sz="1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 ngoan ngoãn</a:t>
            </a:r>
            <a:endParaRPr lang="en-US" sz="14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81"/>
          <a:stretch/>
        </p:blipFill>
        <p:spPr>
          <a:xfrm>
            <a:off x="1205905" y="4489238"/>
            <a:ext cx="4978465" cy="2934017"/>
          </a:xfrm>
          <a:prstGeom prst="rect">
            <a:avLst/>
          </a:prstGeom>
        </p:spPr>
      </p:pic>
      <p:pic>
        <p:nvPicPr>
          <p:cNvPr id="8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-1005681" y="413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9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3208" numSld="999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6" descr="Cartoon Flowers Stock Illustrations – 158,486 Cartoon Flowers Stock  Illustrations, Vectors &amp;amp; Clipart - Dreamstime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25" b="32875" l="3875" r="34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" t="3750" r="64052" b="65922"/>
          <a:stretch/>
        </p:blipFill>
        <p:spPr bwMode="auto">
          <a:xfrm>
            <a:off x="10805319" y="127422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49317" y="304800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440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lang="vi-VN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1864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22" y="3107939"/>
            <a:ext cx="798097" cy="782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4306778"/>
            <a:ext cx="807556" cy="77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46833" y="5482179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5559134"/>
            <a:ext cx="807556" cy="778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80319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hỏi 3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23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375" b="96625" l="643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6" t="64582" r="5354" b="5090"/>
          <a:stretch/>
        </p:blipFill>
        <p:spPr bwMode="auto">
          <a:xfrm>
            <a:off x="10877897" y="146591"/>
            <a:ext cx="1141723" cy="115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49317" y="304800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440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lang="vi-VN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1864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22" y="3107939"/>
            <a:ext cx="798097" cy="782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4306778"/>
            <a:ext cx="807556" cy="77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46833" y="5482179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5559134"/>
            <a:ext cx="807556" cy="778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80319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hỏi 4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404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Cartoon Flowers Stock Illustrations – 158,486 Cartoon Flowers Stock  Illustrations, Vectors &amp;amp; Clipart - Dreamstim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500" b="63750" l="6125" r="3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6" t="36750" r="63354" b="32922"/>
          <a:stretch/>
        </p:blipFill>
        <p:spPr bwMode="auto">
          <a:xfrm>
            <a:off x="11056528" y="152400"/>
            <a:ext cx="1105310" cy="111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49317" y="4221949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vi-VN" sz="440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lang="vi-VN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1864" y="54556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22" y="4281888"/>
            <a:ext cx="798097" cy="782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5525978"/>
            <a:ext cx="807556" cy="77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46833" y="3005679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3082634"/>
            <a:ext cx="807556" cy="778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80319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hỏi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7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00" b="33500" l="34625" r="63125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98" t="3836" r="35302" b="65836"/>
          <a:stretch/>
        </p:blipFill>
        <p:spPr bwMode="auto">
          <a:xfrm>
            <a:off x="10948762" y="0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49317" y="5479249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vi-VN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vi-VN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lang="vi-VN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41864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22" y="5539188"/>
            <a:ext cx="798097" cy="782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4306778"/>
            <a:ext cx="807556" cy="7783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46833" y="3005679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3082634"/>
            <a:ext cx="807556" cy="77835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80319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hỏi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079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49317" y="4221949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vi-VN" sz="440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lang="vi-VN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1864" y="54556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22" y="4281888"/>
            <a:ext cx="798097" cy="782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5525978"/>
            <a:ext cx="807556" cy="7783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46833" y="3005679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3082634"/>
            <a:ext cx="807556" cy="7783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80319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hỏi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 descr="Cartoon Flowers Stock Illustrations – 158,486 Cartoon Flowers Stock  Illustrations, Vectors &amp;amp; Clipart - Dreamstime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50" b="34000" l="618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465" t="3418" r="6535" b="66254"/>
          <a:stretch/>
        </p:blipFill>
        <p:spPr bwMode="auto">
          <a:xfrm>
            <a:off x="10919619" y="14514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926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49317" y="5479249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vi-VN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vi-VN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lang="vi-VN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1864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22" y="5539188"/>
            <a:ext cx="798097" cy="782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4306778"/>
            <a:ext cx="807556" cy="77835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46833" y="3005679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3082634"/>
            <a:ext cx="807556" cy="7783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80319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hỏi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 descr="Cartoon Flowers Stock Illustrations – 158,486 Cartoon Flowers Stock  Illustrations, Vectors &amp;amp; Clipart - Dreamstime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5125" b="93875" l="34375" r="63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646" t="65164" r="34354" b="4508"/>
          <a:stretch/>
        </p:blipFill>
        <p:spPr bwMode="auto">
          <a:xfrm>
            <a:off x="10946319" y="74531"/>
            <a:ext cx="1187369" cy="120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69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625" b="64125" l="62375" r="94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0" t="35837" r="5750" b="33835"/>
          <a:stretch/>
        </p:blipFill>
        <p:spPr bwMode="auto">
          <a:xfrm>
            <a:off x="10987543" y="76200"/>
            <a:ext cx="1143000" cy="115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49317" y="3048000"/>
            <a:ext cx="885139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 lvl="0">
              <a:buClrTx/>
              <a:defRPr/>
            </a:pPr>
            <a:r>
              <a:rPr lang="en-US" sz="440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440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4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endParaRPr lang="vi-VN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41864" y="4236478"/>
            <a:ext cx="885139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622" y="3107939"/>
            <a:ext cx="798097" cy="782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4306778"/>
            <a:ext cx="807556" cy="7783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46833" y="5482179"/>
            <a:ext cx="885139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r>
              <a:rPr lang="en-US" sz="440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endParaRPr lang="en-US" sz="440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254" y="5559134"/>
            <a:ext cx="807556" cy="778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80319" y="990560"/>
            <a:ext cx="9525000" cy="861576"/>
          </a:xfrm>
          <a:prstGeom prst="rect">
            <a:avLst/>
          </a:prstGeom>
          <a:solidFill>
            <a:schemeClr val="accent6"/>
          </a:solidFill>
        </p:spPr>
        <p:txBody>
          <a:bodyPr wrap="square" lIns="121725" tIns="60862" rIns="121725" bIns="60862">
            <a:spAutoFit/>
          </a:bodyPr>
          <a:lstStyle/>
          <a:p>
            <a:pPr algn="ctr"/>
            <a:r>
              <a:rPr lang="en-US" sz="4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hỏi 4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00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2447</TotalTime>
  <Words>477</Words>
  <Application>Microsoft Office PowerPoint</Application>
  <PresentationFormat>Custom</PresentationFormat>
  <Paragraphs>108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.VnArialH</vt:lpstr>
      <vt:lpstr>.VnCooper</vt:lpstr>
      <vt:lpstr>Arial</vt:lpstr>
      <vt:lpstr>Arial Rounded MT Bold</vt:lpstr>
      <vt:lpstr>Arial Unicode MS</vt:lpstr>
      <vt:lpstr>Arial-Rounded</vt:lpstr>
      <vt:lpstr>Arrus-Black</vt:lpstr>
      <vt:lpstr>AvantGarde</vt:lpstr>
      <vt:lpstr>Calibri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Windows User</cp:lastModifiedBy>
  <cp:revision>289</cp:revision>
  <dcterms:created xsi:type="dcterms:W3CDTF">2021-05-08T14:00:55Z</dcterms:created>
  <dcterms:modified xsi:type="dcterms:W3CDTF">2021-11-11T01:56:35Z</dcterms:modified>
</cp:coreProperties>
</file>