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  <p:sldMasterId id="2147483784" r:id="rId3"/>
  </p:sldMasterIdLst>
  <p:notesMasterIdLst>
    <p:notesMasterId r:id="rId111"/>
  </p:notesMasterIdLst>
  <p:sldIdLst>
    <p:sldId id="313" r:id="rId4"/>
    <p:sldId id="301" r:id="rId5"/>
    <p:sldId id="277" r:id="rId6"/>
    <p:sldId id="622" r:id="rId7"/>
    <p:sldId id="623" r:id="rId8"/>
    <p:sldId id="624" r:id="rId9"/>
    <p:sldId id="625" r:id="rId10"/>
    <p:sldId id="626" r:id="rId11"/>
    <p:sldId id="325" r:id="rId12"/>
    <p:sldId id="627" r:id="rId13"/>
    <p:sldId id="628" r:id="rId14"/>
    <p:sldId id="629" r:id="rId15"/>
    <p:sldId id="630" r:id="rId16"/>
    <p:sldId id="631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645" r:id="rId31"/>
    <p:sldId id="646" r:id="rId32"/>
    <p:sldId id="647" r:id="rId33"/>
    <p:sldId id="648" r:id="rId34"/>
    <p:sldId id="649" r:id="rId35"/>
    <p:sldId id="650" r:id="rId36"/>
    <p:sldId id="651" r:id="rId37"/>
    <p:sldId id="652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672" r:id="rId56"/>
    <p:sldId id="673" r:id="rId57"/>
    <p:sldId id="674" r:id="rId58"/>
    <p:sldId id="675" r:id="rId59"/>
    <p:sldId id="676" r:id="rId60"/>
    <p:sldId id="677" r:id="rId61"/>
    <p:sldId id="678" r:id="rId62"/>
    <p:sldId id="679" r:id="rId63"/>
    <p:sldId id="680" r:id="rId64"/>
    <p:sldId id="681" r:id="rId65"/>
    <p:sldId id="682" r:id="rId66"/>
    <p:sldId id="683" r:id="rId67"/>
    <p:sldId id="684" r:id="rId68"/>
    <p:sldId id="685" r:id="rId69"/>
    <p:sldId id="686" r:id="rId70"/>
    <p:sldId id="687" r:id="rId71"/>
    <p:sldId id="688" r:id="rId72"/>
    <p:sldId id="689" r:id="rId73"/>
    <p:sldId id="690" r:id="rId74"/>
    <p:sldId id="691" r:id="rId75"/>
    <p:sldId id="692" r:id="rId76"/>
    <p:sldId id="693" r:id="rId77"/>
    <p:sldId id="694" r:id="rId78"/>
    <p:sldId id="695" r:id="rId79"/>
    <p:sldId id="696" r:id="rId80"/>
    <p:sldId id="697" r:id="rId81"/>
    <p:sldId id="698" r:id="rId82"/>
    <p:sldId id="699" r:id="rId83"/>
    <p:sldId id="700" r:id="rId84"/>
    <p:sldId id="701" r:id="rId85"/>
    <p:sldId id="702" r:id="rId86"/>
    <p:sldId id="703" r:id="rId87"/>
    <p:sldId id="704" r:id="rId88"/>
    <p:sldId id="705" r:id="rId89"/>
    <p:sldId id="706" r:id="rId90"/>
    <p:sldId id="707" r:id="rId91"/>
    <p:sldId id="708" r:id="rId92"/>
    <p:sldId id="709" r:id="rId93"/>
    <p:sldId id="710" r:id="rId94"/>
    <p:sldId id="711" r:id="rId95"/>
    <p:sldId id="712" r:id="rId96"/>
    <p:sldId id="713" r:id="rId97"/>
    <p:sldId id="714" r:id="rId98"/>
    <p:sldId id="715" r:id="rId99"/>
    <p:sldId id="716" r:id="rId100"/>
    <p:sldId id="717" r:id="rId101"/>
    <p:sldId id="718" r:id="rId102"/>
    <p:sldId id="719" r:id="rId103"/>
    <p:sldId id="720" r:id="rId104"/>
    <p:sldId id="721" r:id="rId105"/>
    <p:sldId id="722" r:id="rId106"/>
    <p:sldId id="723" r:id="rId107"/>
    <p:sldId id="724" r:id="rId108"/>
    <p:sldId id="725" r:id="rId109"/>
    <p:sldId id="726" r:id="rId110"/>
  </p:sldIdLst>
  <p:sldSz cx="24384000" cy="13716000"/>
  <p:notesSz cx="6858000" cy="9144000"/>
  <p:custDataLst>
    <p:tags r:id="rId11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EBB0"/>
    <a:srgbClr val="E6E6E6"/>
    <a:srgbClr val="E7F7FF"/>
    <a:srgbClr val="D6F7FE"/>
    <a:srgbClr val="EEF7E9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7" autoAdjust="0"/>
    <p:restoredTop sz="94139" autoAdjust="0"/>
  </p:normalViewPr>
  <p:slideViewPr>
    <p:cSldViewPr>
      <p:cViewPr varScale="1">
        <p:scale>
          <a:sx n="36" d="100"/>
          <a:sy n="36" d="100"/>
        </p:scale>
        <p:origin x="-138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tags" Target="tags/tag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presProps" Target="presProp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77366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4325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2564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4012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9097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3849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97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94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59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422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73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502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208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34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624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6232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71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838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484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526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515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14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46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154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003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378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77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550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335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8673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450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2776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617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78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380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47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0003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2822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6748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64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78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5612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9989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3741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1985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4397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8207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06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5483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0502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3016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2224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4800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732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0041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9726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80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4896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547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720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2812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597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958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1208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605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223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9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3680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6595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60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822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6973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911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8678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06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3970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21031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587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781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2789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9160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140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4287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110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875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6434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0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3545799" cy="838200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11605727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6" y="2743200"/>
            <a:ext cx="11635273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666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3545799" cy="838200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23545799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119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01699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9543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  <p:sldLayoutId id="2147483783" r:id="rId13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1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1.emf"/><Relationship Id="rId4" Type="http://schemas.openxmlformats.org/officeDocument/2006/relationships/image" Target="../media/image5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4.png"/><Relationship Id="rId4" Type="http://schemas.openxmlformats.org/officeDocument/2006/relationships/image" Target="../media/image5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5.png"/><Relationship Id="rId4" Type="http://schemas.openxmlformats.org/officeDocument/2006/relationships/image" Target="../media/image61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../media/image53.png"/><Relationship Id="rId4" Type="http://schemas.openxmlformats.org/officeDocument/2006/relationships/image" Target="../media/image521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20.png"/><Relationship Id="rId4" Type="http://schemas.openxmlformats.org/officeDocument/2006/relationships/image" Target="NULL"/><Relationship Id="rId9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42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4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60.png"/><Relationship Id="rId4" Type="http://schemas.openxmlformats.org/officeDocument/2006/relationships/image" Target="NULL"/><Relationship Id="rId9" Type="http://schemas.openxmlformats.org/officeDocument/2006/relationships/image" Target="../media/image5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80.png"/><Relationship Id="rId4" Type="http://schemas.openxmlformats.org/officeDocument/2006/relationships/image" Target="NULL"/><Relationship Id="rId9" Type="http://schemas.openxmlformats.org/officeDocument/2006/relationships/image" Target="../media/image5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1.png"/><Relationship Id="rId4" Type="http://schemas.openxmlformats.org/officeDocument/2006/relationships/image" Target="NULL"/><Relationship Id="rId9" Type="http://schemas.openxmlformats.org/officeDocument/2006/relationships/image" Target="../media/image6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2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3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4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5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10.png"/><Relationship Id="rId10" Type="http://schemas.openxmlformats.org/officeDocument/2006/relationships/image" Target="../media/image67.png"/><Relationship Id="rId4" Type="http://schemas.openxmlformats.org/officeDocument/2006/relationships/image" Target="../media/image610.png"/><Relationship Id="rId9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7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6.jpe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0.png"/><Relationship Id="rId11" Type="http://schemas.openxmlformats.org/officeDocument/2006/relationships/image" Target="../media/image62.png"/><Relationship Id="rId5" Type="http://schemas.openxmlformats.org/officeDocument/2006/relationships/image" Target="../media/image250.png"/><Relationship Id="rId10" Type="http://schemas.openxmlformats.org/officeDocument/2006/relationships/image" Target="../media/image680.png"/><Relationship Id="rId4" Type="http://schemas.openxmlformats.org/officeDocument/2006/relationships/image" Target="../media/image240.png"/><Relationship Id="rId9" Type="http://schemas.openxmlformats.org/officeDocument/2006/relationships/image" Target="../media/image2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3.png"/><Relationship Id="rId5" Type="http://schemas.openxmlformats.org/officeDocument/2006/relationships/image" Target="../media/image3110.png"/><Relationship Id="rId10" Type="http://schemas.openxmlformats.org/officeDocument/2006/relationships/image" Target="../media/image350.png"/><Relationship Id="rId4" Type="http://schemas.openxmlformats.org/officeDocument/2006/relationships/image" Target="../media/image3010.png"/><Relationship Id="rId9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2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10" Type="http://schemas.openxmlformats.org/officeDocument/2006/relationships/image" Target="../media/image76.png"/><Relationship Id="rId4" Type="http://schemas.openxmlformats.org/officeDocument/2006/relationships/image" Target="../media/image286.png"/><Relationship Id="rId9" Type="http://schemas.openxmlformats.org/officeDocument/2006/relationships/image" Target="../media/image7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29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10" Type="http://schemas.openxmlformats.org/officeDocument/2006/relationships/image" Target="../media/image77.png"/><Relationship Id="rId4" Type="http://schemas.openxmlformats.org/officeDocument/2006/relationships/image" Target="../media/image292.png"/><Relationship Id="rId9" Type="http://schemas.openxmlformats.org/officeDocument/2006/relationships/image" Target="../media/image2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29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3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10" Type="http://schemas.openxmlformats.org/officeDocument/2006/relationships/image" Target="../media/image305.png"/><Relationship Id="rId4" Type="http://schemas.openxmlformats.org/officeDocument/2006/relationships/image" Target="../media/image300.png"/><Relationship Id="rId9" Type="http://schemas.openxmlformats.org/officeDocument/2006/relationships/image" Target="../media/image30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30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10" Type="http://schemas.openxmlformats.org/officeDocument/2006/relationships/image" Target="../media/image311.png"/><Relationship Id="rId4" Type="http://schemas.openxmlformats.org/officeDocument/2006/relationships/image" Target="../media/image306.png"/><Relationship Id="rId9" Type="http://schemas.openxmlformats.org/officeDocument/2006/relationships/image" Target="../media/image3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3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4.png"/><Relationship Id="rId5" Type="http://schemas.openxmlformats.org/officeDocument/2006/relationships/image" Target="../media/image313.png"/><Relationship Id="rId4" Type="http://schemas.openxmlformats.org/officeDocument/2006/relationships/image" Target="../media/image312.png"/><Relationship Id="rId9" Type="http://schemas.openxmlformats.org/officeDocument/2006/relationships/image" Target="../media/image3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10" Type="http://schemas.openxmlformats.org/officeDocument/2006/relationships/image" Target="../media/image322.png"/><Relationship Id="rId4" Type="http://schemas.openxmlformats.org/officeDocument/2006/relationships/image" Target="../media/image317.png"/><Relationship Id="rId9" Type="http://schemas.openxmlformats.org/officeDocument/2006/relationships/image" Target="../media/image3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30.png"/><Relationship Id="rId4" Type="http://schemas.openxmlformats.org/officeDocument/2006/relationships/image" Target="NULL"/><Relationship Id="rId9" Type="http://schemas.openxmlformats.org/officeDocument/2006/relationships/image" Target="../media/image7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7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75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5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1.png"/><Relationship Id="rId5" Type="http://schemas.openxmlformats.org/officeDocument/2006/relationships/image" Target="../media/image771.png"/><Relationship Id="rId10" Type="http://schemas.openxmlformats.org/officeDocument/2006/relationships/image" Target="../media/image760.png"/><Relationship Id="rId4" Type="http://schemas.openxmlformats.org/officeDocument/2006/relationships/image" Target="../media/image761.png"/><Relationship Id="rId9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jpe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NUL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9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0.png"/><Relationship Id="rId5" Type="http://schemas.openxmlformats.org/officeDocument/2006/relationships/image" Target="../media/image711.png"/><Relationship Id="rId10" Type="http://schemas.openxmlformats.org/officeDocument/2006/relationships/image" Target="../media/image780.png"/><Relationship Id="rId4" Type="http://schemas.openxmlformats.org/officeDocument/2006/relationships/image" Target="../media/image611.png"/><Relationship Id="rId9" Type="http://schemas.openxmlformats.org/officeDocument/2006/relationships/image" Target="../media/image77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0.png"/><Relationship Id="rId5" Type="http://schemas.openxmlformats.org/officeDocument/2006/relationships/image" Target="../media/image1411.png"/><Relationship Id="rId10" Type="http://schemas.openxmlformats.org/officeDocument/2006/relationships/image" Target="../media/image181.png"/><Relationship Id="rId4" Type="http://schemas.openxmlformats.org/officeDocument/2006/relationships/image" Target="../media/image89.png"/><Relationship Id="rId9" Type="http://schemas.openxmlformats.org/officeDocument/2006/relationships/image" Target="../media/image17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1.png"/><Relationship Id="rId11" Type="http://schemas.openxmlformats.org/officeDocument/2006/relationships/image" Target="../media/image90.png"/><Relationship Id="rId5" Type="http://schemas.openxmlformats.org/officeDocument/2006/relationships/image" Target="../media/image201.png"/><Relationship Id="rId10" Type="http://schemas.openxmlformats.org/officeDocument/2006/relationships/image" Target="../media/image241.png"/><Relationship Id="rId4" Type="http://schemas.openxmlformats.org/officeDocument/2006/relationships/image" Target="../media/image191.png"/><Relationship Id="rId9" Type="http://schemas.openxmlformats.org/officeDocument/2006/relationships/image" Target="../media/image23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1.png"/><Relationship Id="rId5" Type="http://schemas.openxmlformats.org/officeDocument/2006/relationships/image" Target="../media/image712.png"/><Relationship Id="rId4" Type="http://schemas.openxmlformats.org/officeDocument/2006/relationships/image" Target="../media/image612.png"/><Relationship Id="rId9" Type="http://schemas.openxmlformats.org/officeDocument/2006/relationships/image" Target="../media/image8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6.jpeg"/><Relationship Id="rId7" Type="http://schemas.openxmlformats.org/officeDocument/2006/relationships/image" Target="../media/image15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2.png"/><Relationship Id="rId5" Type="http://schemas.openxmlformats.org/officeDocument/2006/relationships/image" Target="../media/image92.png"/><Relationship Id="rId10" Type="http://schemas.openxmlformats.org/officeDocument/2006/relationships/image" Target="../media/image172.png"/><Relationship Id="rId4" Type="http://schemas.openxmlformats.org/officeDocument/2006/relationships/image" Target="../media/image1210.png"/><Relationship Id="rId9" Type="http://schemas.openxmlformats.org/officeDocument/2006/relationships/image" Target="../media/image1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0.png"/><Relationship Id="rId5" Type="http://schemas.openxmlformats.org/officeDocument/2006/relationships/image" Target="../media/image182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9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2.png"/><Relationship Id="rId11" Type="http://schemas.openxmlformats.org/officeDocument/2006/relationships/image" Target="../media/image93.png"/><Relationship Id="rId5" Type="http://schemas.openxmlformats.org/officeDocument/2006/relationships/image" Target="../media/image713.png"/><Relationship Id="rId10" Type="http://schemas.openxmlformats.org/officeDocument/2006/relationships/image" Target="../media/image840.png"/><Relationship Id="rId4" Type="http://schemas.openxmlformats.org/officeDocument/2006/relationships/image" Target="../media/image613.png"/><Relationship Id="rId9" Type="http://schemas.openxmlformats.org/officeDocument/2006/relationships/image" Target="../media/image83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3.png"/><Relationship Id="rId5" Type="http://schemas.openxmlformats.org/officeDocument/2006/relationships/image" Target="../media/image1512.png"/><Relationship Id="rId10" Type="http://schemas.openxmlformats.org/officeDocument/2006/relationships/image" Target="../media/image94.png"/><Relationship Id="rId4" Type="http://schemas.openxmlformats.org/officeDocument/2006/relationships/image" Target="../media/image1413.png"/><Relationship Id="rId9" Type="http://schemas.openxmlformats.org/officeDocument/2006/relationships/image" Target="../media/image18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90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0.png"/><Relationship Id="rId11" Type="http://schemas.openxmlformats.org/officeDocument/2006/relationships/image" Target="../media/image95.png"/><Relationship Id="rId5" Type="http://schemas.openxmlformats.org/officeDocument/2006/relationships/image" Target="../media/image880.png"/><Relationship Id="rId10" Type="http://schemas.openxmlformats.org/officeDocument/2006/relationships/image" Target="../media/image920.png"/><Relationship Id="rId4" Type="http://schemas.openxmlformats.org/officeDocument/2006/relationships/image" Target="../media/image870.png"/><Relationship Id="rId9" Type="http://schemas.openxmlformats.org/officeDocument/2006/relationships/image" Target="../media/image91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0.png"/><Relationship Id="rId11" Type="http://schemas.openxmlformats.org/officeDocument/2006/relationships/image" Target="../media/image96.png"/><Relationship Id="rId5" Type="http://schemas.openxmlformats.org/officeDocument/2006/relationships/image" Target="../media/image950.png"/><Relationship Id="rId10" Type="http://schemas.openxmlformats.org/officeDocument/2006/relationships/image" Target="../media/image99.png"/><Relationship Id="rId4" Type="http://schemas.openxmlformats.org/officeDocument/2006/relationships/image" Target="../media/image940.png"/><Relationship Id="rId9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0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2.png"/><Relationship Id="rId5" Type="http://schemas.openxmlformats.org/officeDocument/2006/relationships/image" Target="../media/image7.png"/><Relationship Id="rId4" Type="http://schemas.openxmlformats.org/officeDocument/2006/relationships/image" Target="../media/image13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6.png"/><Relationship Id="rId11" Type="http://schemas.openxmlformats.org/officeDocument/2006/relationships/image" Target="../media/image100.png"/><Relationship Id="rId5" Type="http://schemas.openxmlformats.org/officeDocument/2006/relationships/image" Target="../media/image135.png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6.png"/><Relationship Id="rId4" Type="http://schemas.openxmlformats.org/officeDocument/2006/relationships/image" Target="../media/image141.png"/><Relationship Id="rId9" Type="http://schemas.openxmlformats.org/officeDocument/2006/relationships/image" Target="../media/image14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2.png"/><Relationship Id="rId4" Type="http://schemas.openxmlformats.org/officeDocument/2006/relationships/image" Target="../media/image147.png"/><Relationship Id="rId9" Type="http://schemas.openxmlformats.org/officeDocument/2006/relationships/image" Target="../media/image15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5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1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0.png"/><Relationship Id="rId4" Type="http://schemas.openxmlformats.org/officeDocument/2006/relationships/image" Target="../media/image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0.png"/><Relationship Id="rId4" Type="http://schemas.openxmlformats.org/officeDocument/2006/relationships/image" Target="../media/image2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0.png"/><Relationship Id="rId4" Type="http://schemas.openxmlformats.org/officeDocument/2006/relationships/image" Target="../media/image2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21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1.emf"/><Relationship Id="rId4" Type="http://schemas.openxmlformats.org/officeDocument/2006/relationships/image" Target="../media/image3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9.png"/><Relationship Id="rId4" Type="http://schemas.openxmlformats.org/officeDocument/2006/relationships/image" Target="../media/image3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0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4800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806589"/>
            <a:ext cx="24079792" cy="5604611"/>
            <a:chOff x="38100" y="5504319"/>
            <a:chExt cx="24079792" cy="578425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457374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093902"/>
            <a:ext cx="23286575" cy="2824094"/>
            <a:chOff x="387307" y="3767604"/>
            <a:chExt cx="23286575" cy="2824094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11715"/>
                  <a:ext cx="10376835" cy="12589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cùng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11715"/>
                  <a:ext cx="10376835" cy="1258959"/>
                </a:xfrm>
                <a:prstGeom prst="rect">
                  <a:avLst/>
                </a:prstGeom>
                <a:blipFill>
                  <a:blip r:embed="rId4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67604"/>
                  <a:ext cx="10395783" cy="15471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nằm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hai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hợp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với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nhau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một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𝒐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67604"/>
                  <a:ext cx="10395783" cy="1547178"/>
                </a:xfrm>
                <a:prstGeom prst="rect">
                  <a:avLst/>
                </a:prstGeom>
                <a:blipFill>
                  <a:blip r:embed="rId5"/>
                  <a:stretch>
                    <a:fillRect l="-2405" t="-1976" b="-181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79867"/>
                  <a:ext cx="10342649" cy="12589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ngược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79867"/>
                  <a:ext cx="10342649" cy="1258959"/>
                </a:xfrm>
                <a:prstGeom prst="rect">
                  <a:avLst/>
                </a:prstGeom>
                <a:blipFill>
                  <a:blip r:embed="rId6"/>
                  <a:stretch>
                    <a:fillRect b="-92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3284380" y="5355369"/>
              <a:ext cx="10389502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A, B, C đều sai.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29165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6670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26756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5289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đúng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528956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7400" y="9024778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hướng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9024778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AF11C97-17CA-499B-A7CF-08C378D4040A}"/>
              </a:ext>
            </a:extLst>
          </p:cNvPr>
          <p:cNvGrpSpPr/>
          <p:nvPr/>
        </p:nvGrpSpPr>
        <p:grpSpPr>
          <a:xfrm>
            <a:off x="2057400" y="1600200"/>
            <a:ext cx="23010058" cy="914400"/>
            <a:chOff x="2057400" y="1600200"/>
            <a:chExt cx="23010058" cy="914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8143D428-7F1E-4944-9CE8-27CD04C000D9}"/>
                </a:ext>
              </a:extLst>
            </p:cNvPr>
            <p:cNvGrpSpPr/>
            <p:nvPr/>
          </p:nvGrpSpPr>
          <p:grpSpPr>
            <a:xfrm>
              <a:off x="2286001" y="1613515"/>
              <a:ext cx="22781457" cy="901085"/>
              <a:chOff x="-767178" y="1861173"/>
              <a:chExt cx="22785587" cy="901084"/>
            </a:xfrm>
          </p:grpSpPr>
          <p:sp>
            <p:nvSpPr>
              <p:cNvPr id="32" name="Rounded Rectangle 2">
                <a:extLst>
                  <a:ext uri="{FF2B5EF4-FFF2-40B4-BE49-F238E27FC236}">
                    <a16:creationId xmlns:a16="http://schemas.microsoft.com/office/drawing/2014/main" xmlns="" id="{F7F65E69-AB9E-4778-A362-2F4D65BB80BA}"/>
                  </a:ext>
                </a:extLst>
              </p:cNvPr>
              <p:cNvSpPr/>
              <p:nvPr/>
            </p:nvSpPr>
            <p:spPr>
              <a:xfrm>
                <a:off x="-767178" y="1861173"/>
                <a:ext cx="5030112" cy="706095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D4742DB-026D-48B3-8492-C142920798DF}"/>
                  </a:ext>
                </a:extLst>
              </p:cNvPr>
              <p:cNvSpPr txBox="1"/>
              <p:nvPr/>
            </p:nvSpPr>
            <p:spPr>
              <a:xfrm>
                <a:off x="1082674" y="1922269"/>
                <a:ext cx="184764" cy="75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D796CEB-5CBF-4D42-A78B-DDD710F73EF5}"/>
                  </a:ext>
                </a:extLst>
              </p:cNvPr>
              <p:cNvSpPr txBox="1"/>
              <p:nvPr/>
            </p:nvSpPr>
            <p:spPr>
              <a:xfrm>
                <a:off x="4735296" y="1931261"/>
                <a:ext cx="17283113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1. CÁC CÂU HỎI LÝ THUYẾT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A13E402-1AF6-41CA-8BB2-86C4430C9C62}"/>
                </a:ext>
              </a:extLst>
            </p:cNvPr>
            <p:cNvSpPr txBox="1"/>
            <p:nvPr/>
          </p:nvSpPr>
          <p:spPr>
            <a:xfrm>
              <a:off x="2057400" y="1600200"/>
              <a:ext cx="5479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itchFamily="34" charset="0"/>
                  <a:cs typeface="Tahoma" pitchFamily="34" charset="0"/>
                </a:rPr>
                <a:t>C. BÀI TẬP THÊM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5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 </a:t>
                </a: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giao điểm của 2 đường chéo.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 định nào sau đây là khẳng định </a:t>
                </a: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630555" indent="0">
                  <a:lnSpc>
                    <a:spcPct val="115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630555" indent="0">
                  <a:lnSpc>
                    <a:spcPct val="115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sai.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1C4F9C-BB6A-4476-A8CF-6970BB87D0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3810000"/>
            <a:ext cx="789214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01EF415C-945E-4506-A7B6-F54FB9D79228}"/>
              </a:ext>
            </a:extLst>
          </p:cNvPr>
          <p:cNvSpPr/>
          <p:nvPr/>
        </p:nvSpPr>
        <p:spPr>
          <a:xfrm>
            <a:off x="609600" y="86868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84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 </a:t>
                </a:r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giác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các mệnh đề sau tìm mệnh đề </a:t>
                </a:r>
                <a:r>
                  <a:rPr lang="vi-VN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vi-VN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𝑪𝑵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8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27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9A6F2C-74E6-4DDB-8CDC-BEC7FA8D8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3600" y="3886200"/>
            <a:ext cx="9388454" cy="5105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48A246D-BBB7-4A26-8788-D12AFCC40000}"/>
              </a:ext>
            </a:extLst>
          </p:cNvPr>
          <p:cNvSpPr/>
          <p:nvPr/>
        </p:nvSpPr>
        <p:spPr>
          <a:xfrm>
            <a:off x="533400" y="101346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61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 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424" r="-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7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0E014C-13CA-4DFC-8606-2CCBD0681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00" y="2895601"/>
            <a:ext cx="8755201" cy="4419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6A8935D3-77A7-460E-A2A8-AB93600C10E9}"/>
              </a:ext>
            </a:extLst>
          </p:cNvPr>
          <p:cNvSpPr/>
          <p:nvPr/>
        </p:nvSpPr>
        <p:spPr>
          <a:xfrm>
            <a:off x="5257800" y="6830008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69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Nếu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đối xứng với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tọa độ là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blipFill>
                <a:blip r:embed="rId3"/>
                <a:stretch>
                  <a:fillRect l="-2316" r="-24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9000" y="2743201"/>
                <a:ext cx="13030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2743201"/>
                <a:ext cx="13030200" cy="10744199"/>
              </a:xfrm>
              <a:prstGeom prst="rect">
                <a:avLst/>
              </a:prstGeom>
              <a:blipFill>
                <a:blip r:embed="rId4"/>
                <a:stretch>
                  <a:fillRect l="-1917" t="-793" r="-20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81A4258A-E182-4A9A-82A8-5D2CF2FF51A3}"/>
              </a:ext>
            </a:extLst>
          </p:cNvPr>
          <p:cNvSpPr/>
          <p:nvPr/>
        </p:nvSpPr>
        <p:spPr>
          <a:xfrm>
            <a:off x="533400" y="73152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54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 </a:t>
                </a: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Véc-tơ đối của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A.</a:t>
                </a: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Vec-tơ đối của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pt-B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F032BE49-5FE7-4D18-841A-88976B4A58A8}"/>
              </a:ext>
            </a:extLst>
          </p:cNvPr>
          <p:cNvSpPr/>
          <p:nvPr/>
        </p:nvSpPr>
        <p:spPr>
          <a:xfrm>
            <a:off x="609600" y="51816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1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thỏa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0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A17AF41C-7618-4007-8574-E6FA33B9C2D3}"/>
              </a:ext>
            </a:extLst>
          </p:cNvPr>
          <p:cNvSpPr/>
          <p:nvPr/>
        </p:nvSpPr>
        <p:spPr>
          <a:xfrm>
            <a:off x="5486400" y="9753600"/>
            <a:ext cx="1143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9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9.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Tìm giá trị của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thẳng hàng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2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15A1CA4E-D127-406A-BB5A-10F9C637C45B}"/>
              </a:ext>
            </a:extLst>
          </p:cNvPr>
          <p:cNvSpPr/>
          <p:nvPr/>
        </p:nvSpPr>
        <p:spPr>
          <a:xfrm>
            <a:off x="5257800" y="73152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60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10.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Toạ độ chân đường phân giác trong của góc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blipFill>
                <a:blip r:embed="rId3"/>
                <a:stretch>
                  <a:fillRect l="-2755" r="-17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TN: Biểu diễn toạ độ các điểm trên mặt phẳng toạ độ, bằng trực quan ta chọn được ngay đáp án B.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 luận: 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chân đường phân giác trong của góc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 đoạn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b="1" i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blipFill>
                <a:blip r:embed="rId4"/>
                <a:stretch>
                  <a:fillRect l="-1698" t="-793" r="-787" b="-36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xmlns="" id="{C71F3C3F-6121-4717-A1DD-18611196DCDB}"/>
              </a:ext>
            </a:extLst>
          </p:cNvPr>
          <p:cNvSpPr/>
          <p:nvPr/>
        </p:nvSpPr>
        <p:spPr>
          <a:xfrm>
            <a:off x="5105400" y="86106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069701"/>
            <a:ext cx="23286575" cy="2836847"/>
            <a:chOff x="387307" y="3806847"/>
            <a:chExt cx="23286575" cy="2836847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806847"/>
                  <a:ext cx="10395783" cy="1468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806847"/>
                  <a:ext cx="10395783" cy="14686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74999"/>
                  <a:ext cx="10342649" cy="1468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74999"/>
                  <a:ext cx="10342649" cy="14686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74999"/>
                  <a:ext cx="10389502" cy="1468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74999"/>
                  <a:ext cx="10389502" cy="146869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3"/>
                <a:ext cx="23141726" cy="103968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3"/>
                <a:ext cx="23141726" cy="1039688"/>
              </a:xfrm>
              <a:prstGeom prst="rect">
                <a:avLst/>
              </a:prstGeom>
              <a:blipFill>
                <a:blip r:embed="rId8"/>
                <a:stretch>
                  <a:fillRect t="-5848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xt_giai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906000" y="8253197"/>
            <a:ext cx="11049000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7254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chiều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blipFill>
                  <a:blip r:embed="rId4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cùng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số âm khi: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xt_giai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744200" y="8311782"/>
            <a:ext cx="6979982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 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441" y="6870801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trung điểm của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1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𝑨𝑴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đường phân giác của góc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1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𝑨𝑴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3284380" y="5500952"/>
              <a:ext cx="10389502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 B, C đều sai.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Lấy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.Câu nào sau đây đúng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0" y="7356338"/>
                <a:ext cx="1223778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7356338"/>
                <a:ext cx="12237782" cy="5462803"/>
              </a:xfrm>
              <a:prstGeom prst="rect">
                <a:avLst/>
              </a:prstGeom>
              <a:blipFill>
                <a:blip r:embed="rId9"/>
                <a:stretch>
                  <a:fillRect l="-2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8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304" y="6834647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34887"/>
            <a:chOff x="387307" y="3865333"/>
            <a:chExt cx="23286575" cy="2734887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blipFill>
                  <a:blip r:embed="rId4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blipFill>
                  <a:blip r:embed="rId5"/>
                  <a:stretch>
                    <a:fillRect t="-1235" b="-1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18472"/>
                  <a:ext cx="10342649" cy="1381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18472"/>
                  <a:ext cx="10342649" cy="13817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18472"/>
                  <a:ext cx="10389502" cy="1381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18472"/>
                  <a:ext cx="10389502" cy="13817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107525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2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1075259"/>
              </a:xfrm>
              <a:prstGeom prst="rect">
                <a:avLst/>
              </a:prstGeom>
              <a:blipFill>
                <a:blip r:embed="rId9"/>
                <a:stretch>
                  <a:fillRect l="-1080" t="-5650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xt_giai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561098" y="8439998"/>
            <a:ext cx="7665782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330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738408"/>
            <a:ext cx="24079792" cy="5520393"/>
            <a:chOff x="38100" y="5504319"/>
            <a:chExt cx="24079792" cy="5697339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2"/>
              <a:ext cx="23774398" cy="5370456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123450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57428"/>
                  <a:ext cx="10376835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57428"/>
                  <a:ext cx="10376835" cy="967532"/>
                </a:xfrm>
                <a:prstGeom prst="rect">
                  <a:avLst/>
                </a:prstGeom>
                <a:blipFill>
                  <a:blip r:embed="rId4"/>
                  <a:stretch>
                    <a:fillRect t="-2532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blipFill>
                  <a:blip r:embed="rId5"/>
                  <a:stretch>
                    <a:fillRect t="-2532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25580"/>
                  <a:ext cx="10342649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25580"/>
                  <a:ext cx="10342649" cy="967532"/>
                </a:xfrm>
                <a:prstGeom prst="rect">
                  <a:avLst/>
                </a:prstGeom>
                <a:blipFill>
                  <a:blip r:embed="rId6"/>
                  <a:stretch>
                    <a:fillRect t="-2516" b="-194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25580"/>
                  <a:ext cx="10389502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25580"/>
                  <a:ext cx="10389502" cy="967532"/>
                </a:xfrm>
                <a:prstGeom prst="rect">
                  <a:avLst/>
                </a:prstGeom>
                <a:blipFill>
                  <a:blip r:embed="rId7"/>
                  <a:stretch>
                    <a:fillRect t="-2516" b="-194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848356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598819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607508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46077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góc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46077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43188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cùng hướng, 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ngược hướng, do đó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43188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FE3E2B0-3DAE-4A98-B4EF-63031E045B08}"/>
              </a:ext>
            </a:extLst>
          </p:cNvPr>
          <p:cNvGrpSpPr/>
          <p:nvPr/>
        </p:nvGrpSpPr>
        <p:grpSpPr>
          <a:xfrm>
            <a:off x="1470859" y="1598411"/>
            <a:ext cx="20931941" cy="839989"/>
            <a:chOff x="1082674" y="1922269"/>
            <a:chExt cx="20935735" cy="8399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AD60809-ED39-45ED-9B0F-7997FFD59B2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920C7EB-476A-47A5-A38D-280BA4A96FF2}"/>
                </a:ext>
              </a:extLst>
            </p:cNvPr>
            <p:cNvSpPr txBox="1"/>
            <p:nvPr/>
          </p:nvSpPr>
          <p:spPr>
            <a:xfrm>
              <a:off x="4185788" y="1931261"/>
              <a:ext cx="17832621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2. TÍNH GÓC GIỮA HAI VECTO BẰNG ĐỊNH NGHĨA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5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9565"/>
                  <a:ext cx="10376835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9565"/>
                  <a:ext cx="10376835" cy="803256"/>
                </a:xfrm>
                <a:prstGeom prst="rect">
                  <a:avLst/>
                </a:prstGeom>
                <a:blipFill>
                  <a:blip r:embed="rId4"/>
                  <a:stretch>
                    <a:fillRect t="-18182" b="-287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9565"/>
                  <a:ext cx="10395783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9565"/>
                  <a:ext cx="10395783" cy="803256"/>
                </a:xfrm>
                <a:prstGeom prst="rect">
                  <a:avLst/>
                </a:prstGeom>
                <a:blipFill>
                  <a:blip r:embed="rId5"/>
                  <a:stretch>
                    <a:fillRect t="-18182" b="-287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7717"/>
                  <a:ext cx="10342649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7717"/>
                  <a:ext cx="10342649" cy="803256"/>
                </a:xfrm>
                <a:prstGeom prst="rect">
                  <a:avLst/>
                </a:prstGeom>
                <a:blipFill>
                  <a:blip r:embed="rId6"/>
                  <a:stretch>
                    <a:fillRect t="-18321" b="-290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7717"/>
                  <a:ext cx="10389502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7717"/>
                  <a:ext cx="10389502" cy="803256"/>
                </a:xfrm>
                <a:prstGeom prst="rect">
                  <a:avLst/>
                </a:prstGeom>
                <a:blipFill>
                  <a:blip r:embed="rId7"/>
                  <a:stretch>
                    <a:fillRect t="-18321" b="-290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ABC đều. G là trọng tâm tam giác ABC. Khi đó 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3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6945" y="8519086"/>
                <a:ext cx="1118817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𝑮𝑪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𝑪𝑮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945" y="8519086"/>
                <a:ext cx="11188174" cy="5462803"/>
              </a:xfrm>
              <a:prstGeom prst="rect">
                <a:avLst/>
              </a:prstGeom>
              <a:blipFill>
                <a:blip r:embed="rId10"/>
                <a:stretch>
                  <a:fillRect l="-2234" t="-6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66917"/>
                  <a:ext cx="10376835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66917"/>
                  <a:ext cx="10376835" cy="948553"/>
                </a:xfrm>
                <a:prstGeom prst="rect">
                  <a:avLst/>
                </a:prstGeom>
                <a:blipFill>
                  <a:blip r:embed="rId4"/>
                  <a:stretch>
                    <a:fillRect t="-3846" b="-198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66917"/>
                  <a:ext cx="10395783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66917"/>
                  <a:ext cx="10395783" cy="948553"/>
                </a:xfrm>
                <a:prstGeom prst="rect">
                  <a:avLst/>
                </a:prstGeom>
                <a:blipFill>
                  <a:blip r:embed="rId5"/>
                  <a:stretch>
                    <a:fillRect t="-3846" b="-198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35069"/>
                  <a:ext cx="10342649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35069"/>
                  <a:ext cx="10342649" cy="948553"/>
                </a:xfrm>
                <a:prstGeom prst="rect">
                  <a:avLst/>
                </a:prstGeom>
                <a:blipFill>
                  <a:blip r:embed="rId6"/>
                  <a:stretch>
                    <a:fillRect t="-4516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35069"/>
                  <a:ext cx="10389502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35069"/>
                  <a:ext cx="10389502" cy="948553"/>
                </a:xfrm>
                <a:prstGeom prst="rect">
                  <a:avLst/>
                </a:prstGeom>
                <a:blipFill>
                  <a:blip r:embed="rId7"/>
                  <a:stretch>
                    <a:fillRect t="-4516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731AB3-E128-436E-968E-B68B7FA17AC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08" y="8487266"/>
            <a:ext cx="7303065" cy="47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73527"/>
                  <a:ext cx="10376835" cy="113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73527"/>
                  <a:ext cx="10376835" cy="1135335"/>
                </a:xfrm>
                <a:prstGeom prst="rect">
                  <a:avLst/>
                </a:prstGeom>
                <a:blipFill>
                  <a:blip r:embed="rId4"/>
                  <a:stretch>
                    <a:fillRect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blipFill>
                  <a:blip r:embed="rId5"/>
                  <a:stretch>
                    <a:fillRect l="-59"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82175"/>
                  <a:ext cx="10342649" cy="12543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82175"/>
                  <a:ext cx="10342649" cy="1254342"/>
                </a:xfrm>
                <a:prstGeom prst="rect">
                  <a:avLst/>
                </a:prstGeom>
                <a:blipFill>
                  <a:blip r:embed="rId6"/>
                  <a:stretch>
                    <a:fillRect b="-87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82175"/>
                  <a:ext cx="10389502" cy="12543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82175"/>
                  <a:ext cx="10389502" cy="1254342"/>
                </a:xfrm>
                <a:prstGeom prst="rect">
                  <a:avLst/>
                </a:prstGeom>
                <a:blipFill>
                  <a:blip r:embed="rId7"/>
                  <a:stretch>
                    <a:fillRect b="-87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côsin của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góc A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thoi nên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phân giác góc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0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495" y="1809817"/>
            <a:ext cx="22817233" cy="9946698"/>
            <a:chOff x="1438694" y="1793813"/>
            <a:chExt cx="22817233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4" y="1793813"/>
              <a:ext cx="22817233" cy="10641062"/>
              <a:chOff x="1438694" y="1793813"/>
              <a:chExt cx="22817233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4" y="6012523"/>
                <a:ext cx="8825611" cy="888033"/>
                <a:chOff x="7450558" y="7834555"/>
                <a:chExt cx="8826636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7203449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826254"/>
                  <a:chOff x="7450631" y="8291755"/>
                  <a:chExt cx="1371600" cy="826254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61022"/>
                    <a:chOff x="7450631" y="8356987"/>
                    <a:chExt cx="1371600" cy="761022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28325" y="8360620"/>
                      <a:ext cx="53136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7" y="7460331"/>
                <a:ext cx="4387861" cy="962610"/>
                <a:chOff x="7459672" y="7170625"/>
                <a:chExt cx="4388364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2736961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78256"/>
                  <a:chOff x="7459669" y="6189930"/>
                  <a:chExt cx="1399583" cy="87825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61021"/>
                    <a:chOff x="7487652" y="6307165"/>
                    <a:chExt cx="1371600" cy="7610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64548" y="6310797"/>
                      <a:ext cx="53295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5939269" cy="948792"/>
                <a:chOff x="7459670" y="7441560"/>
                <a:chExt cx="7678992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20" y="7517816"/>
                  <a:ext cx="5608742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THÊM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73915"/>
                  <a:chOff x="7459669" y="6460865"/>
                  <a:chExt cx="1785470" cy="873915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97698"/>
                    <a:chOff x="7469193" y="6537082"/>
                    <a:chExt cx="1775946" cy="79769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94666" y="6577390"/>
                      <a:ext cx="676652" cy="7573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CHƯƠNG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A7EA06AF-CBB3-4740-8E64-E85567220F89}"/>
              </a:ext>
            </a:extLst>
          </p:cNvPr>
          <p:cNvSpPr/>
          <p:nvPr/>
        </p:nvSpPr>
        <p:spPr>
          <a:xfrm>
            <a:off x="2596153" y="9906036"/>
            <a:ext cx="4852610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VỀ NHÀ</a:t>
            </a:r>
          </a:p>
        </p:txBody>
      </p:sp>
      <p:sp>
        <p:nvSpPr>
          <p:cNvPr id="55" name="Round Same Side Corner Rectangle 51">
            <a:extLst>
              <a:ext uri="{FF2B5EF4-FFF2-40B4-BE49-F238E27FC236}">
                <a16:creationId xmlns:a16="http://schemas.microsoft.com/office/drawing/2014/main" xmlns="" id="{7059CCF5-679E-40A9-9A3A-F2F43A2A100E}"/>
              </a:ext>
            </a:extLst>
          </p:cNvPr>
          <p:cNvSpPr/>
          <p:nvPr/>
        </p:nvSpPr>
        <p:spPr>
          <a:xfrm rot="5400000">
            <a:off x="1326364" y="9581994"/>
            <a:ext cx="737016" cy="138502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9C3A1AC-4CC1-4C08-9225-88974F6ABCFA}"/>
              </a:ext>
            </a:extLst>
          </p:cNvPr>
          <p:cNvSpPr txBox="1"/>
          <p:nvPr/>
        </p:nvSpPr>
        <p:spPr>
          <a:xfrm>
            <a:off x="1425358" y="9906000"/>
            <a:ext cx="572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8166652"/>
            <a:ext cx="24079792" cy="511976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551694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blipFill>
                  <a:blip r:embed="rId4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blipFill>
                  <a:blip r:embed="rId6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3276600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3027063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30357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88901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độ dài cạnh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Giá trị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88901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0711" y="8490183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𝑪𝑫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𝑪𝑫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𝑪𝑫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11" y="8490183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93AF426-BA7E-4652-A175-8761FFCFAF83}"/>
              </a:ext>
            </a:extLst>
          </p:cNvPr>
          <p:cNvSpPr txBox="1"/>
          <p:nvPr/>
        </p:nvSpPr>
        <p:spPr>
          <a:xfrm>
            <a:off x="219462" y="1853275"/>
            <a:ext cx="2605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3. TÍCH VÔ HƯỚNG CỦA HAI VECTO THEO ĐỊNH NGHĨA VÀ TÍNH CHẤT</a:t>
            </a:r>
          </a:p>
        </p:txBody>
      </p:sp>
    </p:spTree>
    <p:extLst>
      <p:ext uri="{BB962C8B-B14F-4D97-AF65-F5344CB8AC3E}">
        <p14:creationId xmlns:p14="http://schemas.microsoft.com/office/powerpoint/2010/main" val="34102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19345"/>
                  <a:ext cx="10376835" cy="124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19345"/>
                  <a:ext cx="10376835" cy="1243698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87497"/>
                  <a:ext cx="10342649" cy="124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87497"/>
                  <a:ext cx="10342649" cy="1243698"/>
                </a:xfrm>
                <a:prstGeom prst="rect">
                  <a:avLst/>
                </a:prstGeom>
                <a:blipFill>
                  <a:blip r:embed="rId6"/>
                  <a:stretch>
                    <a:fillRect b="-78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87497"/>
                  <a:ext cx="10389502" cy="124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87497"/>
                  <a:ext cx="10389502" cy="1243698"/>
                </a:xfrm>
                <a:prstGeom prst="rect">
                  <a:avLst/>
                </a:prstGeom>
                <a:blipFill>
                  <a:blip r:embed="rId7"/>
                  <a:stretch>
                    <a:fillRect b="-78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𝑨𝑫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 t="-15328" b="-262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blipFill>
                  <a:blip r:embed="rId7"/>
                  <a:stretch>
                    <a:fillRect t="-15328" b="-262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		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6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𝟐𝟕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7618" y="224948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18" y="224948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4" t="-2525" r="-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1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4413" y="229655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13" y="229655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2778" r="-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b="-22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1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599" y="7882789"/>
            <a:ext cx="24079792" cy="5525055"/>
            <a:chOff x="38100" y="5504319"/>
            <a:chExt cx="24079792" cy="5702150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375268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76736" y="5267831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47809"/>
                  <a:ext cx="10376835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47809"/>
                  <a:ext cx="10376835" cy="986768"/>
                </a:xfrm>
                <a:prstGeom prst="rect">
                  <a:avLst/>
                </a:prstGeom>
                <a:blipFill>
                  <a:blip r:embed="rId4"/>
                  <a:stretch>
                    <a:fillRect t="-1235" b="-185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47809"/>
                  <a:ext cx="10395783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47809"/>
                  <a:ext cx="10395783" cy="986768"/>
                </a:xfrm>
                <a:prstGeom prst="rect">
                  <a:avLst/>
                </a:prstGeom>
                <a:blipFill>
                  <a:blip r:embed="rId5"/>
                  <a:stretch>
                    <a:fillRect t="-1235" b="-185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15961"/>
                  <a:ext cx="10342649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15961"/>
                  <a:ext cx="10342649" cy="986768"/>
                </a:xfrm>
                <a:prstGeom prst="rect">
                  <a:avLst/>
                </a:prstGeom>
                <a:blipFill>
                  <a:blip r:embed="rId6"/>
                  <a:stretch>
                    <a:fillRect t="-1242" b="-186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15961"/>
                  <a:ext cx="10389502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15961"/>
                  <a:ext cx="10389502" cy="986768"/>
                </a:xfrm>
                <a:prstGeom prst="rect">
                  <a:avLst/>
                </a:prstGeom>
                <a:blipFill>
                  <a:blip r:embed="rId7"/>
                  <a:stretch>
                    <a:fillRect t="-1242" b="-186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90547" y="29927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527173" y="27432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88131" y="27518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767" y="36051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khi đó: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67" y="360515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449" y="908756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49" y="908756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t="-3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AA2D7EE-71C3-4A94-919F-6C6D352FC297}"/>
              </a:ext>
            </a:extLst>
          </p:cNvPr>
          <p:cNvSpPr txBox="1"/>
          <p:nvPr/>
        </p:nvSpPr>
        <p:spPr>
          <a:xfrm>
            <a:off x="1375085" y="1817959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4. TÍCH VÔ HƯỚNG CỦA HAI VECTO BẰNG BIỂU THỨC TỌA ĐỘ</a:t>
            </a:r>
          </a:p>
        </p:txBody>
      </p:sp>
    </p:spTree>
    <p:extLst>
      <p:ext uri="{BB962C8B-B14F-4D97-AF65-F5344CB8AC3E}">
        <p14:creationId xmlns:p14="http://schemas.microsoft.com/office/powerpoint/2010/main" val="11949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blipFill>
                  <a:blip r:embed="rId4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47091"/>
                  <a:ext cx="10342649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47091"/>
                  <a:ext cx="10342649" cy="924508"/>
                </a:xfrm>
                <a:prstGeom prst="rect">
                  <a:avLst/>
                </a:prstGeom>
                <a:blipFill>
                  <a:blip r:embed="rId6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blipFill>
                  <a:blip r:embed="rId7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cặp vectơ nào sau đây vuông góc với nhau: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2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777" y="6725309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8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có bao nhiêu giá trị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577989"/>
            <a:ext cx="24079792" cy="5779533"/>
            <a:chOff x="38100" y="5504319"/>
            <a:chExt cx="24079792" cy="596478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63790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963031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blipFill>
                  <a:blip r:embed="rId5"/>
                  <a:stretch>
                    <a:fillRect t="-1235" b="-1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6418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blipFill>
                  <a:blip r:embed="rId7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6879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4384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4.27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4470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14736" y="3300356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mặt phẳng tọa độ, cặp vectơ nào sau đây có cùng phương?</a:t>
            </a:r>
            <a:endParaRPr lang="en-US" sz="440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600" y="8525949"/>
                <a:ext cx="10942382" cy="483157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8525949"/>
                <a:ext cx="10942382" cy="4831573"/>
              </a:xfrm>
              <a:prstGeom prst="rect">
                <a:avLst/>
              </a:prstGeom>
              <a:blipFill>
                <a:blip r:embed="rId9"/>
                <a:stretch>
                  <a:fillRect l="-2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53D2BD6-194B-4B68-BC4B-94097BE52B1E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xmlns="" id="{CB07285B-0F95-405F-8AC0-4D424CAB70F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C021A0B-7BA4-45E4-A828-66117D445C7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94A5B6D-6BDD-41FF-B6AD-DBC1BDBCEA20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7E8423D-7682-4070-9488-22B2E3FE6559}"/>
              </a:ext>
            </a:extLst>
          </p:cNvPr>
          <p:cNvSpPr txBox="1"/>
          <p:nvPr/>
        </p:nvSpPr>
        <p:spPr>
          <a:xfrm>
            <a:off x="874987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641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528" y="8014252"/>
            <a:ext cx="24079792" cy="5369300"/>
            <a:chOff x="38100" y="5504319"/>
            <a:chExt cx="24079792" cy="554140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214521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74609" y="5399294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6415705" y="4248969"/>
              <a:ext cx="10376835" cy="810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4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8056"/>
                  <a:ext cx="10395783" cy="82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8056"/>
                  <a:ext cx="10395783" cy="8262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6208"/>
                  <a:ext cx="10342649" cy="82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6208"/>
                  <a:ext cx="10342649" cy="8262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6208"/>
                  <a:ext cx="10389502" cy="82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6208"/>
                  <a:ext cx="10389502" cy="8262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8420" y="3124200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25046" y="2874663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-13996" y="28833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640" y="373661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nửa đường tròn đường kính AB= 2R. Có AC và BD là hai dây thuộc nửa đường tròn cắt nhau tại E. khi đó giá trị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0" y="3736619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54" t="-6313" r="-1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322" y="9219032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𝑽𝑻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AB là đường kính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Bef>
                    <a:spcPts val="0"/>
                  </a:spcBef>
                </a:pPr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𝑨𝑬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2" y="9219032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53" t="-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A1A28B-D49C-402E-A0F7-0BC8ED62A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98" y="8991600"/>
            <a:ext cx="7079102" cy="44710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7CC9030-53A2-4367-AFAD-C58A84E95EEB}"/>
              </a:ext>
            </a:extLst>
          </p:cNvPr>
          <p:cNvSpPr txBox="1"/>
          <p:nvPr/>
        </p:nvSpPr>
        <p:spPr>
          <a:xfrm>
            <a:off x="2667000" y="17598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5. CHỨNG MINH CÁC ĐẲNG THỨC VỀ TÍCH VÔ HƯỚNG</a:t>
            </a:r>
          </a:p>
        </p:txBody>
      </p:sp>
    </p:spTree>
    <p:extLst>
      <p:ext uri="{BB962C8B-B14F-4D97-AF65-F5344CB8AC3E}">
        <p14:creationId xmlns:p14="http://schemas.microsoft.com/office/powerpoint/2010/main" val="18221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86442"/>
                  <a:ext cx="10376835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𝑩𝑬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𝑪𝑭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86442"/>
                  <a:ext cx="10376835" cy="909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86442"/>
                  <a:ext cx="10395783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𝑩𝑬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86442"/>
                  <a:ext cx="10395783" cy="909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4594"/>
                  <a:ext cx="10342649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𝑪𝑭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4594"/>
                  <a:ext cx="10342649" cy="909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4594"/>
                  <a:ext cx="10389502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4594"/>
                  <a:ext cx="10389502" cy="9095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ba trung tuyến AD, BE, CF. Đẳng thức nào sau đây đúng ?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 dụng các đẳng thức về trung điểm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𝑪𝑭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𝑪𝑭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4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68358"/>
            <a:chOff x="387307" y="3865333"/>
            <a:chExt cx="23286575" cy="2768358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 a nội tiếp đường tròn (O).M là điểm bất kỳ nằm trên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𝑴𝑶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𝑶𝑨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endParaRPr lang="nl-NL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2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M, N nắm trên đường tròn đường kính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I là giao điểm của hai đường thẳng AM và BN. Khi đó giá trị của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𝑩𝑴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𝑩𝑵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𝑩𝑵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𝑩𝑵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𝑵𝑨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𝑩𝑵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ta có 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𝑩𝑰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9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86441"/>
                  <a:ext cx="10376835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86441"/>
                  <a:ext cx="10376835" cy="909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86441"/>
                  <a:ext cx="10395783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86441"/>
                  <a:ext cx="10395783" cy="909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4593"/>
                  <a:ext cx="10389502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4593"/>
                  <a:ext cx="10389502" cy="9095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M là một điểm tùy ý. Đẳng thức nào sau đây đúng ?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O là tâm hình bình hành khi đó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𝑴𝑶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𝑴𝑶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8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668" y="8035189"/>
            <a:ext cx="24079792" cy="5360610"/>
            <a:chOff x="38100" y="5504319"/>
            <a:chExt cx="24079792" cy="5532434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205552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64805" y="5291405"/>
            <a:ext cx="23286575" cy="2971563"/>
            <a:chOff x="387307" y="3736507"/>
            <a:chExt cx="23286575" cy="2971563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736507"/>
                  <a:ext cx="10376835" cy="1609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736507"/>
                  <a:ext cx="10376835" cy="16093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36507"/>
                  <a:ext cx="10395783" cy="1609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36507"/>
                  <a:ext cx="10395783" cy="16093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10622"/>
                  <a:ext cx="10342649" cy="1597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10622"/>
                  <a:ext cx="10342649" cy="15974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91349"/>
                  <a:ext cx="10389502" cy="14359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91349"/>
                  <a:ext cx="10389502" cy="14359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78616" y="31451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515242" y="28956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76200" y="29042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836" y="37575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cosin của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36" y="375755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0274" y="8634037"/>
                <a:ext cx="155725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6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48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8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   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74" y="8634037"/>
                <a:ext cx="15572526" cy="5462803"/>
              </a:xfrm>
              <a:prstGeom prst="rect">
                <a:avLst/>
              </a:prstGeom>
              <a:blipFill>
                <a:blip r:embed="rId10"/>
                <a:stretch>
                  <a:fillRect l="-15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F1E2F34-0957-4182-B224-B4572CCE08AF}"/>
              </a:ext>
            </a:extLst>
          </p:cNvPr>
          <p:cNvGrpSpPr/>
          <p:nvPr/>
        </p:nvGrpSpPr>
        <p:grpSpPr>
          <a:xfrm>
            <a:off x="685800" y="1666590"/>
            <a:ext cx="26742716" cy="1000410"/>
            <a:chOff x="1082674" y="1922269"/>
            <a:chExt cx="26747563" cy="10004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D5755B2-C7A9-4F7B-8766-06EE4E8A97E0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47A9C4B-087A-443F-86F3-2B90B304FD49}"/>
                </a:ext>
              </a:extLst>
            </p:cNvPr>
            <p:cNvSpPr txBox="1"/>
            <p:nvPr/>
          </p:nvSpPr>
          <p:spPr>
            <a:xfrm>
              <a:off x="1768598" y="2091682"/>
              <a:ext cx="2606163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6. ỨNG DỤNG TÍCH VÔ HƯỚNG XÁC ĐỊNH GÓC GIỮA HAI VECTO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7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321042"/>
            <a:ext cx="24079792" cy="7090158"/>
            <a:chOff x="38100" y="5504319"/>
            <a:chExt cx="24079792" cy="7317420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990538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581400"/>
            <a:ext cx="23286575" cy="2851049"/>
            <a:chOff x="387307" y="3740649"/>
            <a:chExt cx="23286575" cy="2851049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40649"/>
                  <a:ext cx="10395783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40649"/>
                  <a:ext cx="10395783" cy="14486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12249"/>
                  <a:ext cx="10342649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12249"/>
                  <a:ext cx="10342649" cy="14486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12249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12249"/>
                  <a:ext cx="10389502" cy="14486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173362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101" y="1913024"/>
                <a:ext cx="23412171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1" y="1913024"/>
                <a:ext cx="23412171" cy="2413627"/>
              </a:xfrm>
              <a:prstGeom prst="rect">
                <a:avLst/>
              </a:prstGeom>
              <a:blipFill>
                <a:blip r:embed="rId8"/>
                <a:stretch>
                  <a:fillRect l="-1041"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83943" y="7257371"/>
                <a:ext cx="11506200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𝟏𝟔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e>
                      </m:ra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≥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𝟏𝟕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943" y="7257371"/>
                <a:ext cx="11506200" cy="5462803"/>
              </a:xfrm>
              <a:prstGeom prst="rect">
                <a:avLst/>
              </a:prstGeom>
              <a:blipFill>
                <a:blip r:embed="rId9"/>
                <a:stretch>
                  <a:fillRect b="-4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9EA71C-1991-4DA1-4AF2-84DF4FCCFD52}"/>
              </a:ext>
            </a:extLst>
          </p:cNvPr>
          <p:cNvCxnSpPr>
            <a:stCxn id="422" idx="0"/>
            <a:endCxn id="422" idx="2"/>
          </p:cNvCxnSpPr>
          <p:nvPr/>
        </p:nvCxnSpPr>
        <p:spPr>
          <a:xfrm>
            <a:off x="12241161" y="6637772"/>
            <a:ext cx="0" cy="67734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xmlns="" id="{AB9755CA-995D-F4D6-233D-1DC20F2785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369" y="7262597"/>
                <a:ext cx="1132094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AB9755CA-995D-F4D6-233D-1DC20F278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69" y="7262597"/>
                <a:ext cx="11320944" cy="5462803"/>
              </a:xfrm>
              <a:prstGeom prst="rect">
                <a:avLst/>
              </a:prstGeom>
              <a:blipFill>
                <a:blip r:embed="rId10"/>
                <a:stretch>
                  <a:fillRect l="-2154" b="-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oogle Shape;448;p3">
            <a:extLst>
              <a:ext uri="{FF2B5EF4-FFF2-40B4-BE49-F238E27FC236}">
                <a16:creationId xmlns:a16="http://schemas.microsoft.com/office/drawing/2014/main" xmlns="" id="{6F19CDCD-7571-EF3E-AFAB-A40A88859DC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9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70730"/>
            <a:chOff x="387307" y="3865333"/>
            <a:chExt cx="23286575" cy="2770730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32800"/>
              <a:ext cx="10376835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32800"/>
              <a:ext cx="10395783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6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7"/>
                <a:stretch>
                  <a:fillRect l="-1080" t="-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0742" y="7657446"/>
                <a:ext cx="23141726" cy="61853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42" y="7657446"/>
                <a:ext cx="23141726" cy="6185330"/>
              </a:xfrm>
              <a:prstGeom prst="rect">
                <a:avLst/>
              </a:prstGeom>
              <a:blipFill>
                <a:blip r:embed="rId8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thang vuông ABCD có hai đáy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đường cao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hai đường thẳng AC và BD 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góc giữa hai đường thẳng AC và BD bằng 90</a:t>
                </a:r>
                <a:r>
                  <a:rPr lang="pt-BR" sz="4400" b="1" baseline="300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897" b="-10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C9458D-FBD1-4F9B-B129-2A06F5372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448" y="7412480"/>
            <a:ext cx="7420326" cy="59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vi-VN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blipFill>
                  <a:blip r:embed="rId4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blipFill>
                  <a:blip r:embed="rId6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biết 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Độ dài của véctơ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e>
                    </m:ra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8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4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5080"/>
                  <a:ext cx="10342649" cy="868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5080"/>
                  <a:ext cx="10342649" cy="868531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blipFill>
                  <a:blip r:embed="rId7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4.28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14736" y="2465512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mặt phẳng tọa độ, cặp vectơ nào sau đây vuông góc với nhau?</a:t>
            </a:r>
            <a:endParaRPr lang="en-US" sz="440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0" y="7684486"/>
                <a:ext cx="1245550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7684486"/>
                <a:ext cx="12455502" cy="5462803"/>
              </a:xfrm>
              <a:prstGeom prst="rect">
                <a:avLst/>
              </a:prstGeom>
              <a:blipFill>
                <a:blip r:embed="rId9"/>
                <a:stretch>
                  <a:fillRect l="-19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1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362555"/>
            <a:ext cx="24079792" cy="6059735"/>
            <a:chOff x="38100" y="5504319"/>
            <a:chExt cx="24079792" cy="6253969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63790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74759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29174"/>
            <a:ext cx="23741053" cy="179338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2710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8832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087" y="2916830"/>
                <a:ext cx="23141726" cy="149043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87" y="2916830"/>
                <a:ext cx="23141726" cy="1490436"/>
              </a:xfrm>
              <a:prstGeom prst="rect">
                <a:avLst/>
              </a:prstGeom>
              <a:blipFill>
                <a:blip r:embed="rId9"/>
                <a:stretch>
                  <a:fillRect l="-1080" t="-9796" b="-15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567336"/>
                <a:ext cx="23141726" cy="239351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̸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567336"/>
                <a:ext cx="23141726" cy="23935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7A0E549-AAFF-4E29-8819-2258B8F4D725}"/>
              </a:ext>
            </a:extLst>
          </p:cNvPr>
          <p:cNvGrpSpPr/>
          <p:nvPr/>
        </p:nvGrpSpPr>
        <p:grpSpPr>
          <a:xfrm>
            <a:off x="1447800" y="1676400"/>
            <a:ext cx="27057886" cy="924210"/>
            <a:chOff x="1082674" y="1922269"/>
            <a:chExt cx="27062791" cy="924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5CBC4C8-B942-4BEF-B720-989D38BF6A49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B7E8185-D632-42E8-AF9C-A4B48ED785E6}"/>
                </a:ext>
              </a:extLst>
            </p:cNvPr>
            <p:cNvSpPr txBox="1"/>
            <p:nvPr/>
          </p:nvSpPr>
          <p:spPr>
            <a:xfrm>
              <a:off x="2083826" y="2015482"/>
              <a:ext cx="2606163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7. ỨNG DỤNG TÍCH VÔ HƯỚNG CHỨNG MINH VUÔNG GÓC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5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=−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=−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1808" y="1915287"/>
                <a:ext cx="23141726" cy="141842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Giá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08" y="1915287"/>
                <a:ext cx="23141726" cy="1418428"/>
              </a:xfrm>
              <a:prstGeom prst="rect">
                <a:avLst/>
              </a:prstGeom>
              <a:blipFill>
                <a:blip r:embed="rId9"/>
                <a:stretch>
                  <a:fillRect l="-1054" b="-54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7421200"/>
                <a:ext cx="1376178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421200"/>
                <a:ext cx="13761782" cy="5462803"/>
              </a:xfrm>
              <a:prstGeom prst="rect">
                <a:avLst/>
              </a:prstGeom>
              <a:blipFill>
                <a:blip r:embed="rId10"/>
                <a:stretch>
                  <a:fillRect l="-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4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721" y="6672856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05710"/>
              <a:ext cx="10376835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chữ nhật.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05710"/>
              <a:ext cx="10395783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thoi.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9" name="txt_C"/>
            <p:cNvSpPr/>
            <p:nvPr/>
          </p:nvSpPr>
          <p:spPr>
            <a:xfrm>
              <a:off x="1598545" y="5473862"/>
              <a:ext cx="10342649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bình hành.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0" name="txt_D"/>
            <p:cNvSpPr/>
            <p:nvPr/>
          </p:nvSpPr>
          <p:spPr>
            <a:xfrm>
              <a:off x="13284380" y="5473862"/>
              <a:ext cx="10389502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vuông.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0874" y="2438400"/>
                <a:ext cx="23141726" cy="15624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Tứ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74" y="2438400"/>
                <a:ext cx="23141726" cy="1562444"/>
              </a:xfrm>
              <a:prstGeom prst="rect">
                <a:avLst/>
              </a:prstGeom>
              <a:blipFill>
                <a:blip r:embed="rId5"/>
                <a:stretch>
                  <a:fillRect l="-1053" t="-6250" b="-183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5524" y="7350911"/>
                <a:ext cx="1429518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𝑫𝑪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𝑨𝑩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𝑩𝑪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𝟐𝟗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24" y="7350911"/>
                <a:ext cx="14295182" cy="5462803"/>
              </a:xfrm>
              <a:prstGeom prst="rect">
                <a:avLst/>
              </a:prstGeom>
              <a:blipFill>
                <a:blip r:embed="rId6"/>
                <a:stretch>
                  <a:fillRect l="-1748" t="-558" b="-3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10415554"/>
            <a:ext cx="24079792" cy="2819802"/>
            <a:chOff x="38100" y="5504319"/>
            <a:chExt cx="24079792" cy="291018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2294119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7227979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61205"/>
            <a:ext cx="23741053" cy="349305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59132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62035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970" y="364126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150N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80kg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20m.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0" y="364126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040" b="-8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11620333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𝟏𝟓𝟎𝟎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11620333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8858AAD-2D3B-4F05-AF30-F07B6EF27D74}"/>
              </a:ext>
            </a:extLst>
          </p:cNvPr>
          <p:cNvGrpSpPr/>
          <p:nvPr/>
        </p:nvGrpSpPr>
        <p:grpSpPr>
          <a:xfrm>
            <a:off x="1821913" y="1209390"/>
            <a:ext cx="26978202" cy="1305210"/>
            <a:chOff x="1082674" y="1922269"/>
            <a:chExt cx="26983093" cy="1305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AEBECF8-8508-4F87-A4EF-51B68EDC114A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144C243-1245-491D-83AF-ABD5BC86F406}"/>
                </a:ext>
              </a:extLst>
            </p:cNvPr>
            <p:cNvSpPr txBox="1"/>
            <p:nvPr/>
          </p:nvSpPr>
          <p:spPr>
            <a:xfrm>
              <a:off x="2004128" y="2396482"/>
              <a:ext cx="2606163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8. ỨNG DỤNG TÍCH VÔ HƯỚNG VÀO BÀI TOÁN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2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831" y="2434514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50N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xuống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nước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sâu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2m.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1" y="2434514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𝟓𝟎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𝟑𝟎𝟎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58348" y="2449312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trọng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lượng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8000N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chuyển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đứng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cao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10m.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kéo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bằng</a:t>
            </a:r>
            <a:endParaRPr lang="en-US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Thang máy đi lên đều nên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𝑭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𝟖𝟎𝟎𝟎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𝑭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𝜶</m:t>
                          </m:r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𝟖𝟎𝟎𝟎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𝟖𝟎𝟎𝟎𝟎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 t="-1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7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9316187"/>
            <a:ext cx="24079792" cy="4201831"/>
            <a:chOff x="38100" y="5504319"/>
            <a:chExt cx="24079792" cy="433651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3720447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6507899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1122"/>
                  <a:ext cx="10376835" cy="9001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1122"/>
                  <a:ext cx="10376835" cy="9001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6905"/>
                  <a:ext cx="10342649" cy="8848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6905"/>
                  <a:ext cx="10342649" cy="8848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4489059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251017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km/h.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mắc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thêm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toa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C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trước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km/h.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C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30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40000N,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251017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293" r="-790" b="-72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10396197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𝒌𝒎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C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𝒌𝒎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𝟒𝟎𝟎𝟎𝟎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𝟕𝟓𝟎𝟎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𝟏𝟎𝟎𝟎𝟎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10396197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8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2" y="7040564"/>
            <a:ext cx="24384592" cy="6510991"/>
            <a:chOff x="38100" y="5504319"/>
            <a:chExt cx="24384592" cy="6719689"/>
          </a:xfrm>
        </p:grpSpPr>
        <p:sp>
          <p:nvSpPr>
            <p:cNvPr id="422" name="Google Shape;422;p3"/>
            <p:cNvSpPr/>
            <p:nvPr/>
          </p:nvSpPr>
          <p:spPr>
            <a:xfrm>
              <a:off x="99654" y="6120385"/>
              <a:ext cx="24323038" cy="610362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588835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313741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211668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07289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9112" y="259365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12" y="259365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7338797"/>
                <a:ext cx="27869408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338797"/>
                <a:ext cx="27869408" cy="5462803"/>
              </a:xfrm>
              <a:prstGeom prst="rect">
                <a:avLst/>
              </a:prstGeom>
              <a:blipFill>
                <a:blip r:embed="rId10"/>
                <a:stretch>
                  <a:fillRect l="-897" b="-17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FC3995B-0EC6-4306-A0D4-FB2DAD140372}"/>
              </a:ext>
            </a:extLst>
          </p:cNvPr>
          <p:cNvSpPr txBox="1"/>
          <p:nvPr/>
        </p:nvSpPr>
        <p:spPr>
          <a:xfrm>
            <a:off x="2590800" y="14550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9. TÌM TỌA ĐỘ CÁC ĐIỂM ĐẶC BIỆT TRONG TAM GIÁC</a:t>
            </a:r>
          </a:p>
        </p:txBody>
      </p:sp>
    </p:spTree>
    <p:extLst>
      <p:ext uri="{BB962C8B-B14F-4D97-AF65-F5344CB8AC3E}">
        <p14:creationId xmlns:p14="http://schemas.microsoft.com/office/powerpoint/2010/main" val="22977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9566" y="247542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66" y="247542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tọa độ trực tâm của tam giác đã cho khi đó ta có: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ta có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oogle Shape;448;p3">
            <a:extLst>
              <a:ext uri="{FF2B5EF4-FFF2-40B4-BE49-F238E27FC236}">
                <a16:creationId xmlns:a16="http://schemas.microsoft.com/office/drawing/2014/main" xmlns="" id="{3150D63D-F8ED-4AAD-9CCC-83E6B1A5A46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5599" t="21515" r="9758" b="14519"/>
          <a:stretch/>
        </p:blipFill>
        <p:spPr>
          <a:xfrm>
            <a:off x="141961" y="178108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1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pt-BR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pt-BR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blipFill>
                  <a:blip r:embed="rId5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pt-BR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blipFill>
                  <a:blip r:embed="rId6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blipFill>
                  <a:blip r:embed="rId7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8724" y="230077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𝑶𝒙𝒚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Xác định tọa độ trực tâm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24" y="230077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𝟏𝟒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𝟓𝟖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𝟓𝟖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C56822-7603-4D57-952E-67792E289FE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0" y="8786309"/>
            <a:ext cx="5950944" cy="46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104" y="7386521"/>
            <a:ext cx="24079792" cy="6112834"/>
            <a:chOff x="38100" y="5504319"/>
            <a:chExt cx="24079792" cy="6308769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981887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45965"/>
            <a:ext cx="23314567" cy="3169235"/>
            <a:chOff x="387307" y="3883111"/>
            <a:chExt cx="23314567" cy="316923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83111"/>
              <a:ext cx="23314567" cy="3115345"/>
              <a:chOff x="387307" y="3883111"/>
              <a:chExt cx="23314567" cy="311534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96387" y="3883111"/>
                <a:ext cx="10972800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004703" y="5486456"/>
                <a:ext cx="10972800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29074" y="3883111"/>
                <a:ext cx="10944808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29074" y="5464146"/>
                <a:ext cx="10972800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5370802" y="4171888"/>
                  <a:ext cx="357784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802" y="4171888"/>
                  <a:ext cx="3577843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6418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6527279" y="4057048"/>
                  <a:ext cx="390370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279" y="4057048"/>
                  <a:ext cx="390370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3732145" y="5332172"/>
                  <a:ext cx="5905857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2145" y="5332172"/>
                  <a:ext cx="5905857" cy="17201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32172"/>
                  <a:ext cx="10389502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32172"/>
                  <a:ext cx="10389502" cy="17201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4.29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10359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1035917"/>
              </a:xfrm>
              <a:prstGeom prst="rect">
                <a:avLst/>
              </a:prstGeom>
              <a:blipFill>
                <a:blip r:embed="rId9"/>
                <a:stretch>
                  <a:fillRect l="-1080" t="-1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0125" y="8036552"/>
                <a:ext cx="8427782" cy="237782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125" y="8036552"/>
                <a:ext cx="8427782" cy="2377825"/>
              </a:xfrm>
              <a:prstGeom prst="rect">
                <a:avLst/>
              </a:prstGeom>
              <a:blipFill>
                <a:blip r:embed="rId10"/>
                <a:stretch>
                  <a:fillRect l="-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3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blipFill>
                  <a:blip r:embed="rId5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blipFill>
                  <a:blip r:embed="rId6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blipFill>
                  <a:blip r:embed="rId7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546" y="2918330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46" y="2918330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2520" y="7357414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520" y="7357414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b="-1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9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721700"/>
            <a:ext cx="24079792" cy="5753655"/>
            <a:chOff x="38100" y="5504319"/>
            <a:chExt cx="24079792" cy="5938078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322012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106742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268" b="-24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268" b="-24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31648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29575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90800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0510" y="290187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510" y="290187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4017CB3-546C-49D9-A39D-0B1C27AC2F58}"/>
              </a:ext>
            </a:extLst>
          </p:cNvPr>
          <p:cNvSpPr txBox="1"/>
          <p:nvPr/>
        </p:nvSpPr>
        <p:spPr>
          <a:xfrm>
            <a:off x="2667000" y="16836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7. ỨNG DỤNG TÍCH VÔ HƯỚNG CHỨNG MINH VUÔNG GÓC</a:t>
            </a:r>
          </a:p>
        </p:txBody>
      </p:sp>
    </p:spTree>
    <p:extLst>
      <p:ext uri="{BB962C8B-B14F-4D97-AF65-F5344CB8AC3E}">
        <p14:creationId xmlns:p14="http://schemas.microsoft.com/office/powerpoint/2010/main" val="26141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5085400"/>
            <a:ext cx="24079792" cy="8458200"/>
            <a:chOff x="38100" y="5504319"/>
            <a:chExt cx="24079792" cy="8729312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06884"/>
              <a:ext cx="23774398" cy="8426747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1560721" y="3713800"/>
            <a:ext cx="20765879" cy="1391600"/>
            <a:chOff x="1181534" y="3793291"/>
            <a:chExt cx="20765879" cy="1391600"/>
          </a:xfrm>
        </p:grpSpPr>
        <p:grpSp>
          <p:nvGrpSpPr>
            <p:cNvPr id="4" name="Group 3"/>
            <p:cNvGrpSpPr/>
            <p:nvPr/>
          </p:nvGrpSpPr>
          <p:grpSpPr>
            <a:xfrm>
              <a:off x="1181534" y="3793291"/>
              <a:ext cx="20765879" cy="1391600"/>
              <a:chOff x="1181534" y="3793291"/>
              <a:chExt cx="20765879" cy="1391600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1762622" y="3812289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2352205" y="3813291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977952" y="3793291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6396863" y="3998612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1181534" y="401761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11771117" y="3943908"/>
                <a:ext cx="1104311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7832613" y="3811796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7251523" y="3942413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 dirty="0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 dirty="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521903" y="4049256"/>
                  <a:ext cx="289204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903" y="4049256"/>
                  <a:ext cx="2892043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7644817" y="3967996"/>
                  <a:ext cx="2794277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817" y="3967996"/>
                  <a:ext cx="2794277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3231685" y="3955161"/>
                  <a:ext cx="2996406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1685" y="3955161"/>
                  <a:ext cx="2996406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r="-2648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8576022" y="3937880"/>
                  <a:ext cx="313542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6022" y="3937880"/>
                  <a:ext cx="313542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r="-194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1750709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9863" y="17179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963" y="2019085"/>
                <a:ext cx="23141726" cy="14591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Cho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" y="2019085"/>
                <a:ext cx="23141726" cy="1459126"/>
              </a:xfrm>
              <a:prstGeom prst="rect">
                <a:avLst/>
              </a:prstGeom>
              <a:blipFill>
                <a:blip r:embed="rId9"/>
                <a:stretch>
                  <a:fillRect t="-10000" b="-1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307" y="5419224"/>
                <a:ext cx="24225293" cy="469297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𝑨𝑴𝑩</m:t>
                                </m:r>
                              </m:e>
                            </m:acc>
                          </m:e>
                        </m:func>
                      </m:e>
                    </m: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𝑴𝑨</m:t>
                                    </m:r>
                                  </m:e>
                                </m:acc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𝑴𝑨</m:t>
                                  </m:r>
                                </m:e>
                              </m:acc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(*).</a:t>
                </a:r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7" y="5419224"/>
                <a:ext cx="24225293" cy="4692975"/>
              </a:xfrm>
              <a:prstGeom prst="rect">
                <a:avLst/>
              </a:prstGeom>
              <a:blipFill>
                <a:blip r:embed="rId10"/>
                <a:stretch>
                  <a:fillRect l="-981" t="-1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xmlns="" id="{075FC3EB-5DEC-4CC2-B6E0-EE8B037F3F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307" y="9613484"/>
                <a:ext cx="23141726" cy="387391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3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(*) ta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3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3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300" b="1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075FC3EB-5DEC-4CC2-B6E0-EE8B037F3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7" y="9613484"/>
                <a:ext cx="23141726" cy="3873916"/>
              </a:xfrm>
              <a:prstGeom prst="rect">
                <a:avLst/>
              </a:prstGeom>
              <a:blipFill>
                <a:blip r:embed="rId11"/>
                <a:stretch>
                  <a:fillRect l="-1054" t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AC7A942-CF95-44FA-9CEA-75AC743A738C}"/>
                  </a:ext>
                </a:extLst>
              </p:cNvPr>
              <p:cNvSpPr txBox="1"/>
              <p:nvPr/>
            </p:nvSpPr>
            <p:spPr>
              <a:xfrm>
                <a:off x="14630400" y="12192000"/>
                <a:ext cx="10349204" cy="117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C7A942-CF95-44FA-9CEA-75AC743A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12192000"/>
                <a:ext cx="10349204" cy="1170770"/>
              </a:xfrm>
              <a:prstGeom prst="rect">
                <a:avLst/>
              </a:prstGeom>
              <a:blipFill>
                <a:blip r:embed="rId12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8724" y="235450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24" y="235450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xt_giai">
                <a:extLst>
                  <a:ext uri="{FF2B5EF4-FFF2-40B4-BE49-F238E27FC236}">
                    <a16:creationId xmlns:a16="http://schemas.microsoft.com/office/drawing/2014/main" xmlns="" id="{2C31D961-85E7-41C9-8904-F3111A5F2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569" y="8213574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xt_giai">
                <a:extLst>
                  <a:ext uri="{FF2B5EF4-FFF2-40B4-BE49-F238E27FC236}">
                    <a16:creationId xmlns:a16="http://schemas.microsoft.com/office/drawing/2014/main" id="{2C31D961-85E7-41C9-8904-F3111A5F2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69" y="8213574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360" y="253756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 trục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có hoành độ dương để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0" y="253756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10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3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064" y="248436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64" y="248436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3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721700"/>
            <a:ext cx="24079792" cy="5677456"/>
            <a:chOff x="38100" y="5504319"/>
            <a:chExt cx="24079792" cy="585943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24337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106742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30612"/>
                  <a:ext cx="10389502" cy="9574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30612"/>
                  <a:ext cx="10389502" cy="9574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31648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29575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90800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595" y="373288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[NB]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5" y="373288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4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580A6B5-9593-4050-8707-A2C0E559CB4F}"/>
              </a:ext>
            </a:extLst>
          </p:cNvPr>
          <p:cNvSpPr txBox="1"/>
          <p:nvPr/>
        </p:nvSpPr>
        <p:spPr>
          <a:xfrm>
            <a:off x="2822884" y="16836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11. TÍNH ĐỘ DÀI VECTO KHI BIẾT ĐỘ DÀI VECTO</a:t>
            </a:r>
          </a:p>
        </p:txBody>
      </p:sp>
    </p:spTree>
    <p:extLst>
      <p:ext uri="{BB962C8B-B14F-4D97-AF65-F5344CB8AC3E}">
        <p14:creationId xmlns:p14="http://schemas.microsoft.com/office/powerpoint/2010/main" val="14897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25461"/>
              <a:ext cx="23774398" cy="663447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943961"/>
            <a:ext cx="23286575" cy="3088326"/>
            <a:chOff x="387307" y="3681107"/>
            <a:chExt cx="23286575" cy="3088326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681107"/>
                  <a:ext cx="10376835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681107"/>
                  <a:ext cx="10376835" cy="17201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681107"/>
                  <a:ext cx="10395783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681107"/>
                  <a:ext cx="10395783" cy="17201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049259"/>
                  <a:ext cx="10342649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049259"/>
                  <a:ext cx="10342649" cy="17201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049259"/>
                  <a:ext cx="10389502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049259"/>
                  <a:ext cx="10389502" cy="17201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253177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[TH]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253177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9152" y="718396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152" y="718396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564" b="-11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0193"/>
                  <a:ext cx="10376835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0193"/>
                  <a:ext cx="10376835" cy="9020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82819"/>
                  <a:ext cx="10395783" cy="9167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82819"/>
                  <a:ext cx="10395783" cy="9167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967" y="248610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[VD]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67" y="248610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4"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021" y="7944837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GTNN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,​​​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1" y="7944837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53" t="-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066DB6-85A4-4A59-8F16-905B90BE052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696" y="8059144"/>
            <a:ext cx="5473283" cy="5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8039017"/>
            <a:ext cx="24079792" cy="5369300"/>
            <a:chOff x="38100" y="5504319"/>
            <a:chExt cx="24079792" cy="554140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214521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424059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 thẳng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l="-2350"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1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 tròn đường kính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1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l="-2405"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3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Đoạn thẳng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3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l="-2417"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3284380" y="5473862"/>
              <a:ext cx="10389502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 quả khác.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3148965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899428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290811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761384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2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Tập hợp những điểm </a:t>
                </a:r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761384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80"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9243797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9243797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 t="-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E3C43DE-58EA-48B0-AEAD-765CC9048ACA}"/>
              </a:ext>
            </a:extLst>
          </p:cNvPr>
          <p:cNvSpPr txBox="1"/>
          <p:nvPr/>
        </p:nvSpPr>
        <p:spPr>
          <a:xfrm>
            <a:off x="6861485" y="1828800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12. TÌM TẬP HỢP ĐIỂM</a:t>
            </a:r>
          </a:p>
        </p:txBody>
      </p:sp>
    </p:spTree>
    <p:extLst>
      <p:ext uri="{BB962C8B-B14F-4D97-AF65-F5344CB8AC3E}">
        <p14:creationId xmlns:p14="http://schemas.microsoft.com/office/powerpoint/2010/main" val="5654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4.30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số đo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6600" y="7159881"/>
                <a:ext cx="1194806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7159881"/>
                <a:ext cx="11948062" cy="5462803"/>
              </a:xfrm>
              <a:prstGeom prst="rect">
                <a:avLst/>
              </a:prstGeom>
              <a:blipFill>
                <a:blip r:embed="rId10"/>
                <a:stretch>
                  <a:fillRect l="-1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4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979227"/>
            <a:ext cx="23286575" cy="3017794"/>
            <a:chOff x="387307" y="3716373"/>
            <a:chExt cx="23286575" cy="3017794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tròn đường kính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l="-2350"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16373"/>
                  <a:ext cx="10395783" cy="164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thẳng đi qua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16373"/>
                  <a:ext cx="10395783" cy="1649642"/>
                </a:xfrm>
                <a:prstGeom prst="rect">
                  <a:avLst/>
                </a:prstGeom>
                <a:blipFill>
                  <a:blip r:embed="rId5"/>
                  <a:stretch>
                    <a:fillRect l="-2405" t="-5556" r="-1760" b="-125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084525"/>
                  <a:ext cx="10342649" cy="164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thẳng đi qua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084525"/>
                  <a:ext cx="10342649" cy="1649642"/>
                </a:xfrm>
                <a:prstGeom prst="rect">
                  <a:avLst/>
                </a:prstGeom>
                <a:blipFill>
                  <a:blip r:embed="rId6"/>
                  <a:stretch>
                    <a:fillRect l="-2417" t="-5535" r="-2594" b="-121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084525"/>
                  <a:ext cx="10389502" cy="164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thẳng đi qua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084525"/>
                  <a:ext cx="10389502" cy="1649642"/>
                </a:xfrm>
                <a:prstGeom prst="rect">
                  <a:avLst/>
                </a:prstGeom>
                <a:blipFill>
                  <a:blip r:embed="rId7"/>
                  <a:stretch>
                    <a:fillRect l="-2406" t="-5535" r="-1643" b="-121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phân biệt. Tập hợp những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mà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𝑨𝑴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Suy ra tập hợp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là đường thẳng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r="-1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0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05710"/>
              <a:ext cx="10376835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một điểm.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05710"/>
              <a:ext cx="10395783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đường thẳng.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9" name="txt_C"/>
            <p:cNvSpPr/>
            <p:nvPr/>
          </p:nvSpPr>
          <p:spPr>
            <a:xfrm>
              <a:off x="1598545" y="5473862"/>
              <a:ext cx="10342649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đoạn thẳng.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0" name="txt_D"/>
            <p:cNvSpPr/>
            <p:nvPr/>
          </p:nvSpPr>
          <p:spPr>
            <a:xfrm>
              <a:off x="13284380" y="5473862"/>
              <a:ext cx="10389502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đường tròn.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Tập hợp các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5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  </m:t>
                        </m:r>
                      </m:e>
                    </m:groupCh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			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tỏ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nhìn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𝑨𝑰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6"/>
                <a:stretch>
                  <a:fillRect l="-1080" r="-1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654189"/>
            <a:ext cx="24079792" cy="5779533"/>
            <a:chOff x="38100" y="5504319"/>
            <a:chExt cx="24079792" cy="596478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63790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039231"/>
            <a:ext cx="28418772" cy="2726365"/>
            <a:chOff x="387307" y="3865333"/>
            <a:chExt cx="28418772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871832"/>
                  <a:ext cx="10376835" cy="13387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871832"/>
                  <a:ext cx="10376835" cy="13387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8410296" y="3983277"/>
                  <a:ext cx="10395783" cy="9952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lvl="0"/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ar-AE" sz="440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0296" y="3983277"/>
                  <a:ext cx="10395783" cy="9952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6031922" y="5465262"/>
                  <a:ext cx="10342649" cy="7694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lvl="0"/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en-US" sz="4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922" y="5465262"/>
                  <a:ext cx="10342649" cy="7694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8377369" y="5540985"/>
                  <a:ext cx="10389502" cy="7694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lvl="0"/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ar-AE" sz="4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7369" y="5540985"/>
                  <a:ext cx="10389502" cy="7694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7641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5146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232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3765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đoạn thẳng AB cố định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:r>
                  <a:rPr lang="vi-VN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điểm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trị nhỏ nhất của độ dài đoạn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37655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3283" r="-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970" y="8450948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𝑩𝑴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trên đường thẳng d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AM nhỏ nhất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là hình chiếu vuông góc của A lên d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.Khi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70" y="8450948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54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36DD7F-443F-4E16-A3A3-CB1598C1A8C6}"/>
              </a:ext>
            </a:extLst>
          </p:cNvPr>
          <p:cNvSpPr txBox="1"/>
          <p:nvPr/>
        </p:nvSpPr>
        <p:spPr>
          <a:xfrm>
            <a:off x="5562600" y="15312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13. CÁC BÀI TOÁN CỰC TRỊ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E86345-E0EC-4158-9ADB-36731E69A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0" y="7978329"/>
            <a:ext cx="5062697" cy="54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977680"/>
            <a:ext cx="28138173" cy="2876872"/>
            <a:chOff x="387307" y="3714826"/>
            <a:chExt cx="28138173" cy="2876872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737885"/>
                  <a:ext cx="10376835" cy="16066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737885"/>
                  <a:ext cx="10376835" cy="16066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8129266" y="3714826"/>
                  <a:ext cx="5688632" cy="15040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9266" y="3714826"/>
                  <a:ext cx="5688632" cy="1504089"/>
                </a:xfrm>
                <a:prstGeom prst="rect">
                  <a:avLst/>
                </a:prstGeom>
                <a:blipFill>
                  <a:blip r:embed="rId5"/>
                  <a:stretch>
                    <a:fillRect b="-28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6432798" y="5481726"/>
                  <a:ext cx="10342649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vi-VN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798" y="5481726"/>
                  <a:ext cx="10342649" cy="972534"/>
                </a:xfrm>
                <a:prstGeom prst="rect">
                  <a:avLst/>
                </a:prstGeom>
                <a:blipFill>
                  <a:blip r:embed="rId6"/>
                  <a:stretch>
                    <a:fillRect t="-1875" b="-1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8135978" y="5422979"/>
              <a:ext cx="10389502" cy="9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2a.</a:t>
              </a:r>
              <a:endParaRPr lang="en-US" sz="44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101" y="2105472"/>
                <a:ext cx="2421618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đoạn AB có độ dài bằng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Một điềm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động sao 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lên AB. Tính độ dài lớn nhất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01" y="2105472"/>
                <a:ext cx="24216186" cy="2413627"/>
              </a:xfrm>
              <a:prstGeom prst="rect">
                <a:avLst/>
              </a:prstGeom>
              <a:blipFill>
                <a:blip r:embed="rId8"/>
                <a:stretch>
                  <a:fillRect l="-1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659893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O là trung điểm của AB.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|=|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|⇔|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trên đường tròn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đường kính AB. 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MH lớn nhất 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trùng với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659893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 b="-36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903E63-51C8-4D41-9D9E-E9ADC1E65F9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0" y="7384082"/>
            <a:ext cx="6658009" cy="60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679249"/>
            <a:ext cx="24079792" cy="5745009"/>
            <a:chOff x="38100" y="5504319"/>
            <a:chExt cx="24079792" cy="592915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60227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064291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54926"/>
                  <a:ext cx="10376835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54926"/>
                  <a:ext cx="10376835" cy="9725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54926"/>
                  <a:ext cx="10395783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54926"/>
                  <a:ext cx="10395783" cy="972534"/>
                </a:xfrm>
                <a:prstGeom prst="rect">
                  <a:avLst/>
                </a:prstGeom>
                <a:blipFill>
                  <a:blip r:embed="rId5"/>
                  <a:stretch>
                    <a:fillRect t="-2516" b="-194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71302"/>
                  <a:ext cx="10342649" cy="10760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71302"/>
                  <a:ext cx="10342649" cy="10760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23078"/>
                  <a:ext cx="10389502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23078"/>
                  <a:ext cx="10389502" cy="9725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78919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53966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4834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40161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chữ nhật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độ dài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40161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88402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88402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E49210-A419-480B-BABD-F274E595194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267" y="8990561"/>
            <a:ext cx="9524241" cy="443369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D115026-E837-418F-B03C-6B03E16D95F8}"/>
              </a:ext>
            </a:extLst>
          </p:cNvPr>
          <p:cNvGrpSpPr/>
          <p:nvPr/>
        </p:nvGrpSpPr>
        <p:grpSpPr>
          <a:xfrm>
            <a:off x="-72643" y="1631326"/>
            <a:ext cx="19656043" cy="830997"/>
            <a:chOff x="-288923" y="1892299"/>
            <a:chExt cx="19659598" cy="830996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xmlns="" id="{A48F4814-3DCA-45C0-808C-668BCD25FC3F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9B2AC88-9D42-4EA4-88D7-C41E3B9A35BA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3F3DFF6-4B36-488C-9516-207E5A017C5F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VỀ NHÀ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A3529FF-1C1A-4958-A777-57BA591D6CC5}"/>
              </a:ext>
            </a:extLst>
          </p:cNvPr>
          <p:cNvSpPr txBox="1"/>
          <p:nvPr/>
        </p:nvSpPr>
        <p:spPr>
          <a:xfrm>
            <a:off x="854148" y="1745159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864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7921718" cy="2726365"/>
            <a:chOff x="387307" y="3865333"/>
            <a:chExt cx="27921718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7913242" y="4098941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3242" y="4098941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68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độ dài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DE46C7-BC49-4C8C-AC04-C7F07B22691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720" y="7745673"/>
            <a:ext cx="4680593" cy="48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079703"/>
            <a:ext cx="23286575" cy="2816842"/>
            <a:chOff x="387307" y="3816849"/>
            <a:chExt cx="23286575" cy="2816842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816849"/>
                  <a:ext cx="10376835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816849"/>
                  <a:ext cx="10376835" cy="14486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blipFill>
                  <a:blip r:embed="rId5"/>
                  <a:stretch>
                    <a:fillRect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85001"/>
                  <a:ext cx="10342649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85001"/>
                  <a:ext cx="10342649" cy="14486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6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077331"/>
            <a:ext cx="23286575" cy="2821586"/>
            <a:chOff x="387307" y="3814477"/>
            <a:chExt cx="23286575" cy="2821586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814477"/>
                  <a:ext cx="10376835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814477"/>
                  <a:ext cx="10376835" cy="14534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71795"/>
                  <a:ext cx="10395783" cy="11387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𝑨𝑲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71795"/>
                  <a:ext cx="10395783" cy="1138798"/>
                </a:xfrm>
                <a:prstGeom prst="rect">
                  <a:avLst/>
                </a:prstGeom>
                <a:blipFill>
                  <a:blip r:embed="rId5"/>
                  <a:stretch>
                    <a:fillRect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2629"/>
                  <a:ext cx="10389502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2629"/>
                  <a:ext cx="10389502" cy="14534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điểm trên cạnh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𝑵𝑨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𝑨𝑵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C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8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phương nếu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2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𝟏𝟕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6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3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𝑨𝑪𝑩𝑫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Khi đó giá trị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𝑨𝑪𝑩𝑫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9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blipFill>
                  <a:blip r:embed="rId4"/>
                  <a:stretch>
                    <a:fillRect t="-1235" b="-1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69134"/>
                  <a:ext cx="10395783" cy="11441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69134"/>
                  <a:ext cx="10395783" cy="1144119"/>
                </a:xfrm>
                <a:prstGeom prst="rect">
                  <a:avLst/>
                </a:prstGeom>
                <a:blipFill>
                  <a:blip r:embed="rId5"/>
                  <a:stretch>
                    <a:fillRect b="-122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, 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4.31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14736" y="2465512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xt_giai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668000" y="8391460"/>
            <a:ext cx="10332782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blipFill>
                  <a:blip r:embed="rId5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blipFill>
                  <a:blip r:embed="rId6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blipFill>
                  <a:blip r:embed="rId7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7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𝑪𝑴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C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339" b="-3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32800"/>
              <a:ext cx="10376835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88.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32800"/>
              <a:ext cx="10395783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44</a:t>
              </a: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txt_C"/>
            <p:cNvSpPr/>
            <p:nvPr/>
          </p:nvSpPr>
          <p:spPr>
            <a:xfrm>
              <a:off x="1598545" y="5500952"/>
              <a:ext cx="10342649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8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5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6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B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7"/>
                <a:stretch>
                  <a:fillRect l="-1080" t="-1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719"/>
                  <a:ext cx="10342649" cy="887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719"/>
                  <a:ext cx="10342649" cy="887254"/>
                </a:xfrm>
                <a:prstGeom prst="rect">
                  <a:avLst/>
                </a:prstGeom>
                <a:blipFill>
                  <a:blip r:embed="rId6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719"/>
                  <a:ext cx="10389502" cy="887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719"/>
                  <a:ext cx="10389502" cy="887254"/>
                </a:xfrm>
                <a:prstGeom prst="rect">
                  <a:avLst/>
                </a:prstGeom>
                <a:blipFill>
                  <a:blip r:embed="rId7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9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𝑨𝑪𝑩</m:t>
                            </m:r>
                          </m:e>
                        </m:acc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6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00FA27-D88F-4F8C-AB56-9689C2EC108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334" y="7360313"/>
            <a:ext cx="6411293" cy="59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𝟏𝟑𝟓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10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ụng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569" y="224143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69" y="224143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494" y="1809817"/>
            <a:ext cx="22817234" cy="9946698"/>
            <a:chOff x="1438693" y="1793813"/>
            <a:chExt cx="22817234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3" y="1793813"/>
              <a:ext cx="22817234" cy="10641062"/>
              <a:chOff x="1438693" y="1793813"/>
              <a:chExt cx="22817234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5400" b="1" cap="all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3" y="6012523"/>
                <a:ext cx="5704566" cy="888033"/>
                <a:chOff x="7450558" y="7834555"/>
                <a:chExt cx="5705228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4082041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SKG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7460331"/>
                <a:ext cx="5989260" cy="962610"/>
                <a:chOff x="7459672" y="7170625"/>
                <a:chExt cx="5989947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4338544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THÊM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8438350" cy="948792"/>
                <a:chOff x="7459670" y="7441560"/>
                <a:chExt cx="1091009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883984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Condensed" panose="020B0502040204020203" pitchFamily="34" charset="0"/>
                  <a:sym typeface="Baumans"/>
                </a:rPr>
                <a:t>TOÁN HÌNH HỌC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8000">
                    <a:solidFill>
                      <a:prstClr val="white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8"/>
            <a:chOff x="7007312" y="3313402"/>
            <a:chExt cx="16791416" cy="130962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2"/>
              <a:chOff x="-84747" y="97578"/>
              <a:chExt cx="6395438" cy="883659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endPara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CHƯƠNG IV</a:t>
            </a:r>
            <a:endParaRPr lang="en-US" sz="5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2714"/>
      </p:ext>
    </p:extLst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4.34.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với mọi điểm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t="-850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prstClr val="black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bình hành nên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  <a:tabLst>
                    <a:tab pos="228600" algn="l"/>
                    <a:tab pos="457200" algn="l"/>
                    <a:tab pos="685800" algn="l"/>
                    <a:tab pos="914400" algn="l"/>
                    <a:tab pos="3657600" algn="l"/>
                    <a:tab pos="3886200" algn="l"/>
                  </a:tabLst>
                </a:pPr>
                <a:r>
                  <a:rPr lang="pt-B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𝑫𝑪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𝑫𝑪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620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087120" indent="-9144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AutoNum type="alphaLcPeriod"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của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87120" indent="-9144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AutoNum type="alphaLcPeriod"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ba đỉnh của một tam giác vuông. Tính diện tích và chu vi của tam giác đó.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thấy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nên 2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suy ra 3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 do đó chúng là 3 đỉnh của 1 tam giác.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21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930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087120" indent="-9144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AutoNum type="alphaLcPeriod"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trọng tâm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087120" indent="-9144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AutoNum type="alphaLcPeriod"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của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tứ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(đvdt)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:endParaRPr lang="en-US" b="1" i="1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(đvcv).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56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58774"/>
                  <a:ext cx="10376835" cy="9648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58774"/>
                  <a:ext cx="10376835" cy="964839"/>
                </a:xfrm>
                <a:prstGeom prst="rect">
                  <a:avLst/>
                </a:prstGeom>
                <a:blipFill>
                  <a:blip r:embed="rId4"/>
                  <a:stretch>
                    <a:fillRect t="-3165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blipFill>
                  <a:blip r:embed="rId5"/>
                  <a:stretch>
                    <a:fillRect t="-2532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5940"/>
                  <a:ext cx="10389502" cy="906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5940"/>
                  <a:ext cx="10389502" cy="9068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4.32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cạnh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 định nào sau đây là đúng?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5400" y="7789092"/>
                <a:ext cx="1118817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7789092"/>
                <a:ext cx="11188174" cy="5462803"/>
              </a:xfrm>
              <a:prstGeom prst="rect">
                <a:avLst/>
              </a:prstGeom>
              <a:blipFill>
                <a:blip r:embed="rId10"/>
                <a:stretch>
                  <a:fillRect l="-22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Tìm tọa độ trọng tâm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Tìm tọa độ của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tứ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9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696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4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Tìm tọa độ trọng tâm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Tìm tọa độ của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tứ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hình bình hành.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tam giác nên tứ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𝑩𝑪𝑨𝑫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560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4.36.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Tìm tọa độ của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Hãy giải thích vì sao các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Giả sử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có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các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vec-tơ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9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4.36.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Giả sử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có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các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Với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vừa tìm được, hãy biểu thị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Khi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tồn tại bộ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eqAr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071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4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4.37.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còn được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là một vectơ đơn vị,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vectơ đơn vị,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4.38.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Xét một hệ trục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vectơ đơn vị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toạ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424" t="-113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toạ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41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7696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</a:t>
                </a:r>
                <a:r>
                  <a:rPr lang="nl-NL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sông, một ca nô chuyển động thẳng đều theo hướng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vận tốc có độ lớn bằng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b="1" i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vận tốc riêng của ca nô, biết rằng, nước trên sông chảy về hướng đông với vận tốc có độ lớn bằng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b="1" i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7696200" cy="10744199"/>
              </a:xfrm>
              <a:prstGeom prst="rect">
                <a:avLst/>
              </a:prstGeom>
              <a:blipFill>
                <a:blip r:embed="rId3"/>
                <a:stretch>
                  <a:fillRect l="-3162" t="-963" r="-33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0" y="2743201"/>
                <a:ext cx="8001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vận tốc dòng nước;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vận tốc ca nô có sức cản của nước;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vận tốc riêng của ca nô.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đề bài ta có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𝑶𝑫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743201"/>
                <a:ext cx="8001000" cy="10744199"/>
              </a:xfrm>
              <a:prstGeom prst="rect">
                <a:avLst/>
              </a:prstGeom>
              <a:blipFill>
                <a:blip r:embed="rId4"/>
                <a:stretch>
                  <a:fillRect l="-3042" t="-793" r="-43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xmlns="" id="{57839607-93FD-4AF2-9DE0-2C394022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8510" y="5257800"/>
            <a:ext cx="756069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4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</a:t>
                </a: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b="1" i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chảy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b="1" i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2496800" cy="10744199"/>
              </a:xfrm>
              <a:prstGeom prst="rect">
                <a:avLst/>
              </a:prstGeom>
              <a:blipFill>
                <a:blip r:embed="rId3"/>
                <a:stretch>
                  <a:fillRect l="-1949" t="-963" r="-21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302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𝑩𝑶𝑫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endParaRPr lang="en-US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𝑶𝑫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rad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𝟒𝟎𝟗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ra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𝑨𝑶𝑩</m:t>
                            </m:r>
                          </m:e>
                        </m:acc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2743201"/>
                <a:ext cx="11049000" cy="10744199"/>
              </a:xfrm>
              <a:prstGeom prst="rect">
                <a:avLst/>
              </a:prstGeom>
              <a:blipFill>
                <a:blip r:embed="rId4"/>
                <a:stretch>
                  <a:fillRect l="-2205" t="-793" r="-20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xmlns="" id="{57839607-93FD-4AF2-9DE0-2C394022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7620000"/>
            <a:ext cx="6781800" cy="5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05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2573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</a:t>
                </a: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b="1" i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chảy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b="1" i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2573000" cy="10744199"/>
              </a:xfrm>
              <a:prstGeom prst="rect">
                <a:avLst/>
              </a:prstGeom>
              <a:blipFill>
                <a:blip r:embed="rId3"/>
                <a:stretch>
                  <a:fillRect l="-1937" t="-963" r="-2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82600" y="2743201"/>
                <a:ext cx="10896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Cano đi một mình theo hướng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vận tốc: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𝟒𝟎𝟗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2743201"/>
                <a:ext cx="10896600" cy="10744199"/>
              </a:xfrm>
              <a:prstGeom prst="rect">
                <a:avLst/>
              </a:prstGeom>
              <a:blipFill>
                <a:blip r:embed="rId4"/>
                <a:stretch>
                  <a:fillRect l="-2236" t="-793" r="-30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">
            <a:extLst>
              <a:ext uri="{FF2B5EF4-FFF2-40B4-BE49-F238E27FC236}">
                <a16:creationId xmlns:a16="http://schemas.microsoft.com/office/drawing/2014/main" xmlns="" id="{57839607-93FD-4AF2-9DE0-2C394022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7620000"/>
            <a:ext cx="6781800" cy="5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0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1.</a:t>
                </a: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40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2144" t="-793" r="-36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99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220059" y="5715000"/>
            <a:ext cx="23943881" cy="7650703"/>
            <a:chOff x="48567" y="4381495"/>
            <a:chExt cx="23453392" cy="10522031"/>
          </a:xfrm>
          <a:solidFill>
            <a:srgbClr val="E6E6E6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408044" y="4941555"/>
              <a:ext cx="23093915" cy="996197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2470211"/>
            <a:ext cx="23943880" cy="3010046"/>
            <a:chOff x="923003" y="3917552"/>
            <a:chExt cx="23943880" cy="301004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158248"/>
              <a:ext cx="23594672" cy="27693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41135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4.33</a:t>
                  </a: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2296911"/>
              </a:xfrm>
              <a:prstGeom prst="rect">
                <a:avLst/>
              </a:prstGeom>
              <a:blipFill>
                <a:blip r:embed="rId4"/>
                <a:stretch>
                  <a:fillRect l="-1323" t="-5836" b="-1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7934100" y="6429966"/>
                <a:ext cx="1266444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00" y="6429966"/>
                <a:ext cx="12664440" cy="856068"/>
              </a:xfrm>
              <a:prstGeom prst="rect">
                <a:avLst/>
              </a:prstGeom>
              <a:blipFill>
                <a:blip r:embed="rId5"/>
                <a:stretch>
                  <a:fillRect l="-1974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5296F5F-4635-4514-8707-1A2BB8DDB918}"/>
                  </a:ext>
                </a:extLst>
              </p:cNvPr>
              <p:cNvSpPr txBox="1"/>
              <p:nvPr/>
            </p:nvSpPr>
            <p:spPr>
              <a:xfrm>
                <a:off x="7939416" y="7682219"/>
                <a:ext cx="126644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296F5F-4635-4514-8707-1A2BB8DD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416" y="7682219"/>
                <a:ext cx="12664440" cy="769441"/>
              </a:xfrm>
              <a:prstGeom prst="rect">
                <a:avLst/>
              </a:prstGeom>
              <a:blipFill>
                <a:blip r:embed="rId6"/>
                <a:stretch>
                  <a:fillRect l="-192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1B21B20-A59E-4731-878C-5F5059211A1B}"/>
                  </a:ext>
                </a:extLst>
              </p:cNvPr>
              <p:cNvSpPr txBox="1"/>
              <p:nvPr/>
            </p:nvSpPr>
            <p:spPr>
              <a:xfrm>
                <a:off x="7934100" y="8780745"/>
                <a:ext cx="1266444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B21B20-A59E-4731-878C-5F5059211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00" y="8780745"/>
                <a:ext cx="12664440" cy="1067152"/>
              </a:xfrm>
              <a:prstGeom prst="rect">
                <a:avLst/>
              </a:prstGeom>
              <a:blipFill>
                <a:blip r:embed="rId7"/>
                <a:stretch>
                  <a:fillRect l="-197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BD3AB89-D6E6-48A4-90BA-164C9C75DE3B}"/>
              </a:ext>
            </a:extLst>
          </p:cNvPr>
          <p:cNvGrpSpPr/>
          <p:nvPr/>
        </p:nvGrpSpPr>
        <p:grpSpPr>
          <a:xfrm>
            <a:off x="-72643" y="1602026"/>
            <a:ext cx="19562431" cy="836374"/>
            <a:chOff x="-288923" y="1922269"/>
            <a:chExt cx="19565969" cy="836373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xmlns="" id="{DA8FF686-F100-4167-9984-74C43AC5250B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268C3D3-3490-46CA-BF9D-2B4B7DF4D19D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136DCB2-8068-4EC5-A6E9-B6C7DEF910ED}"/>
                </a:ext>
              </a:extLst>
            </p:cNvPr>
            <p:cNvSpPr txBox="1"/>
            <p:nvPr/>
          </p:nvSpPr>
          <p:spPr>
            <a:xfrm>
              <a:off x="1993933" y="1927646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 LUẬN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78EE44-4CA8-46CE-B8CB-C0F45E7B05CB}"/>
              </a:ext>
            </a:extLst>
          </p:cNvPr>
          <p:cNvSpPr txBox="1"/>
          <p:nvPr/>
        </p:nvSpPr>
        <p:spPr>
          <a:xfrm>
            <a:off x="874987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F0547FE-EF20-41A4-8D95-A0B114DD9D67}"/>
                  </a:ext>
                </a:extLst>
              </p:cNvPr>
              <p:cNvSpPr txBox="1"/>
              <p:nvPr/>
            </p:nvSpPr>
            <p:spPr>
              <a:xfrm>
                <a:off x="9857542" y="10028362"/>
                <a:ext cx="12664440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0547FE-EF20-41A4-8D95-A0B114DD9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542" y="10028362"/>
                <a:ext cx="12664440" cy="11056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0BDBBF5-DD09-45CF-8AC0-6930EFFB2C52}"/>
                  </a:ext>
                </a:extLst>
              </p:cNvPr>
              <p:cNvSpPr txBox="1"/>
              <p:nvPr/>
            </p:nvSpPr>
            <p:spPr>
              <a:xfrm>
                <a:off x="10009942" y="11417801"/>
                <a:ext cx="1266444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BDBBF5-DD09-45CF-8AC0-6930EFFB2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942" y="11417801"/>
                <a:ext cx="12664440" cy="1067152"/>
              </a:xfrm>
              <a:prstGeom prst="rect">
                <a:avLst/>
              </a:prstGeom>
              <a:blipFill>
                <a:blip r:embed="rId9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448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5" grpId="0"/>
      <p:bldP spid="46" grpId="0"/>
      <p:bldP spid="39" grpId="0"/>
      <p:bldP spid="4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</a:t>
                </a: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𝑮</m:t>
                    </m:r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Dựng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𝑩𝑱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0515600" cy="10744199"/>
              </a:xfrm>
              <a:prstGeom prst="rect">
                <a:avLst/>
              </a:prstGeom>
              <a:blipFill>
                <a:blip r:embed="rId3"/>
                <a:stretch>
                  <a:fillRect l="-2548" r="-25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790575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9000" y="2057401"/>
                <a:ext cx="13030200" cy="1143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315720" indent="-9144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AutoNum type="alphaLcParenR"/>
                </a:pPr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𝑩𝑰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𝑪𝑰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đó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nhau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𝑰𝑪</m:t>
                        </m:r>
                      </m:e>
                    </m:acc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′∥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𝑩𝑱</m:t>
                        </m:r>
                      </m:e>
                    </m:acc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hướng. (1)</a:t>
                </a:r>
                <a:endParaRPr lang="en-US" sz="4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𝑰𝑮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𝑩𝑱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Vì vậy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𝑩𝑱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𝑰𝑮</m:t>
                    </m:r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(2)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 và (2)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𝑩𝑱</m:t>
                        </m:r>
                      </m:e>
                    </m:acc>
                    <m:r>
                      <a:rPr lang="en-US" sz="4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7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nl-NL" sz="4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2057401"/>
                <a:ext cx="13030200" cy="11430000"/>
              </a:xfrm>
              <a:prstGeom prst="rect">
                <a:avLst/>
              </a:prstGeom>
              <a:blipFill>
                <a:blip r:embed="rId4"/>
                <a:stretch>
                  <a:fillRect l="-1823" t="-799" r="-3319" b="-12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AA9A21-9916-4D8E-B888-3FD3F286DEC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0210800"/>
            <a:ext cx="6858000" cy="4114800"/>
            <a:chOff x="8172" y="2339"/>
            <a:chExt cx="3318" cy="24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A2885C0-D32C-4E5F-A1B4-8F24FF05B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" y="2339"/>
              <a:ext cx="3318" cy="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8">
              <a:extLst>
                <a:ext uri="{FF2B5EF4-FFF2-40B4-BE49-F238E27FC236}">
                  <a16:creationId xmlns:a16="http://schemas.microsoft.com/office/drawing/2014/main" xmlns="" id="{647AC0C8-53BD-499A-97A2-6A2428B48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2" y="4473"/>
              <a:ext cx="10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806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3.</a:t>
                </a: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</m:oMath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𝑩𝑨𝑩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𝑩𝑪𝑩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𝑪𝑯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𝑪𝑯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21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0095F57-1CD9-44B1-AA59-E99B7B57E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475" y="7315200"/>
            <a:ext cx="5942750" cy="59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58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năm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Biến đổi vế trái ta có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𝑽𝑻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𝑬𝑫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𝑬𝑫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</m:oMath>
                  </m:oMathPara>
                </a14:m>
                <a:r>
                  <a:rPr lang="en-US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𝑬𝑫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𝑽𝑷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Đẳng thức tương đương với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𝑨𝑬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013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 r="-585" b="-13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935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5.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</a:t>
                </a:r>
                <a:endParaRPr lang="nl-NL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blipFill>
                <a:blip r:embed="rId3"/>
                <a:stretch>
                  <a:fillRect l="-3072" r="-56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8200" y="2743201"/>
                <a:ext cx="15621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e>
                    </m:ra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e>
                    </m:rad>
                  </m:oMath>
                </a14:m>
                <a:endParaRPr lang="en-US" b="1" i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𝟑𝟕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2743201"/>
                <a:ext cx="15621000" cy="10744199"/>
              </a:xfrm>
              <a:prstGeom prst="rect">
                <a:avLst/>
              </a:prstGeom>
              <a:blipFill>
                <a:blip r:embed="rId4"/>
                <a:stretch>
                  <a:fillRect l="-1560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850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6.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các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indent="-91440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AutoNum type="alphaLcParenR"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ba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</a:t>
                </a:r>
              </a:p>
              <a:p>
                <a:pPr marL="914400" indent="-91440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AutoNum type="alphaLcParenR"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góc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diện tích của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8839200" cy="10744199"/>
              </a:xfrm>
              <a:prstGeom prst="rect">
                <a:avLst/>
              </a:prstGeom>
              <a:blipFill>
                <a:blip r:embed="rId3"/>
                <a:stretch>
                  <a:fillRect l="-3099" r="-30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phương, suy ra ba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𝑩𝑨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 đường cao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743201"/>
                <a:ext cx="14706600" cy="10744199"/>
              </a:xfrm>
              <a:prstGeom prst="rect">
                <a:avLst/>
              </a:prstGeom>
              <a:blipFill>
                <a:blip r:embed="rId4"/>
                <a:stretch>
                  <a:fillRect l="-1864" t="-793" r="-3065" b="-9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3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7.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tâm và bán kính đường tròn ngoại tiếp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7924800" cy="10744199"/>
              </a:xfrm>
              <a:prstGeom prst="rect">
                <a:avLst/>
              </a:prstGeom>
              <a:blipFill>
                <a:blip r:embed="rId3"/>
                <a:stretch>
                  <a:fillRect l="-3072" r="-33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0" y="2743201"/>
                <a:ext cx="156972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tâm đường tròn ngoại tiếp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𝑰𝑨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𝑰𝑩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𝑰𝑪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i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tâm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𝟏𝟑𝟎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743201"/>
                <a:ext cx="15697200" cy="10744199"/>
              </a:xfrm>
              <a:prstGeom prst="rect">
                <a:avLst/>
              </a:prstGeom>
              <a:blipFill>
                <a:blip r:embed="rId4"/>
                <a:stretch>
                  <a:fillRect l="-1707" t="-793" r="-1707" b="-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521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build="p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8.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toạ độ điểm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tứ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toạ độ chân đường cao vẽ từ đỉnh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42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087120" indent="-9144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AutoNum type="alphaLcParenR"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khi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051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" y="2743201"/>
                <a:ext cx="81153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nl-NL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8.</a:t>
                </a: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743201"/>
                <a:ext cx="8115300" cy="10744199"/>
              </a:xfrm>
              <a:prstGeom prst="rect">
                <a:avLst/>
              </a:prstGeom>
              <a:blipFill>
                <a:blip r:embed="rId3"/>
                <a:stretch>
                  <a:fillRect l="-3298" r="-55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7905750" cy="762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THÊM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7800" y="1809751"/>
                <a:ext cx="15011400" cy="1167765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𝑨𝑨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′⊥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′∈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𝑨𝑨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𝑩𝑨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𝑨𝑨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2720" indent="0" algn="ctr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809751"/>
                <a:ext cx="15011400" cy="11677650"/>
              </a:xfrm>
              <a:prstGeom prst="rect">
                <a:avLst/>
              </a:prstGeom>
              <a:blipFill>
                <a:blip r:embed="rId4"/>
                <a:stretch>
                  <a:fillRect l="-1623" t="-782" r="-3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041185"/>
      </p:ext>
    </p:extLst>
  </p:cSld>
  <p:clrMapOvr>
    <a:masterClrMapping/>
  </p:clrMapOvr>
  <p:transition spd="slow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i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b="1" i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lượt là trung điểm của các cạnh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 i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Hỏi cặp véctơ nào sau đây cùng hướng?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</a:t>
                </a:r>
                <a:r>
                  <a:rPr lang="fr-FR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𝑨𝑵</m:t>
                        </m:r>
                      </m:e>
                    </m:acc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fr-FR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23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9433443-F7C6-4FAD-8BCF-22C0992B6D9C}"/>
              </a:ext>
            </a:extLst>
          </p:cNvPr>
          <p:cNvSpPr txBox="1">
            <a:spLocks/>
          </p:cNvSpPr>
          <p:nvPr/>
        </p:nvSpPr>
        <p:spPr>
          <a:xfrm>
            <a:off x="11582400" y="2743201"/>
            <a:ext cx="12496800" cy="107441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tIns="91440" bIns="91440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Hướng dẫn:</a:t>
            </a:r>
          </a:p>
          <a:p>
            <a:pPr marL="17272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837D4C-290A-4608-AEAC-456AFF66E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4876800"/>
            <a:ext cx="7696200" cy="50617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0E4FF1BA-F08E-42B1-A460-06E75A27BCF1}"/>
              </a:ext>
            </a:extLst>
          </p:cNvPr>
          <p:cNvSpPr/>
          <p:nvPr/>
        </p:nvSpPr>
        <p:spPr>
          <a:xfrm>
            <a:off x="533400" y="7416997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17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Ø"/>
                  <a:tabLst>
                    <a:tab pos="629920" algn="l"/>
                  </a:tabLst>
                </a:pPr>
                <a:r>
                  <a:rPr lang="nl-NL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 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chữ nhật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nl-NL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cm</m:t>
                    </m:r>
                    <m:r>
                      <a:rPr lang="nl-NL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nl-NL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nl-NL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cm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Độ dài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nl-NL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0000FF"/>
                  </a:buClr>
                  <a:buFont typeface="Arial" panose="020B0604020202020204" pitchFamily="34" charset="0"/>
                  <a:buNone/>
                  <a:tabLst>
                    <a:tab pos="629920" algn="l"/>
                  </a:tabLst>
                </a:pPr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1"/>
                <a:ext cx="11049000" cy="10744199"/>
              </a:xfrm>
              <a:prstGeom prst="rect">
                <a:avLst/>
              </a:prstGeom>
              <a:blipFill>
                <a:blip r:embed="rId3"/>
                <a:stretch>
                  <a:fillRect l="-2204" r="-56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323850" y="1809750"/>
            <a:ext cx="16002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</a:t>
            </a:r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 TẬP TRẮC NGHIỆM</a:t>
            </a:r>
            <a:endParaRPr lang="vi-VN" sz="48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Hướng dẫn: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𝟏𝟒𝟒</m:t>
                        </m:r>
                      </m:e>
                    </m:rad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nl-NL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2720" indent="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2743201"/>
                <a:ext cx="12496800" cy="10744199"/>
              </a:xfrm>
              <a:prstGeom prst="rect">
                <a:avLst/>
              </a:prstGeom>
              <a:blipFill>
                <a:blip r:embed="rId4"/>
                <a:stretch>
                  <a:fillRect l="-1949" t="-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4B282DA7-D0E3-4B8C-9A18-FCA67C418746}"/>
              </a:ext>
            </a:extLst>
          </p:cNvPr>
          <p:cNvSpPr/>
          <p:nvPr/>
        </p:nvSpPr>
        <p:spPr>
          <a:xfrm>
            <a:off x="5486400" y="75438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90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 animBg="1"/>
      <p:bldP spid="4" grpId="0" build="p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14501</Words>
  <Application>Microsoft Office PowerPoint</Application>
  <PresentationFormat>Custom</PresentationFormat>
  <Paragraphs>1453</Paragraphs>
  <Slides>107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107</vt:i4>
      </vt:variant>
    </vt:vector>
  </HeadingPairs>
  <TitlesOfParts>
    <vt:vector size="11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>thuvienhoclieu.com</dc:creator>
  <cp:keywords>thuvienhoclieu.com</cp:keywords>
  <dc:description>thuvienhoclieu.com</dc:description>
  <cp:lastModifiedBy/>
  <cp:revision>1</cp:revision>
  <dcterms:created xsi:type="dcterms:W3CDTF">2022-09-05T08:31:15Z</dcterms:created>
  <dcterms:modified xsi:type="dcterms:W3CDTF">2022-09-06T09:52:00Z</dcterms:modified>
  <cp:category/>
</cp:coreProperties>
</file>