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E7F7FF"/>
    <a:srgbClr val="D6F7FE"/>
    <a:srgbClr val="EEF7E9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11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11.jpe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11.jpe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11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6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openxmlformats.org/officeDocument/2006/relationships/image" Target="../media/image6.jp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11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41AF13A-A9C1-4EB2-AEB2-804B2DB5DEC9}"/>
              </a:ext>
            </a:extLst>
          </p:cNvPr>
          <p:cNvGrpSpPr/>
          <p:nvPr/>
        </p:nvGrpSpPr>
        <p:grpSpPr>
          <a:xfrm>
            <a:off x="381000" y="2886878"/>
            <a:ext cx="23377064" cy="4428322"/>
            <a:chOff x="381000" y="2886878"/>
            <a:chExt cx="23377064" cy="442832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BA357BB-E657-4D79-AC68-988689AFCAA7}"/>
                </a:ext>
              </a:extLst>
            </p:cNvPr>
            <p:cNvGrpSpPr/>
            <p:nvPr/>
          </p:nvGrpSpPr>
          <p:grpSpPr>
            <a:xfrm>
              <a:off x="381000" y="2886878"/>
              <a:ext cx="23377064" cy="4132582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A96ECCF2-CC46-4CC0-8CE4-4084F2B280F6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B1791B08-1644-4746-ACB8-ED8DE034D1A1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5B7E118F-0DCF-46B6-863B-F9F8DBF46D4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2C5D1CAE-1180-4ADC-87D0-709101E09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EE73A792-F2F7-416A-927F-FA3850A92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1.24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C5FFB260-8638-4110-B88F-9DB4AA1CF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F9769139-2254-400D-B018-9D5ECA49EB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/>
                    <a:t>Cho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a14:m>
                  <a:r>
                    <a:rPr lang="en-US" sz="6600" dirty="0"/>
                    <a:t> </a:t>
                  </a:r>
                  <a:r>
                    <a:rPr lang="en-US" sz="6600" dirty="0" err="1"/>
                    <a:t>và</a:t>
                  </a:r>
                  <a:r>
                    <a:rPr lang="en-US" sz="6600" dirty="0"/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a14:m>
                  <a:r>
                    <a:rPr lang="en-US" sz="6600" dirty="0"/>
                    <a:t>. </a:t>
                  </a:r>
                  <a:r>
                    <a:rPr lang="en-US" sz="6600" dirty="0" err="1"/>
                    <a:t>Xác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định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: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blipFill>
                  <a:blip r:embed="rId4"/>
                  <a:stretch>
                    <a:fillRect l="-1833" t="-9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3">
            <a:extLst>
              <a:ext uri="{FF2B5EF4-FFF2-40B4-BE49-F238E27FC236}">
                <a16:creationId xmlns="" xmlns:a16="http://schemas.microsoft.com/office/drawing/2014/main" id="{4BA4C8BD-E12B-4545-B369-7F1C47D91EC4}"/>
              </a:ext>
            </a:extLst>
          </p:cNvPr>
          <p:cNvGrpSpPr/>
          <p:nvPr/>
        </p:nvGrpSpPr>
        <p:grpSpPr>
          <a:xfrm>
            <a:off x="457200" y="7168384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="" xmlns:a16="http://schemas.microsoft.com/office/drawing/2014/main" id="{40E0E82E-5D59-4667-AEDF-14F33B210364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="" xmlns:a16="http://schemas.microsoft.com/office/drawing/2014/main" id="{0088D62E-B345-4601-8E73-3D6062E4891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="" xmlns:a16="http://schemas.microsoft.com/office/drawing/2014/main" id="{4205C14D-F794-418D-8CAE-64E210437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="" xmlns:a16="http://schemas.microsoft.com/office/drawing/2014/main" id="{A340C78D-7B91-4332-A749-6E7414C161A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="" xmlns:a16="http://schemas.microsoft.com/office/drawing/2014/main" id="{6C20AE03-0EEC-47CF-9A2A-1971FC180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E6CA926A-F721-4DC7-ABE2-EE1294297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∈​​​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≤​​​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594" t="-6392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6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838376"/>
                <a:chOff x="907537" y="4105096"/>
                <a:chExt cx="3514400" cy="8383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768989"/>
                  <a:chOff x="2056976" y="4467046"/>
                  <a:chExt cx="3031711" cy="768989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1.25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000" dirty="0"/>
                    <a:t>Cho </a:t>
                  </a:r>
                  <a:r>
                    <a:rPr lang="en-US" sz="6000" dirty="0" err="1"/>
                    <a:t>hai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n-US" sz="6000" dirty="0"/>
                    <a:t> </a:t>
                  </a:r>
                  <a:r>
                    <a:rPr lang="en-US" sz="6000" dirty="0" err="1"/>
                    <a:t>và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1;+∞</m:t>
                          </m:r>
                        </m:e>
                      </m:d>
                    </m:oMath>
                  </a14:m>
                  <a:r>
                    <a:rPr lang="en-US" sz="6000" dirty="0"/>
                    <a:t>. </a:t>
                  </a:r>
                  <a:r>
                    <a:rPr lang="en-US" sz="6000" dirty="0" err="1"/>
                    <a:t>Xác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định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các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sau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6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000" dirty="0"/>
                    <a:t>.</a:t>
                  </a:r>
                  <a:endParaRPr lang="vi-VN" sz="6000" dirty="0"/>
                </a:p>
                <a:p>
                  <a:endParaRPr lang="vi-VN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>
                  <a:blip r:embed="rId4"/>
                  <a:stretch>
                    <a:fillRect l="-1594" t="-102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=""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=""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=""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=""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1;3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  <a:endParaRPr lang="vi-VN" sz="5400" dirty="0"/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−∞;1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vi-VN" sz="5400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435" t="-5824" b="-20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167D1E9-03EA-46BC-A3A5-9CD37110C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48" y="7902325"/>
            <a:ext cx="9424208" cy="12824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AF2165-C94F-4D1F-B1C7-1B08F55DB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379" y="9720513"/>
            <a:ext cx="9386108" cy="13562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553822F-F8B2-4CDC-97B2-82C24BCED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4379" y="11573457"/>
            <a:ext cx="9386108" cy="15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4895208"/>
            <a:chOff x="304800" y="2804438"/>
            <a:chExt cx="23377064" cy="4895208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4895208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1.26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Xác </a:t>
                  </a:r>
                  <a:r>
                    <a:rPr lang="en-US" dirty="0" err="1"/>
                    <a:t>định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các</a:t>
                  </a:r>
                  <a:r>
                    <a:rPr lang="en-US" dirty="0"/>
                    <a:t> </a:t>
                  </a:r>
                  <a:r>
                    <a:rPr lang="en-US" dirty="0" err="1"/>
                    <a:t>tập</a:t>
                  </a:r>
                  <a:r>
                    <a:rPr lang="en-US" dirty="0"/>
                    <a:t> </a:t>
                  </a:r>
                  <a:r>
                    <a:rPr lang="en-US" dirty="0" err="1"/>
                    <a:t>hợp</a:t>
                  </a:r>
                  <a:r>
                    <a:rPr lang="en-US" dirty="0"/>
                    <a:t> </a:t>
                  </a:r>
                  <a:r>
                    <a:rPr lang="en-US" dirty="0" err="1"/>
                    <a:t>sau</a:t>
                  </a:r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:r>
                    <a:rPr lang="en-US" dirty="0" err="1"/>
                    <a:t>biểu</a:t>
                  </a:r>
                  <a:r>
                    <a:rPr lang="en-US" dirty="0"/>
                    <a:t> </a:t>
                  </a:r>
                  <a:r>
                    <a:rPr lang="en-US" dirty="0" err="1"/>
                    <a:t>diễn</a:t>
                  </a:r>
                  <a:r>
                    <a:rPr lang="en-US" dirty="0"/>
                    <a:t> </a:t>
                  </a:r>
                  <a:r>
                    <a:rPr lang="en-US" dirty="0" err="1"/>
                    <a:t>chúng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 </a:t>
                  </a:r>
                  <a:r>
                    <a:rPr lang="en-US" dirty="0" err="1"/>
                    <a:t>trục</a:t>
                  </a:r>
                  <a:r>
                    <a:rPr lang="en-US" dirty="0"/>
                    <a:t> </a:t>
                  </a:r>
                  <a:r>
                    <a:rPr lang="en-US" dirty="0" err="1"/>
                    <a:t>số</a:t>
                  </a:r>
                  <a:r>
                    <a:rPr lang="en-US" dirty="0"/>
                    <a:t>: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b="1" dirty="0"/>
                    <a:t>	</a:t>
                  </a:r>
                  <a:r>
                    <a:rPr lang="en-US" dirty="0"/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b)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c)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endParaRPr lang="vi-VN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blipFill>
                  <a:blip r:embed="rId4"/>
                  <a:stretch>
                    <a:fillRect l="-1639" t="-52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=""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7963019"/>
            <a:ext cx="23285132" cy="5238840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=""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=""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=""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=""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=""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=""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:)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222" t="-5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43BA671-3DA7-4263-A0D3-5CB5BE5E9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2529" y="8610380"/>
            <a:ext cx="8306062" cy="908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F9C03AD-7903-4CB4-8B58-539165C3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3954" y="9859977"/>
            <a:ext cx="7162800" cy="903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9DF2DD84-D1D3-499B-840C-8E7EF94C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2529" y="11159337"/>
            <a:ext cx="8732512" cy="9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E741DE-CD8C-4F63-8E20-87CCEF976933}"/>
              </a:ext>
            </a:extLst>
          </p:cNvPr>
          <p:cNvGrpSpPr/>
          <p:nvPr/>
        </p:nvGrpSpPr>
        <p:grpSpPr>
          <a:xfrm>
            <a:off x="304800" y="2652038"/>
            <a:ext cx="23377064" cy="4967962"/>
            <a:chOff x="304800" y="2652038"/>
            <a:chExt cx="23377064" cy="496796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F2F5510-F107-4CE9-A5BD-A703240DA2FB}"/>
                </a:ext>
              </a:extLst>
            </p:cNvPr>
            <p:cNvGrpSpPr/>
            <p:nvPr/>
          </p:nvGrpSpPr>
          <p:grpSpPr>
            <a:xfrm>
              <a:off x="304800" y="2652038"/>
              <a:ext cx="23377064" cy="4800845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2D39BE71-C15C-439E-BAF8-1CE6B85B3774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CEEF76CD-6A76-47E0-8809-7F767ED010C8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6A95260A-097E-4C4F-9D9F-BCFE2911FA6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71DEC44F-9D1F-4CB5-9CB1-7F69AA33E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782B3A17-5930-48FF-B53A-F83BBDF1A7A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1.27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BD2201E5-8696-4554-924C-33FDB9CB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15647986-F5A5-43A1-81E6-41301BA842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cuộc</a:t>
                  </a:r>
                  <a:r>
                    <a:rPr lang="en-US" dirty="0"/>
                    <a:t> </a:t>
                  </a:r>
                  <a:r>
                    <a:rPr lang="en-US" dirty="0" err="1"/>
                    <a:t>khảo</a:t>
                  </a:r>
                  <a:r>
                    <a:rPr lang="en-US" dirty="0"/>
                    <a:t> </a:t>
                  </a:r>
                  <a:r>
                    <a:rPr lang="en-US" dirty="0" err="1"/>
                    <a:t>sát</a:t>
                  </a:r>
                  <a:r>
                    <a:rPr lang="en-US" dirty="0"/>
                    <a:t> </a:t>
                  </a:r>
                  <a:r>
                    <a:rPr lang="en-US" dirty="0" err="1"/>
                    <a:t>về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 </a:t>
                  </a:r>
                  <a:r>
                    <a:rPr lang="en-US" dirty="0" err="1"/>
                    <a:t>cho</a:t>
                  </a:r>
                  <a:r>
                    <a:rPr lang="en-US" dirty="0"/>
                    <a:t> </a:t>
                  </a:r>
                  <a:r>
                    <a:rPr lang="en-US" dirty="0" err="1"/>
                    <a:t>thấy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1410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789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, 690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. </a:t>
                  </a:r>
                  <a:r>
                    <a:rPr lang="en-US" dirty="0" err="1"/>
                    <a:t>Toàn</a:t>
                  </a:r>
                  <a:r>
                    <a:rPr lang="en-US" dirty="0"/>
                    <a:t> </a:t>
                  </a:r>
                  <a:r>
                    <a:rPr lang="en-US" dirty="0" err="1"/>
                    <a:t>bộ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đã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ít</a:t>
                  </a:r>
                  <a:r>
                    <a:rPr lang="en-US" dirty="0"/>
                    <a:t> </a:t>
                  </a:r>
                  <a:r>
                    <a:rPr lang="en-US" dirty="0" err="1"/>
                    <a:t>nhất</a:t>
                  </a:r>
                  <a:r>
                    <a:rPr lang="en-US" dirty="0"/>
                    <a:t> </a:t>
                  </a: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hai</a:t>
                  </a:r>
                  <a:r>
                    <a:rPr lang="en-US" dirty="0"/>
                    <a:t> </a:t>
                  </a:r>
                  <a:r>
                    <a:rPr lang="en-US" dirty="0" err="1"/>
                    <a:t>địa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. </a:t>
                  </a:r>
                  <a:r>
                    <a:rPr lang="en-US" dirty="0" err="1"/>
                    <a:t>Hỏi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bao </a:t>
                  </a:r>
                  <a:r>
                    <a:rPr lang="en-US" dirty="0" err="1"/>
                    <a:t>nhiêu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 ở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Long?</a:t>
                  </a:r>
                  <a:endParaRPr lang="vi-VN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blipFill>
                  <a:blip r:embed="rId4"/>
                  <a:stretch>
                    <a:fillRect l="-1195" t="-5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6CD5DBA0-031C-4327-97CE-476192BEF47D}"/>
              </a:ext>
            </a:extLst>
          </p:cNvPr>
          <p:cNvGrpSpPr/>
          <p:nvPr/>
        </p:nvGrpSpPr>
        <p:grpSpPr>
          <a:xfrm>
            <a:off x="457200" y="7820944"/>
            <a:ext cx="23285132" cy="513305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="" xmlns:a16="http://schemas.microsoft.com/office/drawing/2014/main" id="{C955263A-4F6F-42C5-8D5F-AF455E40F229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="" xmlns:a16="http://schemas.microsoft.com/office/drawing/2014/main" id="{304F63AF-10D6-43A9-9762-FD0CB34228CA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527B7282-1181-46F5-85C8-5C63B8D65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="" xmlns:a16="http://schemas.microsoft.com/office/drawing/2014/main" id="{98F078B8-18FB-41B6-BED1-E0F044FC07B4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="" xmlns:a16="http://schemas.microsoft.com/office/drawing/2014/main" id="{1ED2E845-F640-458C-B20C-CF75B2E53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57724738-7BE2-4F25-B77A-1C4005EAC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chỉ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động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Thiên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Cung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1410−690=720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cả</a:t>
                </a:r>
                <a:r>
                  <a:rPr lang="en-US" sz="5400" dirty="0"/>
                  <a:t> </a:t>
                </a:r>
                <a:r>
                  <a:rPr lang="en-US" sz="5400" dirty="0" err="1"/>
                  <a:t>hai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địa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điểm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trên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789−720=69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blipFill>
                <a:blip r:embed="rId6"/>
                <a:stretch>
                  <a:fillRect l="-1275" t="-7081" r="-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6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0EABA10-FBFB-4128-82E4-F7A233F96980}"/>
              </a:ext>
            </a:extLst>
          </p:cNvPr>
          <p:cNvGrpSpPr/>
          <p:nvPr/>
        </p:nvGrpSpPr>
        <p:grpSpPr>
          <a:xfrm>
            <a:off x="245126" y="2663145"/>
            <a:ext cx="23321363" cy="10262126"/>
            <a:chOff x="905321" y="4133365"/>
            <a:chExt cx="23741053" cy="3997673"/>
          </a:xfrm>
        </p:grpSpPr>
        <p:sp>
          <p:nvSpPr>
            <p:cNvPr id="12" name="Rounded Rectangle 36">
              <a:extLst>
                <a:ext uri="{FF2B5EF4-FFF2-40B4-BE49-F238E27FC236}">
                  <a16:creationId xmlns="" xmlns:a16="http://schemas.microsoft.com/office/drawing/2014/main" id="{0F9B90CC-0747-4AAA-B417-C5DD52E9C775}"/>
                </a:ext>
              </a:extLst>
            </p:cNvPr>
            <p:cNvSpPr/>
            <p:nvPr/>
          </p:nvSpPr>
          <p:spPr>
            <a:xfrm>
              <a:off x="905321" y="421372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BF11FB-2EF5-48B1-BB02-82E2435D681B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="" xmlns:a16="http://schemas.microsoft.com/office/drawing/2014/main" id="{EED03A7B-B04F-4E29-81C7-BBFA2610A0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7A0CE887-E839-4137-955B-0FD1D9E9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B6C3842-4FF0-4235-86D0-61236B458760}"/>
                  </a:ext>
                </a:extLst>
              </p:cNvPr>
              <p:cNvSpPr txBox="1"/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vầng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tĩnh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mùa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 – 11 – 1962,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G.Titop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kỷ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5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tuoitre.vn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blipFill>
                <a:blip r:embed="rId4"/>
                <a:stretch>
                  <a:fillRect l="-1500" t="-2439" r="-1472" b="-4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9963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D4D09ED-35C7-4832-BFB0-97BFEBA1F7C6}"/>
              </a:ext>
            </a:extLst>
          </p:cNvPr>
          <p:cNvGrpSpPr/>
          <p:nvPr/>
        </p:nvGrpSpPr>
        <p:grpSpPr>
          <a:xfrm>
            <a:off x="677187" y="2686782"/>
            <a:ext cx="23029626" cy="10724418"/>
            <a:chOff x="907537" y="4133365"/>
            <a:chExt cx="23741053" cy="4039301"/>
          </a:xfrm>
        </p:grpSpPr>
        <p:sp>
          <p:nvSpPr>
            <p:cNvPr id="13" name="Rounded Rectangle 36">
              <a:extLst>
                <a:ext uri="{FF2B5EF4-FFF2-40B4-BE49-F238E27FC236}">
                  <a16:creationId xmlns="" xmlns:a16="http://schemas.microsoft.com/office/drawing/2014/main" id="{ED563ADC-12AA-4F70-9B28-299D85E2E4C5}"/>
                </a:ext>
              </a:extLst>
            </p:cNvPr>
            <p:cNvSpPr/>
            <p:nvPr/>
          </p:nvSpPr>
          <p:spPr>
            <a:xfrm>
              <a:off x="907537" y="4255349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2E4297E0-59EB-4831-9AD7-5F4D5AEA02F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5" name="Freeform 20">
                <a:extLst>
                  <a:ext uri="{FF2B5EF4-FFF2-40B4-BE49-F238E27FC236}">
                    <a16:creationId xmlns="" xmlns:a16="http://schemas.microsoft.com/office/drawing/2014/main" id="{924DA2E4-48DF-48AF-8C53-AE28AF0CE4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8B1C4B2D-8CAD-4629-BC91-ABEF7D5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34F8FFE-F9AF-4F2C-9012-78D7A500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47" y="3358459"/>
            <a:ext cx="16400011" cy="100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34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054636" y="1888488"/>
            <a:ext cx="22834256" cy="11529786"/>
            <a:chOff x="1447797" y="1654226"/>
            <a:chExt cx="22834256" cy="1152978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654226"/>
              <a:ext cx="22834256" cy="11529786"/>
              <a:chOff x="1447797" y="1654226"/>
              <a:chExt cx="22834256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01999" y="1654226"/>
                <a:ext cx="22680054" cy="11529786"/>
                <a:chOff x="-3512829" y="3305329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12829" y="3305329"/>
                  <a:ext cx="22680054" cy="11529786"/>
                  <a:chOff x="-3512829" y="3305329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12829" y="330532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I. MỆNH ĐỀ - TẬP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7" y="5264644"/>
                <a:ext cx="1014914" cy="852829"/>
                <a:chOff x="7459669" y="7543800"/>
                <a:chExt cx="1006652" cy="85292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60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8814031"/>
                <a:ext cx="1014912" cy="852829"/>
                <a:chOff x="7459669" y="7543800"/>
                <a:chExt cx="1006650" cy="85292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60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1" y="9982203"/>
                <a:ext cx="1014914" cy="889486"/>
                <a:chOff x="7459669" y="7543800"/>
                <a:chExt cx="1301367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447802" y="12257827"/>
                <a:ext cx="1024533" cy="852829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3E9B0C62-720E-4D89-9F6E-EA8940D6DE51}"/>
              </a:ext>
            </a:extLst>
          </p:cNvPr>
          <p:cNvGrpSpPr/>
          <p:nvPr/>
        </p:nvGrpSpPr>
        <p:grpSpPr>
          <a:xfrm>
            <a:off x="7229316" y="4142569"/>
            <a:ext cx="12658883" cy="1733560"/>
            <a:chOff x="71819" y="175189"/>
            <a:chExt cx="6395438" cy="824094"/>
          </a:xfrm>
        </p:grpSpPr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DE715DC1-4DED-42C9-8B55-35027CBD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75189"/>
              <a:ext cx="6395438" cy="824094"/>
            </a:xfrm>
            <a:prstGeom prst="rect">
              <a:avLst/>
            </a:prstGeom>
          </p:spPr>
        </p:pic>
        <p:sp>
          <p:nvSpPr>
            <p:cNvPr id="100" name="TextBox 321">
              <a:extLst>
                <a:ext uri="{FF2B5EF4-FFF2-40B4-BE49-F238E27FC236}">
                  <a16:creationId xmlns="" xmlns:a16="http://schemas.microsoft.com/office/drawing/2014/main" id="{5BC185DB-0923-4B1D-B261-B97D0078615B}"/>
                </a:ext>
              </a:extLst>
            </p:cNvPr>
            <p:cNvSpPr txBox="1"/>
            <p:nvPr/>
          </p:nvSpPr>
          <p:spPr>
            <a:xfrm>
              <a:off x="1211367" y="37112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BÀI TẬP CUỐI CHƯƠNG I</a:t>
              </a:r>
              <a:endPara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Google Shape;428;p3">
                  <a:extLst>
                    <a:ext uri="{FF2B5EF4-FFF2-40B4-BE49-F238E27FC236}">
                      <a16:creationId xmlns=""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3&lt;1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=""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=""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=""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Google Shape;432;p3">
                  <a:extLst>
                    <a:ext uri="{FF2B5EF4-FFF2-40B4-BE49-F238E27FC236}">
                      <a16:creationId xmlns=""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4−5=1</m:t>
                      </m:r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=""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=""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=""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=""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=""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=""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=""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=""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=""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1.17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=""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=""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=""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=""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096219"/>
              <a:chOff x="410517" y="4648200"/>
              <a:chExt cx="4171259" cy="1096219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=""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3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=""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91933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2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2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=""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=""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3766601" y="73909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769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p:sp>
          <p:nvSpPr>
            <p:cNvPr id="34" name="Google Shape;428;p3">
              <a:extLst>
                <a:ext uri="{FF2B5EF4-FFF2-40B4-BE49-F238E27FC236}">
                  <a16:creationId xmlns="" xmlns:a16="http://schemas.microsoft.com/office/drawing/2014/main" id="{8713FB95-A1C3-4EA8-B072-795A2419CF51}"/>
                </a:ext>
              </a:extLst>
            </p:cNvPr>
            <p:cNvSpPr/>
            <p:nvPr/>
          </p:nvSpPr>
          <p:spPr>
            <a:xfrm>
              <a:off x="14079805" y="5348866"/>
              <a:ext cx="9797655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vi-VN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429;p3">
              <a:extLst>
                <a:ext uri="{FF2B5EF4-FFF2-40B4-BE49-F238E27FC236}">
                  <a16:creationId xmlns=""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0;p3">
              <a:extLst>
                <a:ext uri="{FF2B5EF4-FFF2-40B4-BE49-F238E27FC236}">
                  <a16:creationId xmlns="" xmlns:a16="http://schemas.microsoft.com/office/drawing/2014/main" id="{127A8F27-4B5A-4E0A-80A2-C6092B15777C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31;p3">
              <a:extLst>
                <a:ext uri="{FF2B5EF4-FFF2-40B4-BE49-F238E27FC236}">
                  <a16:creationId xmlns=""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2;p3">
              <a:extLst>
                <a:ext uri="{FF2B5EF4-FFF2-40B4-BE49-F238E27FC236}">
                  <a16:creationId xmlns="" xmlns:a16="http://schemas.microsoft.com/office/drawing/2014/main" id="{3973D3D7-690E-47F5-A50D-816849671749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33;p3">
              <a:extLst>
                <a:ext uri="{FF2B5EF4-FFF2-40B4-BE49-F238E27FC236}">
                  <a16:creationId xmlns=""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>
              <a:extLst>
                <a:ext uri="{FF2B5EF4-FFF2-40B4-BE49-F238E27FC236}">
                  <a16:creationId xmlns="" xmlns:a16="http://schemas.microsoft.com/office/drawing/2014/main" id="{06568777-70C8-4E01-87D9-282D682F0FEE}"/>
                </a:ext>
              </a:extLst>
            </p:cNvPr>
            <p:cNvSpPr/>
            <p:nvPr/>
          </p:nvSpPr>
          <p:spPr>
            <a:xfrm>
              <a:off x="14079805" y="7132822"/>
              <a:ext cx="9774200" cy="12389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435;p3">
              <a:extLst>
                <a:ext uri="{FF2B5EF4-FFF2-40B4-BE49-F238E27FC236}">
                  <a16:creationId xmlns=""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=""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3" name="Google Shape;442;p3">
              <a:extLst>
                <a:ext uri="{FF2B5EF4-FFF2-40B4-BE49-F238E27FC236}">
                  <a16:creationId xmlns=""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“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tam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4000" b="1" dirty="0"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=""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=""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=""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=""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1.18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=""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=""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4" cy="4565595"/>
            <a:chOff x="48567" y="4381499"/>
            <a:chExt cx="24156332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=""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lý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ta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“Hai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=""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=""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364518" y="3689733"/>
                <a:ext cx="1079474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=""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45108" y="4785240"/>
                <a:ext cx="2872840" cy="915783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=""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=""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78193" y="72651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621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EF0DA71-7CE2-4DDA-8337-2D83B5FD892B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E6F5A320-8EA4-4DF7-93C2-6CA432B4CD5E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2256D310-DA02-4A17-BC9C-CA89728F4184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2D56EECE-B8DB-4D58-A1EC-2ECBE791AFAA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E9047631-A91F-48CD-96A9-FFB0B839E89E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DA118356-BA5B-4D28-A038-2BC40BF21A77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F94B00AE-6253-40FB-8305-C231EFCBA348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E5D1AC95-42DC-4DF2-99E8-0E5B47F44754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F2BCD332-8874-4DCD-9F61-414BC58C97A0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680EEDC5-FFB7-428D-9863-FC7F8D0AE243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="" xmlns:a16="http://schemas.microsoft.com/office/drawing/2014/main" id="{3B4EB045-0A55-4142-87B5-2168B1A25538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5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04D0C2D9-2D03-4779-9946-13D27F62CF09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CDD50141-A97F-452F-BE2E-D580DD84317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BA3F3679-26AF-4980-8ED7-A0ED9C14586C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B72D0ACE-9285-4580-AE24-B2DA14AEA348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1.19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25431D01-FD2F-490A-80DB-D8273B9D64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BD24A9D1-D4D1-4803-8A4C-727BCF9AFA0F}"/>
              </a:ext>
            </a:extLst>
          </p:cNvPr>
          <p:cNvGrpSpPr/>
          <p:nvPr/>
        </p:nvGrpSpPr>
        <p:grpSpPr>
          <a:xfrm>
            <a:off x="618" y="8906423"/>
            <a:ext cx="24151964" cy="4428578"/>
            <a:chOff x="48567" y="3888162"/>
            <a:chExt cx="24156332" cy="6962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6BCD0B42-4FDC-4371-A211-88D08FEC1064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41F870F9-A7E1-4C76-902C-FA56DB11D906}"/>
                </a:ext>
              </a:extLst>
            </p:cNvPr>
            <p:cNvGrpSpPr/>
            <p:nvPr/>
          </p:nvGrpSpPr>
          <p:grpSpPr>
            <a:xfrm>
              <a:off x="48567" y="3888162"/>
              <a:ext cx="3991939" cy="1572811"/>
              <a:chOff x="410517" y="4154862"/>
              <a:chExt cx="3991939" cy="1572811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AEEBAC07-CA3F-48C3-9BBF-FB361375C2A3}"/>
                  </a:ext>
                </a:extLst>
              </p:cNvPr>
              <p:cNvSpPr/>
              <p:nvPr/>
            </p:nvSpPr>
            <p:spPr>
              <a:xfrm rot="5400000" flipH="1">
                <a:off x="2199505" y="3411588"/>
                <a:ext cx="140949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E9888B32-3DFB-4BAA-BED6-CC3E2916A1A4}"/>
                  </a:ext>
                </a:extLst>
              </p:cNvPr>
              <p:cNvSpPr txBox="1"/>
              <p:nvPr/>
            </p:nvSpPr>
            <p:spPr>
              <a:xfrm>
                <a:off x="1448777" y="4324539"/>
                <a:ext cx="2872840" cy="111289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0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0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73651172-0ADF-4F6F-AB63-D78D958D1F4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154862"/>
                <a:ext cx="1058947" cy="157281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7DFC0895-8F6A-470F-9D50-7D432A57C345}"/>
              </a:ext>
            </a:extLst>
          </p:cNvPr>
          <p:cNvSpPr/>
          <p:nvPr/>
        </p:nvSpPr>
        <p:spPr>
          <a:xfrm>
            <a:off x="13578193" y="720467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848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="" xmlns:a16="http://schemas.microsoft.com/office/drawing/2014/main" id="{3B08940C-512F-4295-9512-D4795626EC88}"/>
              </a:ext>
            </a:extLst>
          </p:cNvPr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909FAC14-079C-4E2E-B43F-6A40754910DC}"/>
                    </a:ext>
                  </a:extLst>
                </p:cNvPr>
                <p:cNvSpPr/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39CC1BA1-43E4-406A-986B-E90A74BDE30E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225191F6-0E49-42A5-8D8E-C7447DAD82F8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5159AEE0-3068-470B-9B0D-E1FC20427DED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EBB4C231-4A3C-4AD5-9FAC-4806DAC8DAB8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87138494-FE7F-4EC1-9879-3624A63EC2B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37955CF5-6D43-4289-98C7-78EDEC999CF3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FED09EFC-02D6-4E3E-A3DE-001DFF881B63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70E2292-0923-4185-A75C-4AB3D8134D2C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442;p3">
                  <a:extLst>
                    <a:ext uri="{FF2B5EF4-FFF2-40B4-BE49-F238E27FC236}">
                      <a16:creationId xmlns="" xmlns:a16="http://schemas.microsoft.com/office/drawing/2014/main" id="{F6618849-DE94-42F6-867B-AAC3C9AE343F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ar-AE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con?</a:t>
                  </a:r>
                </a:p>
              </p:txBody>
            </p:sp>
          </mc:Choice>
          <mc:Fallback xmlns="">
            <p:sp>
              <p:nvSpPr>
                <p:cNvPr id="442" name="Google Shape;44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CDBDAC8D-3C96-40E6-982D-43DE1942475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5E5843C-C829-431E-BC8C-12426152BF6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8EDF442A-8091-48A5-AD3C-AEE9E5EC6846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0D98175C-DB2D-41AD-8DD5-40ED3C1908BD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1.20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811CBBD-102F-4189-86B9-4956FDE6081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2FE3989D-55AE-42B9-9740-6508AA0C3573}"/>
              </a:ext>
            </a:extLst>
          </p:cNvPr>
          <p:cNvGrpSpPr/>
          <p:nvPr/>
        </p:nvGrpSpPr>
        <p:grpSpPr>
          <a:xfrm>
            <a:off x="0" y="7097878"/>
            <a:ext cx="24077613" cy="6280052"/>
            <a:chOff x="48567" y="4381500"/>
            <a:chExt cx="24081967" cy="70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C68F28F9-A4A9-4B88-86EF-02FA0CB5D457}"/>
                    </a:ext>
                  </a:extLst>
                </p:cNvPr>
                <p:cNvSpPr/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vi-VN" sz="5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5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B9F3C348-14A1-4809-8701-20B3CDF31626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F3B55DFD-761D-48FC-866F-3EF5EE87F4E8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47CB462F-F43C-4491-A7A7-E0BE733CD55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3C83626A-2F1B-4F74-98E8-506C94A95AC1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2B8EB13A-3896-47A3-8522-ED761342931E}"/>
              </a:ext>
            </a:extLst>
          </p:cNvPr>
          <p:cNvSpPr/>
          <p:nvPr/>
        </p:nvSpPr>
        <p:spPr>
          <a:xfrm>
            <a:off x="11068963" y="54899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472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=""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chung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927563"/>
              <a:chOff x="410517" y="4648199"/>
              <a:chExt cx="3991940" cy="192756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534007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406225" y="825306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=""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=""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=""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=""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32104"/>
                  <a:chOff x="2028795" y="4418277"/>
                  <a:chExt cx="3503060" cy="832104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=""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=""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6463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1.21</a:t>
                    </a:r>
                    <a:endParaRPr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=""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họa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Ven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blipFill>
                  <a:blip r:embed="rId12"/>
                  <a:stretch>
                    <a:fillRect l="-1965" t="-5747" r="-1965" b="-1321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924E5186-8B93-4069-9327-E1FE9019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4139" y="3755922"/>
              <a:ext cx="5714556" cy="362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1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683EC29-1677-4539-8461-3CB0FF6944A3}"/>
              </a:ext>
            </a:extLst>
          </p:cNvPr>
          <p:cNvGrpSpPr/>
          <p:nvPr/>
        </p:nvGrpSpPr>
        <p:grpSpPr>
          <a:xfrm>
            <a:off x="397336" y="2804438"/>
            <a:ext cx="23377064" cy="5577562"/>
            <a:chOff x="397336" y="2804438"/>
            <a:chExt cx="23377064" cy="5577562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1176B0E5-2C7E-422E-A5AD-F207045692B6}"/>
                </a:ext>
              </a:extLst>
            </p:cNvPr>
            <p:cNvGrpSpPr/>
            <p:nvPr/>
          </p:nvGrpSpPr>
          <p:grpSpPr>
            <a:xfrm>
              <a:off x="397336" y="2804438"/>
              <a:ext cx="23377064" cy="4682335"/>
              <a:chOff x="907537" y="4133365"/>
              <a:chExt cx="23797756" cy="4031343"/>
            </a:xfrm>
          </p:grpSpPr>
          <p:sp>
            <p:nvSpPr>
              <p:cNvPr id="27" name="Rounded Rectangle 36">
                <a:extLst>
                  <a:ext uri="{FF2B5EF4-FFF2-40B4-BE49-F238E27FC236}">
                    <a16:creationId xmlns="" xmlns:a16="http://schemas.microsoft.com/office/drawing/2014/main" id="{FAC46E0F-570E-41DD-9D8E-5B910559AB81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A1CD5526-627C-483D-8849-C4B5883BF6A9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="" xmlns:a16="http://schemas.microsoft.com/office/drawing/2014/main" id="{E497352E-F65C-4023-84F6-629608E4DBC6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31" name="Freeform 20">
                    <a:extLst>
                      <a:ext uri="{FF2B5EF4-FFF2-40B4-BE49-F238E27FC236}">
                        <a16:creationId xmlns="" xmlns:a16="http://schemas.microsoft.com/office/drawing/2014/main" id="{D5159126-B08C-4EBE-A294-AF80AE190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="" xmlns:a16="http://schemas.microsoft.com/office/drawing/2014/main" id="{08019C36-CC7B-4AB2-9E20-58B9B089CB5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1.22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="" xmlns:a16="http://schemas.microsoft.com/office/drawing/2014/main" id="{104F63A1-9A85-466E-AA7D-61D761DC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>
                  <a:extLst>
                    <a:ext uri="{FF2B5EF4-FFF2-40B4-BE49-F238E27FC236}">
                      <a16:creationId xmlns="" xmlns:a16="http://schemas.microsoft.com/office/drawing/2014/main" id="{2219F83C-B4DC-413C-B4B1-829DC02018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diễn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bằng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đồ</a:t>
                  </a:r>
                  <a:r>
                    <a:rPr lang="en-US" sz="6600" dirty="0"/>
                    <a:t> Ven:</a:t>
                  </a:r>
                </a:p>
                <a:p>
                  <a:pPr marL="0" indent="0">
                    <a:buNone/>
                  </a:pPr>
                  <a:r>
                    <a:rPr lang="en-US" sz="6600" dirty="0"/>
                    <a:t>a)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600" dirty="0"/>
                    <a:t>.		b)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𝐿𝑎𝑛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𝐻𝑢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ê,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𝑇𝑟𝑎𝑛𝑔</m:t>
                          </m:r>
                        </m:e>
                      </m:d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  <a:p>
                  <a:endParaRPr lang="vi-VN" dirty="0"/>
                </a:p>
              </p:txBody>
            </p:sp>
          </mc:Choice>
          <mc:Fallback xmlns="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blipFill>
                  <a:blip r:embed="rId4"/>
                  <a:stretch>
                    <a:fillRect l="-1806" t="-69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">
            <a:extLst>
              <a:ext uri="{FF2B5EF4-FFF2-40B4-BE49-F238E27FC236}">
                <a16:creationId xmlns="" xmlns:a16="http://schemas.microsoft.com/office/drawing/2014/main" id="{75F3B058-BE87-4987-943B-EC94F473D528}"/>
              </a:ext>
            </a:extLst>
          </p:cNvPr>
          <p:cNvGrpSpPr/>
          <p:nvPr/>
        </p:nvGrpSpPr>
        <p:grpSpPr>
          <a:xfrm>
            <a:off x="457200" y="7654769"/>
            <a:ext cx="23285132" cy="5680231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Rounded Rectangle 52">
              <a:extLst>
                <a:ext uri="{FF2B5EF4-FFF2-40B4-BE49-F238E27FC236}">
                  <a16:creationId xmlns="" xmlns:a16="http://schemas.microsoft.com/office/drawing/2014/main" id="{7DDCF667-90AB-486D-879C-1BF78BFCA7CF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5">
              <a:extLst>
                <a:ext uri="{FF2B5EF4-FFF2-40B4-BE49-F238E27FC236}">
                  <a16:creationId xmlns="" xmlns:a16="http://schemas.microsoft.com/office/drawing/2014/main" id="{E1587566-5A9A-4066-B266-2AEFA9DC6EBC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7" name="Freeform 20">
                <a:extLst>
                  <a:ext uri="{FF2B5EF4-FFF2-40B4-BE49-F238E27FC236}">
                    <a16:creationId xmlns="" xmlns:a16="http://schemas.microsoft.com/office/drawing/2014/main" id="{E58C15F7-3440-4E7F-B75A-758605D9D6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="" xmlns:a16="http://schemas.microsoft.com/office/drawing/2014/main" id="{3C233EBC-C221-4D71-A8AA-C583692C4F11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9" name="Picture 8">
                <a:extLst>
                  <a:ext uri="{FF2B5EF4-FFF2-40B4-BE49-F238E27FC236}">
                    <a16:creationId xmlns="" xmlns:a16="http://schemas.microsoft.com/office/drawing/2014/main" id="{027B3741-6F7F-4715-AB6B-E24C5362F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="" xmlns:a16="http://schemas.microsoft.com/office/drawing/2014/main" id="{5F75B4C1-49E9-4C98-8C38-FCD122F98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a)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en-US" sz="6000" dirty="0"/>
              </a:p>
              <a:p>
                <a:pPr marL="0" indent="0">
                  <a:buNone/>
                </a:pPr>
                <a:r>
                  <a:rPr lang="en-US" sz="6000" dirty="0"/>
                  <a:t>b)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𝐿𝑎𝑛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𝐻𝑢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ê,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𝑇𝑟𝑎𝑛𝑔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vi-VN" sz="6000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blipFill>
                <a:blip r:embed="rId6"/>
                <a:stretch>
                  <a:fillRect l="-1594" t="-7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36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D4E01BC-C085-452A-B5AC-0C5DA9A44A31}"/>
              </a:ext>
            </a:extLst>
          </p:cNvPr>
          <p:cNvGrpSpPr/>
          <p:nvPr/>
        </p:nvGrpSpPr>
        <p:grpSpPr>
          <a:xfrm>
            <a:off x="253835" y="2819400"/>
            <a:ext cx="23526398" cy="5556941"/>
            <a:chOff x="253835" y="2819400"/>
            <a:chExt cx="23526398" cy="5556941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B552095-69E0-4933-9530-9CD9A7659DA1}"/>
                </a:ext>
              </a:extLst>
            </p:cNvPr>
            <p:cNvGrpSpPr/>
            <p:nvPr/>
          </p:nvGrpSpPr>
          <p:grpSpPr>
            <a:xfrm>
              <a:off x="253835" y="2819400"/>
              <a:ext cx="23377064" cy="5556941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6B322819-C1A4-4DBD-86F8-B5912C1B541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0D8A8288-9B11-4542-A311-C38D4FA98EC2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1005AA67-18DE-44F8-A73F-2C10D8BC1298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B575665E-F195-4E03-B406-E3054F984E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FA065562-2304-419B-98CB-8FEB1562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1.23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0AB196E3-7CCF-4963-9C96-CD02A4D21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FDEBBE4D-1912-46DD-876B-9A5AB53CA777}"/>
                </a:ext>
              </a:extLst>
            </p:cNvPr>
            <p:cNvSpPr txBox="1">
              <a:spLocks/>
            </p:cNvSpPr>
            <p:nvPr/>
          </p:nvSpPr>
          <p:spPr>
            <a:xfrm>
              <a:off x="830288" y="4265315"/>
              <a:ext cx="22949945" cy="260244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dirty="0" err="1"/>
                <a:t>Phần</a:t>
              </a:r>
              <a:r>
                <a:rPr lang="en-US" sz="6000" dirty="0"/>
                <a:t> </a:t>
              </a:r>
              <a:r>
                <a:rPr lang="en-US" sz="6000" dirty="0" err="1"/>
                <a:t>không</a:t>
              </a:r>
              <a:r>
                <a:rPr lang="en-US" sz="6000" dirty="0"/>
                <a:t> </a:t>
              </a:r>
              <a:r>
                <a:rPr lang="en-US" sz="6000" dirty="0" err="1"/>
                <a:t>bị</a:t>
              </a:r>
              <a:r>
                <a:rPr lang="en-US" sz="6000" dirty="0"/>
                <a:t> </a:t>
              </a:r>
              <a:r>
                <a:rPr lang="en-US" sz="6000" dirty="0" err="1"/>
                <a:t>gạch</a:t>
              </a:r>
              <a:r>
                <a:rPr lang="en-US" sz="6000" dirty="0"/>
                <a:t> </a:t>
              </a:r>
              <a:r>
                <a:rPr lang="en-US" sz="6000" dirty="0" err="1"/>
                <a:t>trên</a:t>
              </a:r>
              <a:r>
                <a:rPr lang="en-US" sz="6000" dirty="0"/>
                <a:t> </a:t>
              </a:r>
              <a:r>
                <a:rPr lang="en-US" sz="6000" dirty="0" err="1"/>
                <a:t>trục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dưới</a:t>
              </a:r>
              <a:r>
                <a:rPr lang="en-US" sz="6000" dirty="0"/>
                <a:t> </a:t>
              </a:r>
              <a:r>
                <a:rPr lang="en-US" sz="6000" dirty="0" err="1"/>
                <a:t>đây</a:t>
              </a:r>
              <a:r>
                <a:rPr lang="en-US" sz="6000" dirty="0"/>
                <a:t> </a:t>
              </a:r>
              <a:r>
                <a:rPr lang="en-US" sz="6000" dirty="0" err="1"/>
                <a:t>biểu</a:t>
              </a:r>
              <a:r>
                <a:rPr lang="en-US" sz="6000" dirty="0"/>
                <a:t> </a:t>
              </a:r>
              <a:r>
                <a:rPr lang="en-US" sz="6000" dirty="0" err="1"/>
                <a:t>diễn</a:t>
              </a:r>
              <a:r>
                <a:rPr lang="en-US" sz="6000" dirty="0"/>
                <a:t> </a:t>
              </a:r>
              <a:r>
                <a:rPr lang="en-US" sz="6000" dirty="0" err="1"/>
                <a:t>tập</a:t>
              </a:r>
              <a:r>
                <a:rPr lang="en-US" sz="6000" dirty="0"/>
                <a:t> </a:t>
              </a:r>
              <a:r>
                <a:rPr lang="en-US" sz="6000" dirty="0" err="1"/>
                <a:t>hợp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nào</a:t>
              </a:r>
              <a:r>
                <a:rPr lang="en-US" sz="6000" dirty="0"/>
                <a:t>?</a:t>
              </a:r>
            </a:p>
            <a:p>
              <a:pPr marL="0" indent="0">
                <a:buNone/>
              </a:pPr>
              <a:endParaRPr lang="vi-VN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66DE427-1D65-460A-89A9-C4D41F32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784" y="5765974"/>
              <a:ext cx="10562432" cy="1686894"/>
            </a:xfrm>
            <a:prstGeom prst="rect">
              <a:avLst/>
            </a:prstGeom>
          </p:spPr>
        </p:pic>
      </p:grpSp>
      <p:grpSp>
        <p:nvGrpSpPr>
          <p:cNvPr id="20" name="Group 3">
            <a:extLst>
              <a:ext uri="{FF2B5EF4-FFF2-40B4-BE49-F238E27FC236}">
                <a16:creationId xmlns="" xmlns:a16="http://schemas.microsoft.com/office/drawing/2014/main" id="{A78D9AB6-B037-4981-BC7B-D8809DEC72B7}"/>
              </a:ext>
            </a:extLst>
          </p:cNvPr>
          <p:cNvGrpSpPr/>
          <p:nvPr/>
        </p:nvGrpSpPr>
        <p:grpSpPr>
          <a:xfrm>
            <a:off x="381000" y="8617078"/>
            <a:ext cx="23285132" cy="4108321"/>
            <a:chOff x="49928" y="7737112"/>
            <a:chExt cx="23848520" cy="661200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="" xmlns:a16="http://schemas.microsoft.com/office/drawing/2014/main" id="{A6A4AA6A-2C38-4794-9F6F-A42CB5E5AA97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="" xmlns:a16="http://schemas.microsoft.com/office/drawing/2014/main" id="{30A27392-AE31-4BDA-A79B-D487B9A03280}"/>
                </a:ext>
              </a:extLst>
            </p:cNvPr>
            <p:cNvGrpSpPr/>
            <p:nvPr/>
          </p:nvGrpSpPr>
          <p:grpSpPr>
            <a:xfrm>
              <a:off x="49928" y="7737112"/>
              <a:ext cx="3962258" cy="1213487"/>
              <a:chOff x="411878" y="8003812"/>
              <a:chExt cx="3962258" cy="1213487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="" xmlns:a16="http://schemas.microsoft.com/office/drawing/2014/main" id="{DA54B2DC-E541-4965-874E-0D1A9946F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0587" y="7179357"/>
                <a:ext cx="107947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="" xmlns:a16="http://schemas.microsoft.com/office/drawing/2014/main" id="{B5BDFA03-3B3E-4B27-8E76-4C14A2752DEA}"/>
                  </a:ext>
                </a:extLst>
              </p:cNvPr>
              <p:cNvSpPr txBox="1"/>
              <p:nvPr/>
            </p:nvSpPr>
            <p:spPr>
              <a:xfrm>
                <a:off x="1501296" y="8003812"/>
                <a:ext cx="2872840" cy="79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="" xmlns:a16="http://schemas.microsoft.com/office/drawing/2014/main" id="{9D60CB8A-47E7-43F0-912D-D335B280C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6972C371-F864-4B41-909C-8219A823B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Dựa </a:t>
                </a:r>
                <a:r>
                  <a:rPr lang="en-US" sz="6000" dirty="0" err="1"/>
                  <a:t>vào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hình</a:t>
                </a:r>
                <a:r>
                  <a:rPr lang="en-US" sz="6000" dirty="0"/>
                  <a:t> </a:t>
                </a:r>
                <a:r>
                  <a:rPr lang="en-US" sz="6000" dirty="0" err="1"/>
                  <a:t>ảnh</a:t>
                </a:r>
                <a:r>
                  <a:rPr lang="en-US" sz="6000" dirty="0"/>
                  <a:t>, 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−∞:​​​−2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vi-VN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5;+∞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blipFill>
                <a:blip r:embed="rId6"/>
                <a:stretch>
                  <a:fillRect l="-1620" t="-9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67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1166</Words>
  <Application>Microsoft Office PowerPoint</Application>
  <PresentationFormat>Custom</PresentationFormat>
  <Paragraphs>158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>thuvienhoclieu.com</dc:creator>
  <cp:keywords>thuvienhoclieu.com</cp:keywords>
  <dc:description>thuvienhoclieu.com</dc:description>
  <cp:lastModifiedBy/>
  <cp:revision>1</cp:revision>
  <dcterms:created xsi:type="dcterms:W3CDTF">2022-09-06T09:39:54Z</dcterms:created>
  <dcterms:modified xsi:type="dcterms:W3CDTF">2022-09-06T09:39:59Z</dcterms:modified>
  <cp:category/>
</cp:coreProperties>
</file>