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Lst>
  <p:notesMasterIdLst>
    <p:notesMasterId r:id="rId29"/>
  </p:notesMasterIdLst>
  <p:sldIdLst>
    <p:sldId id="313" r:id="rId3"/>
    <p:sldId id="301" r:id="rId4"/>
    <p:sldId id="317" r:id="rId5"/>
    <p:sldId id="334" r:id="rId6"/>
    <p:sldId id="335" r:id="rId7"/>
    <p:sldId id="319" r:id="rId8"/>
    <p:sldId id="320" r:id="rId9"/>
    <p:sldId id="321" r:id="rId10"/>
    <p:sldId id="322" r:id="rId11"/>
    <p:sldId id="336" r:id="rId12"/>
    <p:sldId id="324" r:id="rId13"/>
    <p:sldId id="328" r:id="rId14"/>
    <p:sldId id="329" r:id="rId15"/>
    <p:sldId id="330" r:id="rId16"/>
    <p:sldId id="331" r:id="rId17"/>
    <p:sldId id="332" r:id="rId18"/>
    <p:sldId id="315" r:id="rId19"/>
    <p:sldId id="318" r:id="rId20"/>
    <p:sldId id="337" r:id="rId21"/>
    <p:sldId id="316" r:id="rId22"/>
    <p:sldId id="338" r:id="rId23"/>
    <p:sldId id="339" r:id="rId24"/>
    <p:sldId id="340" r:id="rId25"/>
    <p:sldId id="325" r:id="rId26"/>
    <p:sldId id="326" r:id="rId27"/>
    <p:sldId id="327"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417BEF"/>
    <a:srgbClr val="E7F7FF"/>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36" d="100"/>
          <a:sy n="36" d="100"/>
        </p:scale>
        <p:origin x="-144"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8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99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5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92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71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7581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2438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86955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04864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966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0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52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9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14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31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90.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50.png"/><Relationship Id="rId5" Type="http://schemas.openxmlformats.org/officeDocument/2006/relationships/image" Target="../media/image19.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00.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4032567" cy="11181523"/>
            <a:chOff x="9851187" y="2126503"/>
            <a:chExt cx="14032567"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155987" y="2164808"/>
              <a:ext cx="13727767" cy="230832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4755402"/>
              <a:ext cx="118110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§12.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Gần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Đúng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Và</a:t>
              </a:r>
              <a:r>
                <a:rPr lang="en-US" sz="6000" b="1" dirty="0">
                  <a:solidFill>
                    <a:srgbClr val="0000FF"/>
                  </a:solidFill>
                  <a:latin typeface="Tahoma" pitchFamily="34" charset="0"/>
                  <a:ea typeface="Tahoma" pitchFamily="34" charset="0"/>
                  <a:cs typeface="Tahoma" pitchFamily="34" charset="0"/>
                </a:rPr>
                <a:t> Sai </a:t>
              </a:r>
              <a:r>
                <a:rPr lang="en-US" sz="6000" b="1" dirty="0" err="1">
                  <a:solidFill>
                    <a:srgbClr val="0000FF"/>
                  </a:solidFill>
                  <a:latin typeface="Tahoma" pitchFamily="34" charset="0"/>
                  <a:ea typeface="Tahoma" pitchFamily="34" charset="0"/>
                  <a:cs typeface="Tahoma" pitchFamily="34" charset="0"/>
                </a:rPr>
                <a:t>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§13.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Xu </a:t>
              </a:r>
              <a:r>
                <a:rPr lang="en-US" sz="6000" b="1" dirty="0" err="1">
                  <a:solidFill>
                    <a:srgbClr val="0000FF"/>
                  </a:solidFill>
                  <a:latin typeface="Tahoma" pitchFamily="34" charset="0"/>
                  <a:ea typeface="Tahoma" pitchFamily="34" charset="0"/>
                  <a:cs typeface="Tahoma" pitchFamily="34" charset="0"/>
                </a:rPr>
                <a:t>Thế</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Trung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FF0000"/>
                  </a:solidFill>
                  <a:latin typeface="Tahoma" pitchFamily="34" charset="0"/>
                  <a:ea typeface="Tahoma" pitchFamily="34" charset="0"/>
                  <a:cs typeface="Tahoma" pitchFamily="34" charset="0"/>
                </a:rPr>
                <a:t>§14. </a:t>
              </a:r>
              <a:r>
                <a:rPr lang="en-US" sz="6000" b="1" dirty="0" err="1">
                  <a:solidFill>
                    <a:srgbClr val="FF0000"/>
                  </a:solidFill>
                  <a:latin typeface="Tahoma" pitchFamily="34" charset="0"/>
                  <a:ea typeface="Tahoma" pitchFamily="34" charset="0"/>
                  <a:cs typeface="Tahoma" pitchFamily="34" charset="0"/>
                </a:rPr>
                <a:t>Các</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Số</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Đặc</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Trưng</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Đo</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Độ</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Phân</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Tán</a:t>
              </a:r>
              <a:endParaRPr lang="en-US" sz="6000" b="1" dirty="0">
                <a:solidFill>
                  <a:srgbClr val="FF0000"/>
                </a:solidFill>
                <a:latin typeface="Tahoma" pitchFamily="34" charset="0"/>
                <a:ea typeface="Tahoma" pitchFamily="34" charset="0"/>
                <a:cs typeface="Tahoma" pitchFamily="34" charset="0"/>
              </a:endParaRPr>
            </a:p>
          </p:txBody>
        </p:sp>
        <p:sp>
          <p:nvSpPr>
            <p:cNvPr id="2" name="TextBox 1"/>
            <p:cNvSpPr txBox="1"/>
            <p:nvPr/>
          </p:nvSpPr>
          <p:spPr>
            <a:xfrm>
              <a:off x="11222788" y="2428363"/>
              <a:ext cx="11811000" cy="2308324"/>
            </a:xfrm>
            <a:prstGeom prst="rect">
              <a:avLst/>
            </a:prstGeom>
            <a:noFill/>
          </p:spPr>
          <p:txBody>
            <a:bodyPr wrap="square" rtlCol="0">
              <a:spAutoFit/>
            </a:bodyPr>
            <a:lstStyle/>
            <a:p>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a:blip r:embed="rId3"/>
                <a:stretch>
                  <a:fillRect l="-1153"/>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xmlns=""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xmlns=""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xmlns=""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xmlns=""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xmlns=""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xmlns=""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0852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wipe(left)">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xmlns=""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xmlns="" id="{B02F4547-9306-479D-9872-250E83DC4597}"/>
              </a:ext>
            </a:extLst>
          </p:cNvPr>
          <p:cNvSpPr txBox="1"/>
          <p:nvPr/>
        </p:nvSpPr>
        <p:spPr>
          <a:xfrm>
            <a:off x="793544" y="30195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xmlns=""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xmlns=""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xmlns=""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xmlns=""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pic>
        <p:nvPicPr>
          <p:cNvPr id="2" name="Picture 1">
            <a:extLst>
              <a:ext uri="{FF2B5EF4-FFF2-40B4-BE49-F238E27FC236}">
                <a16:creationId xmlns:a16="http://schemas.microsoft.com/office/drawing/2014/main" xmlns="" id="{9A257961-0C29-4B3F-8360-897FAE2F792E}"/>
              </a:ext>
            </a:extLst>
          </p:cNvPr>
          <p:cNvPicPr>
            <a:picLocks noChangeAspect="1"/>
          </p:cNvPicPr>
          <p:nvPr/>
        </p:nvPicPr>
        <p:blipFill>
          <a:blip r:embed="rId3"/>
          <a:stretch>
            <a:fillRect/>
          </a:stretch>
        </p:blipFill>
        <p:spPr>
          <a:xfrm>
            <a:off x="14258352" y="3505200"/>
            <a:ext cx="9668447" cy="9753599"/>
          </a:xfrm>
          <a:prstGeom prst="rect">
            <a:avLst/>
          </a:prstGeom>
        </p:spPr>
      </p:pic>
      <p:sp>
        <p:nvSpPr>
          <p:cNvPr id="4" name="TextBox 3">
            <a:extLst>
              <a:ext uri="{FF2B5EF4-FFF2-40B4-BE49-F238E27FC236}">
                <a16:creationId xmlns:a16="http://schemas.microsoft.com/office/drawing/2014/main" xmlns="" id="{5071D9D3-2FD8-452D-BB90-429B7E38D791}"/>
              </a:ext>
            </a:extLst>
          </p:cNvPr>
          <p:cNvSpPr txBox="1"/>
          <p:nvPr/>
        </p:nvSpPr>
        <p:spPr>
          <a:xfrm>
            <a:off x="438150" y="11147061"/>
            <a:ext cx="13649898" cy="2970044"/>
          </a:xfrm>
          <a:prstGeom prst="rect">
            <a:avLst/>
          </a:prstGeom>
          <a:noFill/>
        </p:spPr>
        <p:txBody>
          <a:bodyPr wrap="square" rtlCol="0">
            <a:spAutoFit/>
          </a:body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xmlns="" id="{5BDBE67A-1A58-4320-A81B-18A90526481F}"/>
              </a:ext>
            </a:extLst>
          </p:cNvPr>
          <p:cNvSpPr txBox="1"/>
          <p:nvPr/>
        </p:nvSpPr>
        <p:spPr>
          <a:xfrm>
            <a:off x="411818" y="7848600"/>
            <a:ext cx="13761382" cy="2308324"/>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xmlns=""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túc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4"/>
                <a:stretch>
                  <a:fillRect l="-1044" t="-1121" b="-583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17767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phim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9 </a:t>
            </a:r>
            <a:r>
              <a:rPr lang="en-US" sz="4800" b="1" dirty="0" err="1">
                <a:latin typeface="Tahoma" panose="020B0604030504040204" pitchFamily="34" charset="0"/>
                <a:ea typeface="Tahoma" panose="020B0604030504040204" pitchFamily="34" charset="0"/>
                <a:cs typeface="Tahoma" panose="020B0604030504040204" pitchFamily="34" charset="0"/>
              </a:rPr>
              <a:t>ngày</a:t>
            </a:r>
            <a:r>
              <a:rPr lang="en-US" sz="4800" b="1" dirty="0">
                <a:latin typeface="Tahoma" panose="020B0604030504040204" pitchFamily="34" charset="0"/>
                <a:ea typeface="Tahoma" panose="020B0604030504040204" pitchFamily="34" charset="0"/>
                <a:cs typeface="Tahoma" panose="020B0604030504040204" pitchFamily="34" charset="0"/>
              </a:rPr>
              <a:t>: 7	8	22	20	15	18	19	13	11.</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8	11	13	15        18	   19	 20	22.</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9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defRPr/>
                </a:pPr>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7, 8, 11, 13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8, 11.</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18, 19, 20, 22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19, 20.</a:t>
                </a:r>
              </a:p>
              <a:p>
                <a:pPr lvl="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3"/>
                <a:stretch>
                  <a:fillRect l="-1036" r="-621" b="-4605"/>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xmlns="" id="{A71C8DC7-7994-4286-90B8-7ABC7A0D19D8}"/>
              </a:ext>
            </a:extLst>
          </p:cNvPr>
          <p:cNvGrpSpPr/>
          <p:nvPr/>
        </p:nvGrpSpPr>
        <p:grpSpPr>
          <a:xfrm>
            <a:off x="-1555" y="1676400"/>
            <a:ext cx="3430555" cy="1550398"/>
            <a:chOff x="22440" y="59288"/>
            <a:chExt cx="1205828" cy="292052"/>
          </a:xfrm>
        </p:grpSpPr>
        <p:grpSp>
          <p:nvGrpSpPr>
            <p:cNvPr id="12" name="Group 11">
              <a:extLst>
                <a:ext uri="{FF2B5EF4-FFF2-40B4-BE49-F238E27FC236}">
                  <a16:creationId xmlns:a16="http://schemas.microsoft.com/office/drawing/2014/main" xmlns=""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xmlns=""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xmlns=""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xmlns=""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xmlns=""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xmlns="" id="{81BB9948-5CF7-4623-9292-034797F88922}"/>
              </a:ext>
            </a:extLst>
          </p:cNvPr>
          <p:cNvGrpSpPr/>
          <p:nvPr/>
        </p:nvGrpSpPr>
        <p:grpSpPr>
          <a:xfrm>
            <a:off x="281271" y="4191000"/>
            <a:ext cx="4138330" cy="1598277"/>
            <a:chOff x="22440" y="59288"/>
            <a:chExt cx="1205828" cy="301071"/>
          </a:xfrm>
        </p:grpSpPr>
        <p:grpSp>
          <p:nvGrpSpPr>
            <p:cNvPr id="18" name="Group 17">
              <a:extLst>
                <a:ext uri="{FF2B5EF4-FFF2-40B4-BE49-F238E27FC236}">
                  <a16:creationId xmlns:a16="http://schemas.microsoft.com/office/drawing/2014/main" xmlns=""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xmlns=""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xmlns=""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xmlns=""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xmlns=""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16246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dirty="0"/>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hát</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album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sưu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An: 12	7	10	9	12	9	10	11	10	14.</a:t>
            </a:r>
          </a:p>
          <a:p>
            <a:pPr marL="0" indent="0">
              <a:lnSpc>
                <a:spcPct val="100000"/>
              </a:lnSpc>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9	9	10	10	10	11	12	12	14.</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10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US" b="1" i="1">
                            <a:latin typeface="Cambria Math"/>
                          </a:rPr>
                        </m:ctrlPr>
                      </m:fPr>
                      <m:num>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9; 9 ; 10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9; 9.</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phải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11; 12; 12; 14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12; 12.</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latin typeface="Cambria Math"/>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3"/>
                <a:stretch>
                  <a:fillRect l="-1012" t="-2652" r="-658" b="-3838"/>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xmlns=""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xmlns=""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xmlns=""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xmlns=""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xmlns=""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xmlns=""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xmlns=""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xmlns=""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xmlns=""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xmlns=""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xmlns=""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xmlns=""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526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11819" y="1905000"/>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273981" y="2844800"/>
                <a:ext cx="11613219"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nhỏ</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bỏ</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50%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Hai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lệch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Cụ</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b="1" i="1">
                            <a:latin typeface="Cambria Math"/>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so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bar>
                      <m:barPr>
                        <m:pos m:val="top"/>
                        <m:ctrlPr>
                          <a:rPr lang="en-US" b="1" i="1">
                            <a:latin typeface="Cambria Math"/>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3981" y="2844800"/>
                <a:ext cx="11613219" cy="10574340"/>
              </a:xfrm>
              <a:prstGeom prst="rect">
                <a:avLst/>
              </a:prstGeom>
              <a:blipFill>
                <a:blip r:embed="rId3"/>
                <a:stretch>
                  <a:fillRect l="-2150" t="-1959" r="-199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1936964" y="2844800"/>
                <a:ext cx="12038327"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srgbClr val="FF0000"/>
                  </a:solidFill>
                </a:endParaRPr>
              </a:p>
              <a:p>
                <a:endParaRPr lang="en-US" dirty="0"/>
              </a:p>
              <a:p>
                <a:endParaRPr lang="en-US" dirty="0"/>
              </a:p>
              <a:p>
                <a:endParaRPr lang="en-US" dirty="0"/>
              </a:p>
              <a:p>
                <a:endParaRPr lang="en-US" dirty="0"/>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Người</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p>
                      <m:sSupPr>
                        <m:ctrlPr>
                          <a:rPr lang="en-US" b="1" i="1">
                            <a:latin typeface="Cambria Math"/>
                          </a:rPr>
                        </m:ctrlPr>
                      </m:sSupPr>
                      <m:e>
                        <m:acc>
                          <m:accPr>
                            <m:chr m:val="̂"/>
                            <m:ctrlPr>
                              <a:rPr lang="en-US" b="1" i="1">
                                <a:latin typeface="Cambria Math"/>
                              </a:rPr>
                            </m:ctrlPr>
                          </m:accPr>
                          <m:e>
                            <m:r>
                              <a:rPr lang="en-US" b="1" i="1">
                                <a:latin typeface="Cambria Math" panose="02040503050406030204" pitchFamily="18" charset="0"/>
                              </a:rPr>
                              <m:t>𝒔</m:t>
                            </m:r>
                          </m:e>
                        </m:acc>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a:rPr>
                        </m:ctrlPr>
                      </m:fPr>
                      <m:num>
                        <m:sSup>
                          <m:sSupPr>
                            <m:ctrlPr>
                              <a:rPr lang="en-US" b="1" i="1">
                                <a:latin typeface="Cambria Math"/>
                              </a:rPr>
                            </m:ctrlPr>
                          </m:sSupPr>
                          <m:e>
                            <m:d>
                              <m:dPr>
                                <m:ctrlPr>
                                  <a:rPr lang="en-US" b="1" i="1">
                                    <a:latin typeface="Cambria Math"/>
                                  </a:rPr>
                                </m:ctrlPr>
                              </m:dPr>
                              <m:e>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bar>
                                  <m:barPr>
                                    <m:pos m:val="top"/>
                                    <m:ctrlPr>
                                      <a:rPr lang="en-US" b="1" i="1">
                                        <a:latin typeface="Cambria Math"/>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a:rPr>
                            </m:ctrlPr>
                          </m:sSupPr>
                          <m:e>
                            <m:d>
                              <m:dPr>
                                <m:ctrlPr>
                                  <a:rPr lang="en-US" b="1" i="1">
                                    <a:latin typeface="Cambria Math"/>
                                  </a:rPr>
                                </m:ctrlPr>
                              </m:dPr>
                              <m:e>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bar>
                                  <m:barPr>
                                    <m:pos m:val="top"/>
                                    <m:ctrlPr>
                                      <a:rPr lang="en-US" b="1" i="1">
                                        <a:latin typeface="Cambria Math"/>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a:rPr>
                            </m:ctrlPr>
                          </m:sSupPr>
                          <m:e>
                            <m:d>
                              <m:dPr>
                                <m:ctrlPr>
                                  <a:rPr lang="en-US" b="1" i="1">
                                    <a:latin typeface="Cambria Math"/>
                                  </a:rPr>
                                </m:ctrlPr>
                              </m:dPr>
                              <m:e>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r>
                                  <a:rPr lang="en-US" b="1" i="1">
                                    <a:latin typeface="Cambria Math" panose="02040503050406030204" pitchFamily="18" charset="0"/>
                                  </a:rPr>
                                  <m:t>−</m:t>
                                </m:r>
                                <m:bar>
                                  <m:barPr>
                                    <m:pos m:val="top"/>
                                    <m:ctrlPr>
                                      <a:rPr lang="en-US" b="1" i="1">
                                        <a:latin typeface="Cambria Math"/>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num>
                      <m:den>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𝟏</m:t>
                        </m:r>
                      </m:den>
                    </m:f>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chuẩn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36964" y="2844800"/>
                <a:ext cx="12038327" cy="10574340"/>
              </a:xfrm>
              <a:prstGeom prst="rect">
                <a:avLst/>
              </a:prstGeom>
              <a:blipFill>
                <a:blip r:embed="rId4"/>
                <a:stretch>
                  <a:fillRect l="-2226"/>
                </a:stretch>
              </a:blipFill>
              <a:ln>
                <a:solidFill>
                  <a:srgbClr val="00B0F0"/>
                </a:solidFill>
              </a:ln>
            </p:spPr>
            <p:txBody>
              <a:bodyPr/>
              <a:lstStyle/>
              <a:p>
                <a:r>
                  <a:rPr lang="en-US">
                    <a:noFill/>
                  </a:rPr>
                  <a:t> </a:t>
                </a:r>
              </a:p>
            </p:txBody>
          </p:sp>
        </mc:Fallback>
      </mc:AlternateContent>
      <p:sp>
        <p:nvSpPr>
          <p:cNvPr id="5" name="Freeform 20">
            <a:extLst>
              <a:ext uri="{FF2B5EF4-FFF2-40B4-BE49-F238E27FC236}">
                <a16:creationId xmlns:a16="http://schemas.microsoft.com/office/drawing/2014/main" xmlns="" id="{3B23C098-CA4F-41D8-A93A-D74A175D32EC}"/>
              </a:ext>
            </a:extLst>
          </p:cNvPr>
          <p:cNvSpPr>
            <a:spLocks/>
          </p:cNvSpPr>
          <p:nvPr/>
        </p:nvSpPr>
        <p:spPr bwMode="auto">
          <a:xfrm>
            <a:off x="12039600" y="100584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xmlns="" id="{4AEAE51A-1D4A-4970-A0DB-B66121D5B481}"/>
              </a:ext>
            </a:extLst>
          </p:cNvPr>
          <p:cNvSpPr txBox="1"/>
          <p:nvPr/>
        </p:nvSpPr>
        <p:spPr>
          <a:xfrm>
            <a:off x="12375943" y="101061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xmlns="" id="{E10D8376-D1B7-4E09-92C3-962C5406E0B0}"/>
              </a:ext>
            </a:extLst>
          </p:cNvPr>
          <p:cNvSpPr>
            <a:spLocks/>
          </p:cNvSpPr>
          <p:nvPr/>
        </p:nvSpPr>
        <p:spPr bwMode="auto">
          <a:xfrm>
            <a:off x="11994219" y="6553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xmlns="" id="{D511915D-FC4B-43BA-A90A-F702E60C980E}"/>
              </a:ext>
            </a:extLst>
          </p:cNvPr>
          <p:cNvSpPr txBox="1"/>
          <p:nvPr/>
        </p:nvSpPr>
        <p:spPr>
          <a:xfrm>
            <a:off x="12192000" y="6581192"/>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mc:AlternateContent xmlns:mc="http://schemas.openxmlformats.org/markup-compatibility/2006" xmlns:a14="http://schemas.microsoft.com/office/drawing/2010/main">
        <mc:Choice Requires="a14">
          <p:sp>
            <p:nvSpPr>
              <p:cNvPr id="12" name="Rounded Rectangle 57">
                <a:extLst>
                  <a:ext uri="{FF2B5EF4-FFF2-40B4-BE49-F238E27FC236}">
                    <a16:creationId xmlns:a16="http://schemas.microsoft.com/office/drawing/2014/main" xmlns="" id="{1E6B5F7B-5569-44EF-9639-B6154D42C702}"/>
                  </a:ext>
                </a:extLst>
              </p:cNvPr>
              <p:cNvSpPr/>
              <p:nvPr/>
            </p:nvSpPr>
            <p:spPr>
              <a:xfrm>
                <a:off x="11952517" y="2895600"/>
                <a:ext cx="12038326" cy="346829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just">
                  <a:spcBef>
                    <a:spcPts val="0"/>
                  </a:spcBef>
                  <a:spcAft>
                    <a:spcPts val="0"/>
                  </a:spcAft>
                  <a:buFont typeface="Symbol" panose="05050102010706020507" pitchFamily="18" charset="2"/>
                  <a:buChar char=""/>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f>
                      <m:fPr>
                        <m:ctrlPr>
                          <a:rPr lang="en-US" sz="4800" b="1" i="1">
                            <a:effectLst/>
                            <a:latin typeface="Cambria Math"/>
                            <a:ea typeface="Calibri" panose="020F0502020204030204" pitchFamily="34" charset="0"/>
                          </a:rPr>
                        </m:ctrlPr>
                      </m:fPr>
                      <m:num>
                        <m:sSup>
                          <m:sSupPr>
                            <m:ctrlPr>
                              <a:rPr lang="en-US" sz="4800" b="1" i="1">
                                <a:effectLst/>
                                <a:latin typeface="Cambria Math"/>
                                <a:ea typeface="Calibri" panose="020F0502020204030204" pitchFamily="34" charset="0"/>
                              </a:rPr>
                            </m:ctrlPr>
                          </m:sSupPr>
                          <m:e>
                            <m:d>
                              <m:dPr>
                                <m:ctrlPr>
                                  <a:rPr lang="en-US" sz="4800" b="1" i="1">
                                    <a:effectLst/>
                                    <a:latin typeface="Cambria Math"/>
                                    <a:ea typeface="Calibri" panose="020F0502020204030204" pitchFamily="34" charset="0"/>
                                  </a:rPr>
                                </m:ctrlPr>
                              </m:dPr>
                              <m:e>
                                <m:sSub>
                                  <m:sSubPr>
                                    <m:ctrlPr>
                                      <a:rPr lang="en-US" sz="4800" b="1" i="1">
                                        <a:effectLst/>
                                        <a:latin typeface="Cambria Math"/>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a:ea typeface="Calibri" panose="020F0502020204030204" pitchFamily="34" charset="0"/>
                              </a:rPr>
                            </m:ctrlPr>
                          </m:sSupPr>
                          <m:e>
                            <m:d>
                              <m:dPr>
                                <m:ctrlPr>
                                  <a:rPr lang="en-US" sz="4800" b="1" i="1">
                                    <a:effectLst/>
                                    <a:latin typeface="Cambria Math"/>
                                    <a:ea typeface="Calibri" panose="020F0502020204030204" pitchFamily="34" charset="0"/>
                                  </a:rPr>
                                </m:ctrlPr>
                              </m:dPr>
                              <m:e>
                                <m:sSub>
                                  <m:sSubPr>
                                    <m:ctrlPr>
                                      <a:rPr lang="en-US" sz="4800" b="1" i="1">
                                        <a:effectLst/>
                                        <a:latin typeface="Cambria Math"/>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𝟐</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a:ea typeface="Calibri" panose="020F0502020204030204" pitchFamily="34" charset="0"/>
                              </a:rPr>
                            </m:ctrlPr>
                          </m:sSupPr>
                          <m:e>
                            <m:d>
                              <m:dPr>
                                <m:ctrlPr>
                                  <a:rPr lang="en-US" sz="4800" b="1" i="1">
                                    <a:effectLst/>
                                    <a:latin typeface="Cambria Math"/>
                                    <a:ea typeface="Calibri" panose="020F0502020204030204" pitchFamily="34" charset="0"/>
                                  </a:rPr>
                                </m:ctrlPr>
                              </m:dPr>
                              <m:e>
                                <m:sSub>
                                  <m:sSubPr>
                                    <m:ctrlPr>
                                      <a:rPr lang="en-US" sz="4800" b="1" i="1">
                                        <a:effectLst/>
                                        <a:latin typeface="Cambria Math"/>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num>
                      <m:den>
                        <m:r>
                          <a:rPr lang="en-US" sz="4800" b="1" i="1">
                            <a:effectLst/>
                            <a:latin typeface="Cambria Math" panose="02040503050406030204" pitchFamily="18" charset="0"/>
                            <a:ea typeface="Calibri" panose="020F0502020204030204" pitchFamily="34" charset="0"/>
                          </a:rPr>
                          <m:t>𝒏</m:t>
                        </m:r>
                      </m:den>
                    </m:f>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342900" marR="0" lvl="0" indent="-342900" algn="just">
                  <a:spcBef>
                    <a:spcPts val="0"/>
                  </a:spcBef>
                  <a:spcAft>
                    <a:spcPts val="0"/>
                  </a:spcAft>
                  <a:buFont typeface="Symbol" panose="05050102010706020507" pitchFamily="18" charset="2"/>
                  <a:buChar char=""/>
                </a:pPr>
                <a:r>
                  <a:rPr lang="en-US" sz="4800" b="1" dirty="0" err="1">
                    <a:effectLst/>
                    <a:latin typeface="Tahoma" panose="020B0604030504040204" pitchFamily="34" charset="0"/>
                    <a:ea typeface="Tahoma" panose="020B0604030504040204" pitchFamily="34" charset="0"/>
                    <a:cs typeface="Tahoma" panose="020B0604030504040204" pitchFamily="34" charset="0"/>
                  </a:rPr>
                  <a:t>Căn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bậc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𝒔</m:t>
                    </m:r>
                    <m:r>
                      <a:rPr lang="en-US" sz="4800" b="1" i="1">
                        <a:effectLst/>
                        <a:latin typeface="Cambria Math" panose="02040503050406030204" pitchFamily="18" charset="0"/>
                        <a:ea typeface="Calibri" panose="020F0502020204030204" pitchFamily="34" charset="0"/>
                      </a:rPr>
                      <m:t>=</m:t>
                    </m:r>
                    <m:rad>
                      <m:radPr>
                        <m:degHide m:val="on"/>
                        <m:ctrlPr>
                          <a:rPr lang="en-US" sz="4800" b="1" i="1">
                            <a:effectLst/>
                            <a:latin typeface="Cambria Math"/>
                            <a:ea typeface="Calibri" panose="020F0502020204030204" pitchFamily="34" charset="0"/>
                          </a:rPr>
                        </m:ctrlPr>
                      </m:radPr>
                      <m:deg/>
                      <m:e>
                        <m:sSup>
                          <m:sSupPr>
                            <m:ctrlPr>
                              <a:rPr lang="en-US" sz="4800" b="1" i="1">
                                <a:effectLst/>
                                <a:latin typeface="Cambria Math"/>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e>
                    </m:ra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gọi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lệch</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ounded Rectangle 57">
                <a:extLst>
                  <a:ext uri="{FF2B5EF4-FFF2-40B4-BE49-F238E27FC236}">
                    <a16:creationId xmlns:a16="http://schemas.microsoft.com/office/drawing/2014/main" id="{1E6B5F7B-5569-44EF-9639-B6154D42C702}"/>
                  </a:ext>
                </a:extLst>
              </p:cNvPr>
              <p:cNvSpPr>
                <a:spLocks noRot="1" noChangeAspect="1" noMove="1" noResize="1" noEditPoints="1" noAdjustHandles="1" noChangeArrowheads="1" noChangeShapeType="1" noTextEdit="1"/>
              </p:cNvSpPr>
              <p:nvPr/>
            </p:nvSpPr>
            <p:spPr>
              <a:xfrm>
                <a:off x="11952517" y="2895600"/>
                <a:ext cx="12038326" cy="3468290"/>
              </a:xfrm>
              <a:prstGeom prst="roundRect">
                <a:avLst/>
              </a:prstGeom>
              <a:blipFill>
                <a:blip r:embed="rId5"/>
                <a:stretch>
                  <a:fillRect l="-961" t="-5070" r="-758" b="-1049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66116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500"/>
                                        <p:tgtEl>
                                          <p:spTgt spid="7">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wipe(left)">
                                      <p:cBhvr>
                                        <p:cTn id="6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5" grpId="0" animBg="1"/>
      <p:bldP spid="6" grpId="0"/>
      <p:bldP spid="8" grpId="0" animBg="1"/>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381000" y="1879600"/>
            <a:ext cx="23706592" cy="317455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5 </a:t>
            </a:r>
            <a:r>
              <a:rPr lang="en-US" sz="4800" b="1" dirty="0" err="1">
                <a:latin typeface="Tahoma" panose="020B0604030504040204" pitchFamily="34" charset="0"/>
                <a:ea typeface="Tahoma" panose="020B0604030504040204" pitchFamily="34" charset="0"/>
                <a:cs typeface="Tahoma" panose="020B0604030504040204" pitchFamily="34" charset="0"/>
              </a:rPr>
              <a:t>lớp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khối</a:t>
            </a:r>
            <a:r>
              <a:rPr lang="en-US" sz="4800" b="1" dirty="0">
                <a:latin typeface="Tahoma" panose="020B0604030504040204" pitchFamily="34" charset="0"/>
                <a:ea typeface="Tahoma" panose="020B0604030504040204" pitchFamily="34" charset="0"/>
                <a:cs typeface="Tahoma" panose="020B0604030504040204" pitchFamily="34" charset="0"/>
              </a:rPr>
              <a:t> 10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học</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43	45	46	41	40</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68700" y="5105400"/>
                <a:ext cx="23706592" cy="831351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r>
                  <a:rPr lang="vi-VN" b="1" dirty="0">
                    <a:latin typeface="Tahoma" panose="020B0604030504040204" pitchFamily="34" charset="0"/>
                    <a:ea typeface="Tahoma" panose="020B0604030504040204" pitchFamily="34" charset="0"/>
                    <a:cs typeface="Tahoma" panose="020B0604030504040204" pitchFamily="34" charset="0"/>
                  </a:rPr>
                  <a:t>Số trung bình của mẫu số liệu là </a:t>
                </a:r>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bar>
                      <m:barPr>
                        <m:pos m:val="top"/>
                        <m:ctrlPr>
                          <a:rPr lang="en-US" b="1" i="1">
                            <a:latin typeface="Cambria Math"/>
                          </a:rPr>
                        </m:ctrlPr>
                      </m:barPr>
                      <m:e>
                        <m:r>
                          <a:rPr lang="en-US" b="1" i="1">
                            <a:latin typeface="Cambria Math" panose="02040503050406030204" pitchFamily="18" charset="0"/>
                          </a:rPr>
                          <m:t>𝒙</m:t>
                        </m:r>
                      </m:e>
                    </m:bar>
                    <m:r>
                      <a:rPr lang="en-US" b="1" i="1">
                        <a:latin typeface="Cambria Math" panose="02040503050406030204" pitchFamily="18" charset="0"/>
                      </a:rPr>
                      <m:t>=</m:t>
                    </m:r>
                    <m:f>
                      <m:fPr>
                        <m:ctrlPr>
                          <a:rPr lang="en-US" b="1" i="1">
                            <a:latin typeface="Cambria Math"/>
                          </a:rPr>
                        </m:ctrlPr>
                      </m:fPr>
                      <m:num>
                        <m:r>
                          <a:rPr lang="en-US" b="1" i="1">
                            <a:latin typeface="Cambria Math" panose="02040503050406030204" pitchFamily="18" charset="0"/>
                          </a:rPr>
                          <m:t>𝟒𝟑</m:t>
                        </m:r>
                        <m:r>
                          <a:rPr lang="en-US" b="1" i="1">
                            <a:latin typeface="Cambria Math" panose="02040503050406030204" pitchFamily="18" charset="0"/>
                          </a:rPr>
                          <m:t>+</m:t>
                        </m:r>
                        <m:r>
                          <a:rPr lang="en-US" b="1" i="1">
                            <a:latin typeface="Cambria Math" panose="02040503050406030204" pitchFamily="18" charset="0"/>
                          </a:rPr>
                          <m:t>𝟒𝟓</m:t>
                        </m:r>
                        <m:r>
                          <a:rPr lang="en-US" b="1" i="1">
                            <a:latin typeface="Cambria Math" panose="02040503050406030204" pitchFamily="18" charset="0"/>
                          </a:rPr>
                          <m:t>+</m:t>
                        </m:r>
                        <m:r>
                          <a:rPr lang="en-US" b="1" i="1">
                            <a:latin typeface="Cambria Math" panose="02040503050406030204" pitchFamily="18" charset="0"/>
                          </a:rPr>
                          <m:t>𝟒𝟔</m:t>
                        </m:r>
                        <m:r>
                          <a:rPr lang="en-US" b="1" i="1">
                            <a:latin typeface="Cambria Math" panose="02040503050406030204" pitchFamily="18" charset="0"/>
                          </a:rPr>
                          <m:t>+</m:t>
                        </m:r>
                        <m:r>
                          <a:rPr lang="en-US" b="1" i="1">
                            <a:latin typeface="Cambria Math" panose="02040503050406030204" pitchFamily="18" charset="0"/>
                          </a:rPr>
                          <m:t>𝟒𝟏</m:t>
                        </m:r>
                        <m:r>
                          <a:rPr lang="en-US" b="1" i="1">
                            <a:latin typeface="Cambria Math" panose="02040503050406030204" pitchFamily="18" charset="0"/>
                          </a:rPr>
                          <m:t>+</m:t>
                        </m:r>
                        <m:r>
                          <a:rPr lang="en-US" b="1" i="1">
                            <a:latin typeface="Cambria Math" panose="02040503050406030204" pitchFamily="18" charset="0"/>
                          </a:rPr>
                          <m:t>𝟒𝟎</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𝟒𝟑</m:t>
                    </m:r>
                    <m:r>
                      <a:rPr lang="en-US" b="1" i="1">
                        <a:latin typeface="Cambria Math" panose="02040503050406030204" pitchFamily="18" charset="0"/>
                      </a:rPr>
                      <m:t>.</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Ta có bảng sau:</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700" y="5105400"/>
                <a:ext cx="23706592" cy="8313510"/>
              </a:xfrm>
              <a:prstGeom prst="rect">
                <a:avLst/>
              </a:prstGeom>
              <a:blipFill>
                <a:blip r:embed="rId3"/>
                <a:stretch>
                  <a:fillRect l="-1028"/>
                </a:stretch>
              </a:blipFill>
              <a:ln>
                <a:solidFill>
                  <a:srgbClr val="00B0F0"/>
                </a:solidFill>
              </a:ln>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xmlns="" id="{D690AABB-B99B-4ECB-BFE0-6E7D19668DAD}"/>
              </a:ext>
            </a:extLst>
          </p:cNvPr>
          <p:cNvGraphicFramePr>
            <a:graphicFrameLocks noGrp="1"/>
          </p:cNvGraphicFramePr>
          <p:nvPr>
            <p:extLst>
              <p:ext uri="{D42A27DB-BD31-4B8C-83A1-F6EECF244321}">
                <p14:modId xmlns:p14="http://schemas.microsoft.com/office/powerpoint/2010/main" val="2752073188"/>
              </p:ext>
            </p:extLst>
          </p:nvPr>
        </p:nvGraphicFramePr>
        <p:xfrm>
          <a:off x="10813970" y="4953000"/>
          <a:ext cx="13341430" cy="8593658"/>
        </p:xfrm>
        <a:graphic>
          <a:graphicData uri="http://schemas.openxmlformats.org/drawingml/2006/table">
            <a:tbl>
              <a:tblPr firstRow="1" firstCol="1" bandRow="1">
                <a:tableStyleId>{5C22544A-7EE6-4342-B048-85BDC9FD1C3A}</a:tableStyleId>
              </a:tblPr>
              <a:tblGrid>
                <a:gridCol w="3224288">
                  <a:extLst>
                    <a:ext uri="{9D8B030D-6E8A-4147-A177-3AD203B41FA5}">
                      <a16:colId xmlns:a16="http://schemas.microsoft.com/office/drawing/2014/main" xmlns="" val="1239520022"/>
                    </a:ext>
                  </a:extLst>
                </a:gridCol>
                <a:gridCol w="4165882">
                  <a:extLst>
                    <a:ext uri="{9D8B030D-6E8A-4147-A177-3AD203B41FA5}">
                      <a16:colId xmlns:a16="http://schemas.microsoft.com/office/drawing/2014/main" xmlns="" val="359679352"/>
                    </a:ext>
                  </a:extLst>
                </a:gridCol>
                <a:gridCol w="5951260">
                  <a:extLst>
                    <a:ext uri="{9D8B030D-6E8A-4147-A177-3AD203B41FA5}">
                      <a16:colId xmlns:a16="http://schemas.microsoft.com/office/drawing/2014/main" xmlns="" val="2995493238"/>
                    </a:ext>
                  </a:extLst>
                </a:gridCol>
              </a:tblGrid>
              <a:tr h="1277305">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038084615"/>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xmlns="" val="3804512191"/>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xmlns="" val="1481103007"/>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xmlns="" val="2007047130"/>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xmlns="" val="1492116986"/>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xmlns="" val="1383744620"/>
                  </a:ext>
                </a:extLst>
              </a:tr>
              <a:tr h="649677">
                <a:tc gridSpan="2">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xmlns="" val="2625127278"/>
                  </a:ext>
                </a:extLst>
              </a:tr>
            </a:tbl>
          </a:graphicData>
        </a:graphic>
      </p:graphicFrame>
      <p:grpSp>
        <p:nvGrpSpPr>
          <p:cNvPr id="18" name="Group 17">
            <a:extLst>
              <a:ext uri="{FF2B5EF4-FFF2-40B4-BE49-F238E27FC236}">
                <a16:creationId xmlns:a16="http://schemas.microsoft.com/office/drawing/2014/main" xmlns="" id="{C592BC17-12CD-446C-ABE4-8BCA62D2C6CE}"/>
              </a:ext>
            </a:extLst>
          </p:cNvPr>
          <p:cNvGrpSpPr/>
          <p:nvPr/>
        </p:nvGrpSpPr>
        <p:grpSpPr>
          <a:xfrm>
            <a:off x="198853" y="5029200"/>
            <a:ext cx="4138330" cy="1598277"/>
            <a:chOff x="22440" y="59288"/>
            <a:chExt cx="1205828" cy="301071"/>
          </a:xfrm>
        </p:grpSpPr>
        <p:grpSp>
          <p:nvGrpSpPr>
            <p:cNvPr id="19" name="Group 18">
              <a:extLst>
                <a:ext uri="{FF2B5EF4-FFF2-40B4-BE49-F238E27FC236}">
                  <a16:creationId xmlns:a16="http://schemas.microsoft.com/office/drawing/2014/main" xmlns="" id="{9D847FD4-8893-41B2-AA05-BF770C680FF9}"/>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xmlns="" id="{B579D5CE-CEB7-448B-B9A2-9EE8931BA85A}"/>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xmlns="" id="{F02F4A15-D994-40A1-8240-5FEFF819AFA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xmlns="" id="{45F3F941-39D1-472B-89AE-4394BC520DF4}"/>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xmlns="" id="{4E09F16F-0A52-4D2C-89B7-F1DF3A60024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xmlns="" id="{87E640D9-884D-4363-AB78-A585EE4B69AD}"/>
              </a:ext>
            </a:extLst>
          </p:cNvPr>
          <p:cNvCxnSpPr>
            <a:cxnSpLocks/>
          </p:cNvCxnSpPr>
          <p:nvPr/>
        </p:nvCxnSpPr>
        <p:spPr>
          <a:xfrm>
            <a:off x="10668000" y="5257800"/>
            <a:ext cx="0" cy="823297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DF1DE8AA-82CF-43C3-B474-31FA6EBE50BC}"/>
              </a:ext>
            </a:extLst>
          </p:cNvPr>
          <p:cNvGrpSpPr/>
          <p:nvPr/>
        </p:nvGrpSpPr>
        <p:grpSpPr>
          <a:xfrm>
            <a:off x="304800" y="1828800"/>
            <a:ext cx="3238501" cy="1629438"/>
            <a:chOff x="22440" y="59288"/>
            <a:chExt cx="1205828" cy="306941"/>
          </a:xfrm>
        </p:grpSpPr>
        <p:grpSp>
          <p:nvGrpSpPr>
            <p:cNvPr id="28" name="Group 27">
              <a:extLst>
                <a:ext uri="{FF2B5EF4-FFF2-40B4-BE49-F238E27FC236}">
                  <a16:creationId xmlns:a16="http://schemas.microsoft.com/office/drawing/2014/main" xmlns="" id="{85A71CBC-DD48-4C18-AB9B-CC0A961C94A4}"/>
                </a:ext>
              </a:extLst>
            </p:cNvPr>
            <p:cNvGrpSpPr/>
            <p:nvPr/>
          </p:nvGrpSpPr>
          <p:grpSpPr>
            <a:xfrm>
              <a:off x="22440" y="59288"/>
              <a:ext cx="1205828" cy="159667"/>
              <a:chOff x="31572" y="60276"/>
              <a:chExt cx="1696622" cy="197595"/>
            </a:xfrm>
          </p:grpSpPr>
          <p:sp>
            <p:nvSpPr>
              <p:cNvPr id="30" name="Arrow: Pentagon 29">
                <a:extLst>
                  <a:ext uri="{FF2B5EF4-FFF2-40B4-BE49-F238E27FC236}">
                    <a16:creationId xmlns:a16="http://schemas.microsoft.com/office/drawing/2014/main" xmlns="" id="{DACC2465-A765-4504-AF2A-DFB19799DC2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xmlns="" id="{13E5C941-6457-4301-B0C5-9F8E3B0A790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 name="Arrow: Chevron 31">
                <a:extLst>
                  <a:ext uri="{FF2B5EF4-FFF2-40B4-BE49-F238E27FC236}">
                    <a16:creationId xmlns:a16="http://schemas.microsoft.com/office/drawing/2014/main" xmlns="" id="{B4E03857-92EA-47AB-80AF-199CA7E5CF21}"/>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9" name="TextBox 56">
              <a:extLst>
                <a:ext uri="{FF2B5EF4-FFF2-40B4-BE49-F238E27FC236}">
                  <a16:creationId xmlns:a16="http://schemas.microsoft.com/office/drawing/2014/main" xmlns="" id="{4E5FCD56-A7A7-4B81-8969-DD370B50D2FA}"/>
                </a:ext>
              </a:extLst>
            </p:cNvPr>
            <p:cNvSpPr txBox="1"/>
            <p:nvPr/>
          </p:nvSpPr>
          <p:spPr>
            <a:xfrm>
              <a:off x="168416" y="7417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3</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0889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7">
                                            <p:txEl>
                                              <p:pRg st="2" end="2"/>
                                            </p:txEl>
                                          </p:spTgt>
                                        </p:tgtEl>
                                        <p:attrNameLst>
                                          <p:attrName>style.visibility</p:attrName>
                                        </p:attrNameLst>
                                      </p:cBhvr>
                                      <p:to>
                                        <p:strVal val="visible"/>
                                      </p:to>
                                    </p:set>
                                    <p:animEffect transition="in" filter="wipe(left)">
                                      <p:cBhvr>
                                        <p:cTn id="21" dur="500"/>
                                        <p:tgtEl>
                                          <p:spTgt spid="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11819" y="3192464"/>
            <a:ext cx="11691502"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3192464"/>
                <a:ext cx="1163089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gồm 5 giá trị nên n=5. Do đó phương sai là </a:t>
                </a:r>
                <a14:m>
                  <m:oMath xmlns:m="http://schemas.openxmlformats.org/officeDocument/2006/math">
                    <m:sSup>
                      <m:sSupPr>
                        <m:ctrlPr>
                          <a:rPr lang="en-US" b="1" i="1">
                            <a:latin typeface="Cambria Math"/>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a:rPr>
                        </m:ctrlPr>
                      </m:fPr>
                      <m:num>
                        <m:r>
                          <a:rPr lang="en-US" b="1" i="1">
                            <a:latin typeface="Cambria Math" panose="02040503050406030204" pitchFamily="18" charset="0"/>
                          </a:rPr>
                          <m:t>𝟐𝟔</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oMath>
                </a14:m>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Độ lệch chuẩn là: </a:t>
                </a:r>
                <a14:m>
                  <m:oMath xmlns:m="http://schemas.openxmlformats.org/officeDocument/2006/math">
                    <m:r>
                      <a:rPr lang="en-US" b="1" i="1">
                        <a:latin typeface="Cambria Math" panose="02040503050406030204" pitchFamily="18" charset="0"/>
                      </a:rPr>
                      <m:t>𝒔</m:t>
                    </m:r>
                    <m:r>
                      <a:rPr lang="en-US" b="1" i="1">
                        <a:latin typeface="Cambria Math" panose="02040503050406030204" pitchFamily="18" charset="0"/>
                      </a:rPr>
                      <m:t>=</m:t>
                    </m:r>
                    <m:rad>
                      <m:radPr>
                        <m:degHide m:val="on"/>
                        <m:ctrlPr>
                          <a:rPr lang="en-US" b="1" i="1">
                            <a:latin typeface="Cambria Math"/>
                          </a:rPr>
                        </m:ctrlPr>
                      </m:radPr>
                      <m:deg/>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𝟐𝟖</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lvl="0">
                  <a:defRPr/>
                </a:pPr>
                <a:r>
                  <a:rPr lang="vi-VN"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192464"/>
                <a:ext cx="11630891" cy="10226676"/>
              </a:xfrm>
              <a:prstGeom prst="rect">
                <a:avLst/>
              </a:prstGeom>
              <a:blipFill>
                <a:blip r:embed="rId3"/>
                <a:stretch>
                  <a:fillRect l="-2094" t="-2025"/>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xmlns="" id="{3627230E-3FF9-4DB5-9280-5505BF428C2C}"/>
              </a:ext>
            </a:extLst>
          </p:cNvPr>
          <p:cNvGraphicFramePr>
            <a:graphicFrameLocks noGrp="1"/>
          </p:cNvGraphicFramePr>
          <p:nvPr>
            <p:extLst>
              <p:ext uri="{D42A27DB-BD31-4B8C-83A1-F6EECF244321}">
                <p14:modId xmlns:p14="http://schemas.microsoft.com/office/powerpoint/2010/main" val="1941613331"/>
              </p:ext>
            </p:extLst>
          </p:nvPr>
        </p:nvGraphicFramePr>
        <p:xfrm>
          <a:off x="408708" y="4499201"/>
          <a:ext cx="11783291" cy="8149999"/>
        </p:xfrm>
        <a:graphic>
          <a:graphicData uri="http://schemas.openxmlformats.org/drawingml/2006/table">
            <a:tbl>
              <a:tblPr firstRow="1" firstCol="1" bandRow="1">
                <a:tableStyleId>{5C22544A-7EE6-4342-B048-85BDC9FD1C3A}</a:tableStyleId>
              </a:tblPr>
              <a:tblGrid>
                <a:gridCol w="2530031">
                  <a:extLst>
                    <a:ext uri="{9D8B030D-6E8A-4147-A177-3AD203B41FA5}">
                      <a16:colId xmlns:a16="http://schemas.microsoft.com/office/drawing/2014/main" xmlns="" val="2981108087"/>
                    </a:ext>
                  </a:extLst>
                </a:gridCol>
                <a:gridCol w="3810165">
                  <a:extLst>
                    <a:ext uri="{9D8B030D-6E8A-4147-A177-3AD203B41FA5}">
                      <a16:colId xmlns:a16="http://schemas.microsoft.com/office/drawing/2014/main" xmlns="" val="2140332938"/>
                    </a:ext>
                  </a:extLst>
                </a:gridCol>
                <a:gridCol w="5443095">
                  <a:extLst>
                    <a:ext uri="{9D8B030D-6E8A-4147-A177-3AD203B41FA5}">
                      <a16:colId xmlns:a16="http://schemas.microsoft.com/office/drawing/2014/main" xmlns="" val="1474270119"/>
                    </a:ext>
                  </a:extLst>
                </a:gridCol>
              </a:tblGrid>
              <a:tr h="1661333">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Bình phương độ lệch</a:t>
                      </a:r>
                    </a:p>
                  </a:txBody>
                  <a:tcPr marL="68580" marR="68580" marT="0" marB="0"/>
                </a:tc>
                <a:extLst>
                  <a:ext uri="{0D108BD9-81ED-4DB2-BD59-A6C34878D82A}">
                    <a16:rowId xmlns:a16="http://schemas.microsoft.com/office/drawing/2014/main" xmlns="" val="1660681358"/>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xmlns="" val="547229772"/>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xmlns="" val="3111268231"/>
                  </a:ext>
                </a:extLst>
              </a:tr>
              <a:tr h="791500">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xmlns="" val="322473773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xmlns="" val="89220499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xmlns="" val="240592889"/>
                  </a:ext>
                </a:extLst>
              </a:tr>
              <a:tr h="791500">
                <a:tc gridSpan="2">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Tổng</a:t>
                      </a: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xmlns="" val="1576772884"/>
                  </a:ext>
                </a:extLst>
              </a:tr>
            </a:tbl>
          </a:graphicData>
        </a:graphic>
      </p:graphicFrame>
      <p:pic>
        <p:nvPicPr>
          <p:cNvPr id="9" name="Picture 8">
            <a:extLst>
              <a:ext uri="{FF2B5EF4-FFF2-40B4-BE49-F238E27FC236}">
                <a16:creationId xmlns:a16="http://schemas.microsoft.com/office/drawing/2014/main" xmlns="" id="{6B4A2A82-026B-4846-98D5-D02551A13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1" y="6248400"/>
            <a:ext cx="9067800" cy="7010399"/>
          </a:xfrm>
          <a:prstGeom prst="rect">
            <a:avLst/>
          </a:prstGeom>
        </p:spPr>
      </p:pic>
      <p:grpSp>
        <p:nvGrpSpPr>
          <p:cNvPr id="8" name="Group 7">
            <a:extLst>
              <a:ext uri="{FF2B5EF4-FFF2-40B4-BE49-F238E27FC236}">
                <a16:creationId xmlns:a16="http://schemas.microsoft.com/office/drawing/2014/main" xmlns="" id="{43F108C9-6422-43BF-A3FF-BE9FAE09899A}"/>
              </a:ext>
            </a:extLst>
          </p:cNvPr>
          <p:cNvGrpSpPr/>
          <p:nvPr/>
        </p:nvGrpSpPr>
        <p:grpSpPr>
          <a:xfrm>
            <a:off x="357470" y="3124200"/>
            <a:ext cx="4138330" cy="1598277"/>
            <a:chOff x="22440" y="59288"/>
            <a:chExt cx="1205828" cy="301071"/>
          </a:xfrm>
        </p:grpSpPr>
        <p:grpSp>
          <p:nvGrpSpPr>
            <p:cNvPr id="10" name="Group 9">
              <a:extLst>
                <a:ext uri="{FF2B5EF4-FFF2-40B4-BE49-F238E27FC236}">
                  <a16:creationId xmlns:a16="http://schemas.microsoft.com/office/drawing/2014/main" xmlns="" id="{A89DEC5B-38DE-41F9-BEA8-CA2CE1E5D7DC}"/>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xmlns="" id="{01DD8FB4-2B4F-4B52-936E-D2A5DF13E093}"/>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xmlns="" id="{90D6DF92-0C41-4601-9597-7FF141E80831}"/>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xmlns="" id="{BC9444F1-844D-4BDC-A310-FD8ECC3F553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xmlns="" id="{4A17E01D-F08B-4A74-B6CC-A0A0E8321515}"/>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7703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935182" y="1932332"/>
            <a:ext cx="23164800" cy="301135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954761" y="5181600"/>
                <a:ext cx="13612092"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800" b="1" dirty="0" err="1"/>
                  <a:t>Giải</a:t>
                </a:r>
                <a:endParaRPr lang="en-US" sz="2800" b="1" dirty="0"/>
              </a:p>
              <a:p>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trung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bình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của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0" smtClean="0">
                        <a:latin typeface="Cambria Math" panose="02040503050406030204" pitchFamily="18" charset="0"/>
                      </a:rPr>
                      <m:t> </m:t>
                    </m:r>
                    <m:bar>
                      <m:barPr>
                        <m:pos m:val="top"/>
                        <m:ctrlPr>
                          <a:rPr lang="en-US" sz="2800" i="1">
                            <a:latin typeface="Cambria Math"/>
                          </a:rPr>
                        </m:ctrlPr>
                      </m:barPr>
                      <m:e>
                        <m:r>
                          <a:rPr lang="vi-VN" sz="2800" i="1">
                            <a:latin typeface="Cambria Math" panose="02040503050406030204" pitchFamily="18" charset="0"/>
                          </a:rPr>
                          <m:t>𝑥</m:t>
                        </m:r>
                      </m:e>
                    </m:bar>
                    <m:r>
                      <a:rPr lang="vi-VN" sz="2800" i="1">
                        <a:latin typeface="Cambria Math" panose="02040503050406030204" pitchFamily="18" charset="0"/>
                      </a:rPr>
                      <m:t>=</m:t>
                    </m:r>
                    <m:f>
                      <m:fPr>
                        <m:ctrlPr>
                          <a:rPr lang="en-US" sz="2800" i="1">
                            <a:latin typeface="Cambria Math"/>
                          </a:rPr>
                        </m:ctrlPr>
                      </m:fPr>
                      <m:num>
                        <m:r>
                          <a:rPr lang="vi-VN" sz="2800" i="1">
                            <a:latin typeface="Cambria Math" panose="02040503050406030204" pitchFamily="18" charset="0"/>
                          </a:rPr>
                          <m:t>0,398+0,399+0,408+0,410+0,406+0,405+0,402</m:t>
                        </m:r>
                      </m:num>
                      <m:den>
                        <m:r>
                          <a:rPr lang="vi-VN" sz="2800" i="1">
                            <a:latin typeface="Cambria Math" panose="02040503050406030204" pitchFamily="18" charset="0"/>
                          </a:rPr>
                          <m:t>7</m:t>
                        </m:r>
                      </m:den>
                    </m:f>
                    <m:r>
                      <a:rPr lang="vi-VN" sz="2800" i="1">
                        <a:latin typeface="Cambria Math" panose="02040503050406030204" pitchFamily="18" charset="0"/>
                      </a:rPr>
                      <m:t>=0,404</m:t>
                    </m:r>
                  </m:oMath>
                </a14:m>
                <a:endParaRPr lang="en-US" sz="2800" dirty="0">
                  <a:latin typeface="Tahoma" panose="020B0604030504040204" pitchFamily="34" charset="0"/>
                  <a:cs typeface="Tahoma" panose="020B0604030504040204" pitchFamily="34" charset="0"/>
                </a:endParaRPr>
              </a:p>
              <a:p>
                <a:r>
                  <a:rPr lang="en-US" sz="2800" dirty="0">
                    <a:latin typeface="Tahoma" panose="020B0604030504040204" pitchFamily="34" charset="0"/>
                    <a:cs typeface="Tahoma" panose="020B0604030504040204" pitchFamily="34" charset="0"/>
                  </a:rPr>
                  <a:t>Ta </a:t>
                </a:r>
                <a:r>
                  <a:rPr lang="en-US" sz="2800" dirty="0" err="1">
                    <a:latin typeface="Tahoma" panose="020B0604030504040204" pitchFamily="34" charset="0"/>
                    <a:cs typeface="Tahoma" panose="020B0604030504040204" pitchFamily="34" charset="0"/>
                  </a:rPr>
                  <a:t>có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bảng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sau</a:t>
                </a:r>
                <a:r>
                  <a:rPr lang="en-US" sz="2800" dirty="0">
                    <a:latin typeface="Tahoma" panose="020B0604030504040204" pitchFamily="34" charset="0"/>
                    <a:cs typeface="Tahoma" panose="020B0604030504040204" pitchFamily="34" charset="0"/>
                  </a:rPr>
                  <a:t>:</a:t>
                </a:r>
              </a:p>
              <a:p>
                <a:pPr marL="0" indent="0">
                  <a:buNone/>
                </a:pPr>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Mẫu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gồm</a:t>
                </a:r>
                <a:r>
                  <a:rPr lang="en-US" sz="2800" dirty="0">
                    <a:latin typeface="Tahoma" panose="020B0604030504040204" pitchFamily="34" charset="0"/>
                    <a:cs typeface="Tahoma" panose="020B0604030504040204" pitchFamily="34" charset="0"/>
                  </a:rPr>
                  <a:t> 7 </a:t>
                </a:r>
                <a:r>
                  <a:rPr lang="en-US" sz="2800" dirty="0" err="1">
                    <a:latin typeface="Tahoma" panose="020B0604030504040204" pitchFamily="34" charset="0"/>
                    <a:cs typeface="Tahoma" panose="020B0604030504040204" pitchFamily="34" charset="0"/>
                  </a:rPr>
                  <a:t>giá</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trị</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nên</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=7</m:t>
                    </m:r>
                  </m:oMath>
                </a14:m>
                <a:r>
                  <a:rPr lang="en-US" sz="2800" dirty="0">
                    <a:latin typeface="Tahoma" panose="020B0604030504040204" pitchFamily="34" charset="0"/>
                    <a:cs typeface="Tahoma" panose="020B0604030504040204" pitchFamily="34" charset="0"/>
                  </a:rPr>
                  <a:t>. Do </a:t>
                </a:r>
                <a:r>
                  <a:rPr lang="en-US" sz="2800" dirty="0" err="1">
                    <a:latin typeface="Tahoma" panose="020B0604030504040204" pitchFamily="34" charset="0"/>
                    <a:cs typeface="Tahoma" panose="020B0604030504040204" pitchFamily="34" charset="0"/>
                  </a:rPr>
                  <a:t>đó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phương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sai</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a:t>
                </a:r>
                <a:r>
                  <a:rPr lang="en-US" dirty="0"/>
                  <a:t> </a:t>
                </a:r>
                <a14:m>
                  <m:oMath xmlns:m="http://schemas.openxmlformats.org/officeDocument/2006/math">
                    <m:sSup>
                      <m:sSupPr>
                        <m:ctrlPr>
                          <a:rPr lang="en-US" sz="2800" i="1">
                            <a:latin typeface="Cambria Math"/>
                          </a:rPr>
                        </m:ctrlPr>
                      </m:sSupPr>
                      <m:e>
                        <m:r>
                          <a:rPr lang="vi-VN" sz="2800" i="1">
                            <a:latin typeface="Cambria Math" panose="02040503050406030204" pitchFamily="18" charset="0"/>
                          </a:rPr>
                          <m:t>𝑠</m:t>
                        </m:r>
                      </m:e>
                      <m:sup>
                        <m:r>
                          <a:rPr lang="vi-VN" sz="2800" i="1">
                            <a:latin typeface="Cambria Math" panose="02040503050406030204" pitchFamily="18" charset="0"/>
                          </a:rPr>
                          <m:t>2</m:t>
                        </m:r>
                      </m:sup>
                    </m:sSup>
                    <m:r>
                      <a:rPr lang="vi-VN" sz="2800" i="1">
                        <a:latin typeface="Cambria Math" panose="02040503050406030204" pitchFamily="18" charset="0"/>
                      </a:rPr>
                      <m:t>=</m:t>
                    </m:r>
                    <m:f>
                      <m:fPr>
                        <m:ctrlPr>
                          <a:rPr lang="en-US" sz="2800" i="1">
                            <a:latin typeface="Cambria Math"/>
                          </a:rPr>
                        </m:ctrlPr>
                      </m:fPr>
                      <m:num>
                        <m:r>
                          <a:rPr lang="vi-VN" sz="2800" i="1">
                            <a:latin typeface="Cambria Math" panose="02040503050406030204" pitchFamily="18" charset="0"/>
                          </a:rPr>
                          <m:t>1,22.1</m:t>
                        </m:r>
                        <m:sSup>
                          <m:sSupPr>
                            <m:ctrlPr>
                              <a:rPr lang="en-US" sz="2800" i="1">
                                <a:latin typeface="Cambria Math"/>
                              </a:rPr>
                            </m:ctrlPr>
                          </m:sSupPr>
                          <m:e>
                            <m:r>
                              <a:rPr lang="vi-VN" sz="2800" i="1">
                                <a:latin typeface="Cambria Math" panose="02040503050406030204" pitchFamily="18" charset="0"/>
                              </a:rPr>
                              <m:t>0</m:t>
                            </m:r>
                          </m:e>
                          <m:sup>
                            <m:r>
                              <a:rPr lang="vi-VN" sz="2800" i="1">
                                <a:latin typeface="Cambria Math" panose="02040503050406030204" pitchFamily="18" charset="0"/>
                              </a:rPr>
                              <m:t>−4</m:t>
                            </m:r>
                          </m:sup>
                        </m:sSup>
                      </m:num>
                      <m:den>
                        <m:r>
                          <a:rPr lang="vi-VN" sz="2800" i="1">
                            <a:latin typeface="Cambria Math" panose="02040503050406030204" pitchFamily="18" charset="0"/>
                          </a:rPr>
                          <m:t>7</m:t>
                        </m:r>
                      </m:den>
                    </m:f>
                    <m:r>
                      <a:rPr lang="vi-VN" sz="2800" i="1">
                        <a:latin typeface="Cambria Math" panose="02040503050406030204" pitchFamily="18" charset="0"/>
                      </a:rPr>
                      <m:t>≈1,74.1</m:t>
                    </m:r>
                    <m:sSup>
                      <m:sSupPr>
                        <m:ctrlPr>
                          <a:rPr lang="en-US" sz="2800" i="1">
                            <a:latin typeface="Cambria Math"/>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oMath>
                </a14:m>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Độ</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lệch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chuẩn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vi-VN" sz="2800" i="1">
                        <a:latin typeface="Cambria Math" panose="02040503050406030204" pitchFamily="18" charset="0"/>
                      </a:rPr>
                      <m:t>𝑠</m:t>
                    </m:r>
                    <m:r>
                      <a:rPr lang="vi-VN" sz="2800" i="1">
                        <a:latin typeface="Cambria Math" panose="02040503050406030204" pitchFamily="18" charset="0"/>
                      </a:rPr>
                      <m:t>=</m:t>
                    </m:r>
                    <m:rad>
                      <m:radPr>
                        <m:degHide m:val="on"/>
                        <m:ctrlPr>
                          <a:rPr lang="en-US" sz="2800" i="1">
                            <a:latin typeface="Cambria Math"/>
                          </a:rPr>
                        </m:ctrlPr>
                      </m:radPr>
                      <m:deg/>
                      <m:e>
                        <m:r>
                          <a:rPr lang="vi-VN" sz="2800" i="1">
                            <a:latin typeface="Cambria Math" panose="02040503050406030204" pitchFamily="18" charset="0"/>
                          </a:rPr>
                          <m:t>1,74.1</m:t>
                        </m:r>
                        <m:sSup>
                          <m:sSupPr>
                            <m:ctrlPr>
                              <a:rPr lang="en-US" sz="2800" i="1">
                                <a:latin typeface="Cambria Math"/>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e>
                    </m:rad>
                    <m:r>
                      <a:rPr lang="vi-VN" sz="2800" i="1">
                        <a:latin typeface="Cambria Math" panose="02040503050406030204" pitchFamily="18" charset="0"/>
                      </a:rPr>
                      <m:t>≈4,17.1</m:t>
                    </m:r>
                    <m:sSup>
                      <m:sSupPr>
                        <m:ctrlPr>
                          <a:rPr lang="en-US" sz="2800" i="1">
                            <a:latin typeface="Cambria Math"/>
                          </a:rPr>
                        </m:ctrlPr>
                      </m:sSupPr>
                      <m:e>
                        <m:r>
                          <a:rPr lang="vi-VN" sz="2800" i="1">
                            <a:latin typeface="Cambria Math" panose="02040503050406030204" pitchFamily="18" charset="0"/>
                          </a:rPr>
                          <m:t>0</m:t>
                        </m:r>
                      </m:e>
                      <m:sup>
                        <m:r>
                          <a:rPr lang="vi-VN" sz="2800" i="1">
                            <a:latin typeface="Cambria Math" panose="02040503050406030204" pitchFamily="18" charset="0"/>
                          </a:rPr>
                          <m:t>−3</m:t>
                        </m:r>
                      </m:sup>
                    </m:sSup>
                  </m:oMath>
                </a14:m>
                <a:endParaRPr lang="en-US" sz="2800" dirty="0">
                  <a:latin typeface="Tahoma" panose="020B0604030504040204" pitchFamily="34" charset="0"/>
                  <a:cs typeface="Tahoma" panose="020B0604030504040204" pitchFamily="34" charset="0"/>
                </a:endParaRPr>
              </a:p>
              <a:p>
                <a:pPr marL="2743200" lvl="3"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954761" y="5181600"/>
                <a:ext cx="13612092" cy="8382000"/>
              </a:xfrm>
              <a:prstGeom prst="rect">
                <a:avLst/>
              </a:prstGeom>
              <a:blipFill>
                <a:blip r:embed="rId3"/>
                <a:stretch>
                  <a:fillRect l="-761" t="-1089" b="-2106"/>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9EDC0754-7203-4793-9AB7-D9EAED237F60}"/>
              </a:ext>
            </a:extLst>
          </p:cNvPr>
          <p:cNvGrpSpPr/>
          <p:nvPr/>
        </p:nvGrpSpPr>
        <p:grpSpPr>
          <a:xfrm>
            <a:off x="1057938" y="1942322"/>
            <a:ext cx="23207300" cy="3013466"/>
            <a:chOff x="-438734" y="-3538265"/>
            <a:chExt cx="6496561" cy="1035822"/>
          </a:xfrm>
        </p:grpSpPr>
        <p:grpSp>
          <p:nvGrpSpPr>
            <p:cNvPr id="23" name="Group 22">
              <a:extLst>
                <a:ext uri="{FF2B5EF4-FFF2-40B4-BE49-F238E27FC236}">
                  <a16:creationId xmlns:a16="http://schemas.microsoft.com/office/drawing/2014/main" xmlns="" id="{16FA3A1C-D573-4FB4-9231-24B9DCE2CA64}"/>
                </a:ext>
              </a:extLst>
            </p:cNvPr>
            <p:cNvGrpSpPr/>
            <p:nvPr/>
          </p:nvGrpSpPr>
          <p:grpSpPr>
            <a:xfrm>
              <a:off x="-438734" y="-3520056"/>
              <a:ext cx="860962" cy="178500"/>
              <a:chOff x="-617315" y="-4369349"/>
              <a:chExt cx="1211402" cy="220903"/>
            </a:xfrm>
          </p:grpSpPr>
          <p:sp>
            <p:nvSpPr>
              <p:cNvPr id="25" name="Arrow: Pentagon 24">
                <a:extLst>
                  <a:ext uri="{FF2B5EF4-FFF2-40B4-BE49-F238E27FC236}">
                    <a16:creationId xmlns:a16="http://schemas.microsoft.com/office/drawing/2014/main" xmlns="" id="{AF2FA8ED-8363-4DE0-BE27-7652D085CA31}"/>
                  </a:ext>
                </a:extLst>
              </p:cNvPr>
              <p:cNvSpPr/>
              <p:nvPr/>
            </p:nvSpPr>
            <p:spPr>
              <a:xfrm>
                <a:off x="-491053" y="-4365926"/>
                <a:ext cx="1085140" cy="217480"/>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ahoma" panose="020B0604030504040204" pitchFamily="34" charset="0"/>
                  </a:rPr>
                  <a:t> </a:t>
                </a:r>
                <a:endParaRPr lang="en-US" sz="1100">
                  <a:effectLst/>
                  <a:latin typeface="Calibri" panose="020F050202020403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xmlns="" id="{0B9974AB-AEF4-484D-95F5-CDD55196E970}"/>
                  </a:ext>
                </a:extLst>
              </p:cNvPr>
              <p:cNvSpPr/>
              <p:nvPr/>
            </p:nvSpPr>
            <p:spPr>
              <a:xfrm>
                <a:off x="-617315" y="-4369349"/>
                <a:ext cx="122343" cy="217480"/>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27" name="Arrow: Chevron 26">
                <a:extLst>
                  <a:ext uri="{FF2B5EF4-FFF2-40B4-BE49-F238E27FC236}">
                    <a16:creationId xmlns:a16="http://schemas.microsoft.com/office/drawing/2014/main" xmlns="" id="{2AFE97E1-17DB-4840-AAC9-2D915D57DF33}"/>
                  </a:ext>
                </a:extLst>
              </p:cNvPr>
              <p:cNvSpPr/>
              <p:nvPr/>
            </p:nvSpPr>
            <p:spPr>
              <a:xfrm>
                <a:off x="-556144" y="-4369344"/>
                <a:ext cx="122344" cy="217475"/>
              </a:xfrm>
              <a:prstGeom prst="chevron">
                <a:avLst/>
              </a:prstGeom>
              <a:solidFill>
                <a:srgbClr val="FFC000"/>
              </a:solidFill>
              <a:ln w="12700" cap="flat" cmpd="sng" algn="ctr">
                <a:noFill/>
                <a:prstDash val="solid"/>
                <a:miter lim="800000"/>
              </a:ln>
              <a:effectLst/>
            </p:spPr>
            <p:txBody>
              <a:bodyPr rtlCol="0" anchor="ctr"/>
              <a:lstStyle/>
              <a:p>
                <a:endParaRPr lang="en-US"/>
              </a:p>
            </p:txBody>
          </p:sp>
        </p:grpSp>
        <mc:AlternateContent xmlns:mc="http://schemas.openxmlformats.org/markup-compatibility/2006" xmlns:a14="http://schemas.microsoft.com/office/drawing/2010/main">
          <mc:Choice Requires="a14">
            <p:sp>
              <p:nvSpPr>
                <p:cNvPr id="24" name="TextBox 56">
                  <a:extLst>
                    <a:ext uri="{FF2B5EF4-FFF2-40B4-BE49-F238E27FC236}">
                      <a16:creationId xmlns:a16="http://schemas.microsoft.com/office/drawing/2014/main" xmlns="" id="{DA260AA1-42D1-42CA-831D-5D6CDA038FA7}"/>
                    </a:ext>
                  </a:extLst>
                </p:cNvPr>
                <p:cNvSpPr txBox="1"/>
                <p:nvPr/>
              </p:nvSpPr>
              <p:spPr>
                <a:xfrm>
                  <a:off x="-317419" y="-3538265"/>
                  <a:ext cx="6375246" cy="1035822"/>
                </a:xfrm>
                <a:prstGeom prst="rect">
                  <a:avLst/>
                </a:prstGeom>
                <a:noFill/>
              </p:spPr>
              <p:txBody>
                <a:bodyPr wrap="square">
                  <a:noAutofit/>
                </a:bodyPr>
                <a:lstStyle/>
                <a:p>
                  <a:pPr marL="0" marR="0">
                    <a:lnSpc>
                      <a:spcPct val="107000"/>
                    </a:lnSpc>
                    <a:spcBef>
                      <a:spcPts val="0"/>
                    </a:spcBef>
                    <a:spcAft>
                      <a:spcPts val="800"/>
                    </a:spcAft>
                  </a:pP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3.</a:t>
                  </a:r>
                  <a:r>
                    <a:rPr lang="vi-VN"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Dùng đồng hồ đo thời gian có độ chia nhỏ nhất đến </a:t>
                  </a:r>
                  <a14:m>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0,001</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giây để đo 7 lần thời gian rơi tự do của một vật bắt đầu từ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000" b="0" i="1" smtClean="0">
                              <a:solidFill>
                                <a:srgbClr val="000000"/>
                              </a:solidFill>
                              <a:effectLst/>
                              <a:latin typeface="Cambria Math"/>
                              <a:ea typeface="Calibri" panose="020F0502020204030204" pitchFamily="34" charset="0"/>
                              <a:cs typeface="Times New Roman" panose="02020603050405020304" pitchFamily="18" charset="0"/>
                            </a:rPr>
                          </m:ctrlPr>
                        </m:sSubPr>
                        <m:e>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đến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Kết quả đo như sau:</a:t>
                  </a:r>
                  <a:endParaRPr lang="en-US" sz="3000" dirty="0">
                    <a:solidFill>
                      <a:srgbClr val="000000"/>
                    </a:solidFill>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0,399</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0,410</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0,406</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0,405</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0,402</m:t>
                        </m:r>
                      </m:oMath>
                    </m:oMathPara>
                  </a14:m>
                  <a:endParaRPr lang="en-US" sz="3000" dirty="0">
                    <a:effectLst/>
                    <a:latin typeface="Calibri" panose="020F0502020204030204" pitchFamily="34" charset="0"/>
                    <a:ea typeface="Calibri" panose="020F0502020204030204" pitchFamily="34" charset="0"/>
                    <a:cs typeface="Tahoma" panose="020B0604030504040204" pitchFamily="34" charset="0"/>
                  </a:endParaRPr>
                </a:p>
                <a:p>
                  <a:pPr algn="r">
                    <a:lnSpc>
                      <a:spcPct val="107000"/>
                    </a:lnSpc>
                    <a:spcAft>
                      <a:spcPts val="800"/>
                    </a:spcAft>
                  </a:pPr>
                  <a:r>
                    <a:rPr lang="vi-VN" sz="3000" dirty="0">
                      <a:effectLst/>
                      <a:latin typeface="Tahoma" panose="020B0604030504040204" pitchFamily="34" charset="0"/>
                      <a:ea typeface="Calibri" panose="020F0502020204030204" pitchFamily="34" charset="0"/>
                    </a:rPr>
                    <a:t>(Theo </a:t>
                  </a:r>
                  <a:r>
                    <a:rPr lang="vi-VN" sz="3000" i="1" dirty="0">
                      <a:effectLst/>
                      <a:latin typeface="Tahoma" panose="020B0604030504040204" pitchFamily="34" charset="0"/>
                      <a:ea typeface="Calibri" panose="020F0502020204030204" pitchFamily="34" charset="0"/>
                    </a:rPr>
                    <a:t>Bài tập Vật lí 10, Nhà xuất bản Giáo dục Việt Nam, 2018</a:t>
                  </a:r>
                  <a:r>
                    <a:rPr lang="vi-VN" sz="3000" dirty="0">
                      <a:effectLst/>
                      <a:latin typeface="Tahoma" panose="020B0604030504040204" pitchFamily="34" charset="0"/>
                      <a:ea typeface="Calibri" panose="020F0502020204030204" pitchFamily="34" charset="0"/>
                    </a:rPr>
                    <a:t>)</a:t>
                  </a:r>
                  <a:endParaRPr lang="en-US" sz="3000" dirty="0">
                    <a:latin typeface="Tahoma" panose="020B0604030504040204" pitchFamily="34" charset="0"/>
                    <a:ea typeface="Calibri" panose="020F0502020204030204" pitchFamily="34" charset="0"/>
                  </a:endParaRPr>
                </a:p>
                <a:p>
                  <a:pPr algn="r">
                    <a:lnSpc>
                      <a:spcPct val="107000"/>
                    </a:lnSpc>
                    <a:spcAft>
                      <a:spcPts val="800"/>
                    </a:spcAft>
                  </a:pPr>
                  <a:r>
                    <a:rPr lang="vi-VN" sz="3000" dirty="0" err="1">
                      <a:effectLst/>
                      <a:latin typeface="Tahoma" panose="020B0604030504040204" pitchFamily="34" charset="0"/>
                      <a:ea typeface="Calibri" panose="020F0502020204030204" pitchFamily="34" charset="0"/>
                      <a:cs typeface="Tahoma" panose="020B0604030504040204" pitchFamily="34" charset="0"/>
                    </a:rPr>
                    <a:t>Hãy</a:t>
                  </a:r>
                  <a:r>
                    <a:rPr lang="vi-VN" sz="3000" dirty="0">
                      <a:effectLst/>
                      <a:latin typeface="Tahoma" panose="020B0604030504040204" pitchFamily="34" charset="0"/>
                      <a:ea typeface="Calibri" panose="020F0502020204030204" pitchFamily="34" charset="0"/>
                      <a:cs typeface="Tahoma" panose="020B0604030504040204" pitchFamily="34" charset="0"/>
                    </a:rPr>
                    <a:t> tính phương sai và độ lệch chuẩn cho mẫu số liệu này. Qua các đại lượng này, em có nhận xét gì về độ chính xác của phép đo tr</a:t>
                  </a:r>
                  <a:r>
                    <a:rPr lang="en-US" sz="3000" dirty="0" err="1">
                      <a:latin typeface="Tahoma" panose="020B0604030504040204" pitchFamily="34" charset="0"/>
                      <a:ea typeface="Calibri" panose="020F0502020204030204" pitchFamily="34" charset="0"/>
                      <a:cs typeface="Tahoma" panose="020B0604030504040204" pitchFamily="34" charset="0"/>
                    </a:rPr>
                    <a:t>ên</a:t>
                  </a:r>
                  <a:r>
                    <a:rPr lang="en-US" sz="3000" dirty="0">
                      <a:latin typeface="Tahoma" panose="020B0604030504040204" pitchFamily="34" charset="0"/>
                      <a:ea typeface="Calibri" panose="020F0502020204030204" pitchFamily="34" charset="0"/>
                      <a:cs typeface="Tahoma" panose="020B0604030504040204" pitchFamily="34" charset="0"/>
                    </a:rPr>
                    <a:t>?</a:t>
                  </a:r>
                  <a:endParaRPr lang="en-US" sz="3000" dirty="0">
                    <a:effectLst/>
                    <a:latin typeface="Calibri" panose="020F0502020204030204" pitchFamily="34" charset="0"/>
                    <a:ea typeface="Calibri" panose="020F0502020204030204" pitchFamily="34" charset="0"/>
                    <a:cs typeface="Tahoma" panose="020B0604030504040204" pitchFamily="34" charset="0"/>
                  </a:endParaRPr>
                </a:p>
              </p:txBody>
            </p:sp>
          </mc:Choice>
          <mc:Fallback xmlns="">
            <p:sp>
              <p:nvSpPr>
                <p:cNvPr id="24" name="TextBox 56">
                  <a:extLst>
                    <a:ext uri="{FF2B5EF4-FFF2-40B4-BE49-F238E27FC236}">
                      <a16:creationId xmlns:a16="http://schemas.microsoft.com/office/drawing/2014/main" id="{DA260AA1-42D1-42CA-831D-5D6CDA038FA7}"/>
                    </a:ext>
                  </a:extLst>
                </p:cNvPr>
                <p:cNvSpPr txBox="1">
                  <a:spLocks noRot="1" noChangeAspect="1" noMove="1" noResize="1" noEditPoints="1" noAdjustHandles="1" noChangeArrowheads="1" noChangeShapeType="1" noTextEdit="1"/>
                </p:cNvSpPr>
                <p:nvPr/>
              </p:nvSpPr>
              <p:spPr>
                <a:xfrm>
                  <a:off x="-317419" y="-3538265"/>
                  <a:ext cx="6375246" cy="1035822"/>
                </a:xfrm>
                <a:prstGeom prst="rect">
                  <a:avLst/>
                </a:prstGeom>
                <a:blipFill>
                  <a:blip r:embed="rId4"/>
                  <a:stretch>
                    <a:fillRect l="-642" t="-3036" r="-1124"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xmlns="" id="{CFCA806B-E78E-434C-BEC0-767ADF83CCB1}"/>
                  </a:ext>
                </a:extLst>
              </p:cNvPr>
              <p:cNvGraphicFramePr>
                <a:graphicFrameLocks noGrp="1"/>
              </p:cNvGraphicFramePr>
              <p:nvPr/>
            </p:nvGraphicFramePr>
            <p:xfrm>
              <a:off x="9448799" y="6858000"/>
              <a:ext cx="5486401" cy="4586478"/>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xmlns="" val="3798042943"/>
                        </a:ext>
                      </a:extLst>
                    </a:gridCol>
                    <a:gridCol w="1774046">
                      <a:extLst>
                        <a:ext uri="{9D8B030D-6E8A-4147-A177-3AD203B41FA5}">
                          <a16:colId xmlns:a16="http://schemas.microsoft.com/office/drawing/2014/main" xmlns="" val="1763880533"/>
                        </a:ext>
                      </a:extLst>
                    </a:gridCol>
                    <a:gridCol w="2534351">
                      <a:extLst>
                        <a:ext uri="{9D8B030D-6E8A-4147-A177-3AD203B41FA5}">
                          <a16:colId xmlns:a16="http://schemas.microsoft.com/office/drawing/2014/main" xmlns="" val="546233257"/>
                        </a:ext>
                      </a:extLst>
                    </a:gridCol>
                  </a:tblGrid>
                  <a:tr h="326512">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49211743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681558483"/>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005</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2</m:t>
                                </m:r>
                                <m:r>
                                  <a:rPr lang="en-US" sz="2800" b="0">
                                    <a:effectLst/>
                                    <a:latin typeface="Cambria Math" panose="02040503050406030204" pitchFamily="18" charset="0"/>
                                  </a:rPr>
                                  <m:t>,</m:t>
                                </m:r>
                                <m:r>
                                  <a:rPr lang="en-US" sz="2800" b="0" i="1">
                                    <a:effectLst/>
                                    <a:latin typeface="Cambria Math" panose="02040503050406030204" pitchFamily="18" charset="0"/>
                                  </a:rPr>
                                  <m:t>5</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8953946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004</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533466884"/>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89735194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82142796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001</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sSup>
                                  <m:sSupPr>
                                    <m:ctrlPr>
                                      <a:rPr lang="en-US" sz="2800" b="0" i="1">
                                        <a:effectLst/>
                                        <a:latin typeface="Cambria Math"/>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875335047"/>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631855269"/>
                      </a:ext>
                    </a:extLst>
                  </a:tr>
                  <a:tr h="348457">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22</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4</m:t>
                                    </m:r>
                                  </m:sup>
                                </m:sSup>
                              </m:oMath>
                            </m:oMathPara>
                          </a14:m>
                          <a:endParaRPr lang="en-US" sz="2800" b="0" dirty="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342436700"/>
                      </a:ext>
                    </a:extLst>
                  </a:tr>
                </a:tbl>
              </a:graphicData>
            </a:graphic>
          </p:graphicFrame>
        </mc:Choice>
        <mc:Fallback xmlns="">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329901172"/>
                  </p:ext>
                </p:extLst>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872046">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214474" r="-144178" b="-730263"/>
                          </a:stretch>
                        </a:blipFill>
                      </a:tcPr>
                    </a:tc>
                    <a:tc>
                      <a:txBody>
                        <a:bodyPr/>
                        <a:lstStyle/>
                        <a:p>
                          <a:endParaRPr lang="en-US"/>
                        </a:p>
                      </a:txBody>
                      <a:tcPr marL="68580" marR="68580" marT="0" marB="0">
                        <a:blipFill>
                          <a:blip r:embed="rId5"/>
                          <a:stretch>
                            <a:fillRect l="-116827" t="-214474" r="-1202" b="-730263"/>
                          </a:stretch>
                        </a:blipFill>
                      </a:tcPr>
                    </a:tc>
                    <a:extLst>
                      <a:ext uri="{0D108BD9-81ED-4DB2-BD59-A6C34878D82A}">
                        <a16:rowId xmlns:a16="http://schemas.microsoft.com/office/drawing/2014/main" val="1681558483"/>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314474" r="-144178" b="-630263"/>
                          </a:stretch>
                        </a:blipFill>
                      </a:tcPr>
                    </a:tc>
                    <a:tc>
                      <a:txBody>
                        <a:bodyPr/>
                        <a:lstStyle/>
                        <a:p>
                          <a:endParaRPr lang="en-US"/>
                        </a:p>
                      </a:txBody>
                      <a:tcPr marL="68580" marR="68580" marT="0" marB="0">
                        <a:blipFill>
                          <a:blip r:embed="rId5"/>
                          <a:stretch>
                            <a:fillRect l="-116827" t="-314474" r="-1202" b="-630263"/>
                          </a:stretch>
                        </a:blipFill>
                      </a:tcPr>
                    </a:tc>
                    <a:extLst>
                      <a:ext uri="{0D108BD9-81ED-4DB2-BD59-A6C34878D82A}">
                        <a16:rowId xmlns:a16="http://schemas.microsoft.com/office/drawing/2014/main" val="18953946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420000" r="-144178" b="-538667"/>
                          </a:stretch>
                        </a:blipFill>
                      </a:tcPr>
                    </a:tc>
                    <a:tc>
                      <a:txBody>
                        <a:bodyPr/>
                        <a:lstStyle/>
                        <a:p>
                          <a:endParaRPr lang="en-US"/>
                        </a:p>
                      </a:txBody>
                      <a:tcPr marL="68580" marR="68580" marT="0" marB="0">
                        <a:blipFill>
                          <a:blip r:embed="rId5"/>
                          <a:stretch>
                            <a:fillRect l="-116827" t="-420000" r="-1202" b="-538667"/>
                          </a:stretch>
                        </a:blipFill>
                      </a:tcPr>
                    </a:tc>
                    <a:extLst>
                      <a:ext uri="{0D108BD9-81ED-4DB2-BD59-A6C34878D82A}">
                        <a16:rowId xmlns:a16="http://schemas.microsoft.com/office/drawing/2014/main" val="533466884"/>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513158" r="-144178" b="-431579"/>
                          </a:stretch>
                        </a:blipFill>
                      </a:tcPr>
                    </a:tc>
                    <a:tc>
                      <a:txBody>
                        <a:bodyPr/>
                        <a:lstStyle/>
                        <a:p>
                          <a:endParaRPr lang="en-US"/>
                        </a:p>
                      </a:txBody>
                      <a:tcPr marL="68580" marR="68580" marT="0" marB="0">
                        <a:blipFill>
                          <a:blip r:embed="rId5"/>
                          <a:stretch>
                            <a:fillRect l="-116827" t="-513158" r="-1202" b="-431579"/>
                          </a:stretch>
                        </a:blipFill>
                      </a:tcPr>
                    </a:tc>
                    <a:extLst>
                      <a:ext uri="{0D108BD9-81ED-4DB2-BD59-A6C34878D82A}">
                        <a16:rowId xmlns:a16="http://schemas.microsoft.com/office/drawing/2014/main" val="289735194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621333" r="-144178" b="-337333"/>
                          </a:stretch>
                        </a:blipFill>
                      </a:tcPr>
                    </a:tc>
                    <a:tc>
                      <a:txBody>
                        <a:bodyPr/>
                        <a:lstStyle/>
                        <a:p>
                          <a:endParaRPr lang="en-US"/>
                        </a:p>
                      </a:txBody>
                      <a:tcPr marL="68580" marR="68580" marT="0" marB="0">
                        <a:blipFill>
                          <a:blip r:embed="rId5"/>
                          <a:stretch>
                            <a:fillRect l="-116827" t="-621333" r="-1202" b="-337333"/>
                          </a:stretch>
                        </a:blipFill>
                      </a:tcPr>
                    </a:tc>
                    <a:extLst>
                      <a:ext uri="{0D108BD9-81ED-4DB2-BD59-A6C34878D82A}">
                        <a16:rowId xmlns:a16="http://schemas.microsoft.com/office/drawing/2014/main" val="282142796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721333" r="-144178" b="-237333"/>
                          </a:stretch>
                        </a:blipFill>
                      </a:tcPr>
                    </a:tc>
                    <a:tc>
                      <a:txBody>
                        <a:bodyPr/>
                        <a:lstStyle/>
                        <a:p>
                          <a:endParaRPr lang="en-US"/>
                        </a:p>
                      </a:txBody>
                      <a:tcPr marL="68580" marR="68580" marT="0" marB="0">
                        <a:blipFill>
                          <a:blip r:embed="rId5"/>
                          <a:stretch>
                            <a:fillRect l="-116827" t="-721333" r="-1202" b="-237333"/>
                          </a:stretch>
                        </a:blipFill>
                      </a:tcPr>
                    </a:tc>
                    <a:extLst>
                      <a:ext uri="{0D108BD9-81ED-4DB2-BD59-A6C34878D82A}">
                        <a16:rowId xmlns:a16="http://schemas.microsoft.com/office/drawing/2014/main" val="3875335047"/>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821333" r="-144178" b="-137333"/>
                          </a:stretch>
                        </a:blipFill>
                      </a:tcPr>
                    </a:tc>
                    <a:tc>
                      <a:txBody>
                        <a:bodyPr/>
                        <a:lstStyle/>
                        <a:p>
                          <a:endParaRPr lang="en-US"/>
                        </a:p>
                      </a:txBody>
                      <a:tcPr marL="68580" marR="68580" marT="0" marB="0">
                        <a:blipFill>
                          <a:blip r:embed="rId5"/>
                          <a:stretch>
                            <a:fillRect l="-116827" t="-821333" r="-1202" b="-137333"/>
                          </a:stretch>
                        </a:blipFill>
                      </a:tcPr>
                    </a:tc>
                    <a:extLst>
                      <a:ext uri="{0D108BD9-81ED-4DB2-BD59-A6C34878D82A}">
                        <a16:rowId xmlns:a16="http://schemas.microsoft.com/office/drawing/2014/main" val="1631855269"/>
                      </a:ext>
                    </a:extLst>
                  </a:tr>
                  <a:tr h="456565">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endParaRPr lang="en-US"/>
                        </a:p>
                      </a:txBody>
                      <a:tcPr marL="68580" marR="68580" marT="0" marB="0">
                        <a:blipFill>
                          <a:blip r:embed="rId5"/>
                          <a:stretch>
                            <a:fillRect l="-116827" t="-921333" r="-1202" b="-37333"/>
                          </a:stretch>
                        </a:blipFill>
                      </a:tcPr>
                    </a:tc>
                    <a:extLst>
                      <a:ext uri="{0D108BD9-81ED-4DB2-BD59-A6C34878D82A}">
                        <a16:rowId xmlns:a16="http://schemas.microsoft.com/office/drawing/2014/main" val="2342436700"/>
                      </a:ext>
                    </a:extLst>
                  </a:tr>
                </a:tbl>
              </a:graphicData>
            </a:graphic>
          </p:graphicFrame>
        </mc:Fallback>
      </mc:AlternateContent>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10" end="10"/>
                                            </p:txEl>
                                          </p:spTgt>
                                        </p:tgtEl>
                                        <p:attrNameLst>
                                          <p:attrName>style.visibility</p:attrName>
                                        </p:attrNameLst>
                                      </p:cBhvr>
                                      <p:to>
                                        <p:strVal val="visible"/>
                                      </p:to>
                                    </p:set>
                                    <p:animEffect transition="in" filter="wipe(up)">
                                      <p:cBhvr>
                                        <p:cTn id="41" dur="500"/>
                                        <p:tgtEl>
                                          <p:spTgt spid="9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9">
                                            <p:txEl>
                                              <p:pRg st="11" end="11"/>
                                            </p:txEl>
                                          </p:spTgt>
                                        </p:tgtEl>
                                        <p:attrNameLst>
                                          <p:attrName>style.visibility</p:attrName>
                                        </p:attrNameLst>
                                      </p:cBhvr>
                                      <p:to>
                                        <p:strVal val="visible"/>
                                      </p:to>
                                    </p:set>
                                    <p:animEffect transition="in" filter="wipe(up)">
                                      <p:cBhvr>
                                        <p:cTn id="46"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938107" y="3886200"/>
                <a:ext cx="23317200" cy="9430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rPr>
                  <a:t>Trong mẫu số liệu thống kê, có khi gặp những giá trị quá lớn hoặc quá nhỏ so với đa số các giá trị khác. Những giá trị này được gọi là </a:t>
                </a:r>
                <a:r>
                  <a:rPr lang="vi-VN" dirty="0">
                    <a:solidFill>
                      <a:srgbClr val="FF0000"/>
                    </a:solidFill>
                    <a:latin typeface="Tahoma" panose="020B0604030504040204" pitchFamily="34" charset="0"/>
                  </a:rPr>
                  <a:t>giá trị bất thường</a:t>
                </a:r>
                <a:r>
                  <a:rPr lang="vi-VN" dirty="0">
                    <a:latin typeface="Tahoma" panose="020B0604030504040204" pitchFamily="34" charset="0"/>
                  </a:rPr>
                  <a:t>. Chúng xuất hiện trong mẫu số liệu có thể do nhầm lẫn hay sai sót nào đó. Ta có thể dùng biểu đồ hộp để phát hiện những giá trị bất thường này.</a:t>
                </a: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r>
                  <a:rPr lang="vi-VN" dirty="0"/>
                  <a:t>Các giá trị lớn hơn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hoặc bé hơn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được xem là </a:t>
                </a:r>
                <a:r>
                  <a:rPr lang="vi-VN" dirty="0">
                    <a:solidFill>
                      <a:srgbClr val="FF0000"/>
                    </a:solidFill>
                  </a:rPr>
                  <a:t>giá trị bất thường</a:t>
                </a:r>
                <a:r>
                  <a:rPr lang="vi-VN" dirty="0"/>
                  <a:t>.</a:t>
                </a:r>
                <a:endParaRPr lang="en-US" dirty="0"/>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38107" y="3886200"/>
                <a:ext cx="23317200" cy="9430549"/>
              </a:xfrm>
              <a:prstGeom prst="rect">
                <a:avLst/>
              </a:prstGeom>
              <a:blipFill>
                <a:blip r:embed="rId3"/>
                <a:stretch>
                  <a:fillRect l="-1176" t="-2195" r="-1516"/>
                </a:stretch>
              </a:blipFill>
              <a:ln>
                <a:solidFill>
                  <a:srgbClr val="00B0F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xmlns="" id="{A0CA9706-4BA9-4D33-AB10-406737A2E699}"/>
              </a:ext>
            </a:extLst>
          </p:cNvPr>
          <p:cNvSpPr/>
          <p:nvPr/>
        </p:nvSpPr>
        <p:spPr>
          <a:xfrm>
            <a:off x="2057400" y="1828800"/>
            <a:ext cx="20993247" cy="153888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HOẶC KHÔNG CHÍNH XÁC BẰNG BIỂU</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ĐỒ HỘP.</a:t>
            </a:r>
          </a:p>
        </p:txBody>
      </p:sp>
      <p:sp>
        <p:nvSpPr>
          <p:cNvPr id="5" name="Round Same Side Corner Rectangle 51">
            <a:extLst>
              <a:ext uri="{FF2B5EF4-FFF2-40B4-BE49-F238E27FC236}">
                <a16:creationId xmlns:a16="http://schemas.microsoft.com/office/drawing/2014/main" xmlns="" id="{FD1F51BA-1F82-4B52-AE42-3BD50F72DE4B}"/>
              </a:ext>
            </a:extLst>
          </p:cNvPr>
          <p:cNvSpPr/>
          <p:nvPr/>
        </p:nvSpPr>
        <p:spPr>
          <a:xfrm rot="5400000">
            <a:off x="757683" y="1644389"/>
            <a:ext cx="788466" cy="138502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513C3DD6-30AD-48C4-85E8-163049FAAC5A}"/>
              </a:ext>
            </a:extLst>
          </p:cNvPr>
          <p:cNvSpPr txBox="1"/>
          <p:nvPr/>
        </p:nvSpPr>
        <p:spPr>
          <a:xfrm>
            <a:off x="955213" y="1982962"/>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xmlns="" id="{2007D04B-85B9-43EA-892C-3D6ED771E8C0}"/>
              </a:ext>
            </a:extLst>
          </p:cNvPr>
          <p:cNvPicPr/>
          <p:nvPr/>
        </p:nvPicPr>
        <p:blipFill>
          <a:blip r:embed="rId4"/>
          <a:stretch>
            <a:fillRect/>
          </a:stretch>
        </p:blipFill>
        <p:spPr>
          <a:xfrm>
            <a:off x="5486400" y="6629400"/>
            <a:ext cx="14249400" cy="4495800"/>
          </a:xfrm>
          <a:prstGeom prst="rect">
            <a:avLst/>
          </a:prstGeom>
        </p:spPr>
      </p:pic>
    </p:spTree>
    <p:extLst>
      <p:ext uri="{BB962C8B-B14F-4D97-AF65-F5344CB8AC3E}">
        <p14:creationId xmlns:p14="http://schemas.microsoft.com/office/powerpoint/2010/main" val="1880313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199" y="1879601"/>
            <a:ext cx="23164801" cy="308011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5001907"/>
            <a:ext cx="23164800" cy="833309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xmlns=""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xmlns=""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xmlns=""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9" name="Rectangle 28"/>
          <p:cNvSpPr/>
          <p:nvPr/>
        </p:nvSpPr>
        <p:spPr>
          <a:xfrm>
            <a:off x="1606827" y="1967230"/>
            <a:ext cx="22479000" cy="3034677"/>
          </a:xfrm>
          <a:prstGeom prst="rect">
            <a:avLst/>
          </a:prstGeom>
        </p:spPr>
        <p:txBody>
          <a:bodyPr wrap="square">
            <a:spAutoFit/>
          </a:bodyPr>
          <a:lstStyle/>
          <a:p>
            <a:pPr>
              <a:lnSpc>
                <a:spcPct val="107000"/>
              </a:lnSpc>
              <a:spcAft>
                <a:spcPts val="800"/>
              </a:spcAft>
            </a:pP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Ví</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dụ</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4000" dirty="0">
                <a:latin typeface="Tahoma" panose="020B0604030504040204" pitchFamily="34" charset="0"/>
                <a:ea typeface="Calibri" panose="020F0502020204030204" pitchFamily="34" charset="0"/>
                <a:cs typeface="Tahoma" panose="020B0604030504040204" pitchFamily="34" charset="0"/>
              </a:rPr>
              <a:t>    Hàm lượng Natri (đơn vị mg) trong 100 g một số loại ngũ cốc được cho như sau:</a:t>
            </a: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latin typeface="Tahoma" panose="020B0604030504040204" pitchFamily="34" charset="0"/>
                <a:ea typeface="Calibri" panose="020F0502020204030204" pitchFamily="34" charset="0"/>
                <a:cs typeface="Tahoma" panose="020B0604030504040204" pitchFamily="34" charset="0"/>
              </a:rPr>
              <a:t>Tìm giá trị bất thường trong mẫu số liệu trên bằng cách sử dụng biểu đồ hộp.</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4191000" y="2715161"/>
                <a:ext cx="14257429" cy="13234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4000" smtClean="0">
                          <a:latin typeface="Cambria Math" panose="02040503050406030204" pitchFamily="18" charset="0"/>
                        </a:rPr>
                        <m:t>0</m:t>
                      </m:r>
                      <m:r>
                        <a:rPr lang="en-US" sz="4000" b="0" i="0" smtClean="0">
                          <a:latin typeface="Cambria Math" panose="02040503050406030204" pitchFamily="18" charset="0"/>
                        </a:rPr>
                        <m:t>           </m:t>
                      </m:r>
                      <m:r>
                        <a:rPr lang="en-US" sz="4000" smtClean="0">
                          <a:latin typeface="Cambria Math" panose="02040503050406030204" pitchFamily="18" charset="0"/>
                        </a:rPr>
                        <m:t>340</m:t>
                      </m:r>
                      <m:r>
                        <a:rPr lang="en-US" sz="4000" b="0" i="0" smtClean="0">
                          <a:latin typeface="Cambria Math" panose="02040503050406030204" pitchFamily="18" charset="0"/>
                        </a:rPr>
                        <m:t>      </m:t>
                      </m:r>
                      <m:r>
                        <a:rPr lang="en-US" sz="4000" smtClean="0">
                          <a:latin typeface="Cambria Math" panose="02040503050406030204" pitchFamily="18" charset="0"/>
                        </a:rPr>
                        <m:t>70</m:t>
                      </m:r>
                      <m:r>
                        <a:rPr lang="en-US" sz="4000" b="0" i="0" smtClean="0">
                          <a:latin typeface="Cambria Math" panose="02040503050406030204" pitchFamily="18" charset="0"/>
                        </a:rPr>
                        <m:t>          </m:t>
                      </m:r>
                      <m:r>
                        <a:rPr lang="en-US" sz="4000" smtClean="0">
                          <a:latin typeface="Cambria Math" panose="02040503050406030204" pitchFamily="18" charset="0"/>
                        </a:rPr>
                        <m:t>140</m:t>
                      </m:r>
                      <m:r>
                        <a:rPr lang="en-US" sz="4000" b="0" i="0" smtClean="0">
                          <a:latin typeface="Cambria Math" panose="02040503050406030204" pitchFamily="18" charset="0"/>
                        </a:rPr>
                        <m:t>    </m:t>
                      </m:r>
                      <m:r>
                        <a:rPr lang="en-US" sz="4000" smtClean="0">
                          <a:latin typeface="Cambria Math" panose="02040503050406030204" pitchFamily="18" charset="0"/>
                        </a:rPr>
                        <m:t>200</m:t>
                      </m:r>
                      <m:r>
                        <a:rPr lang="en-US" sz="4000" b="0" i="0" smtClean="0">
                          <a:latin typeface="Cambria Math" panose="02040503050406030204" pitchFamily="18" charset="0"/>
                        </a:rPr>
                        <m:t>    </m:t>
                      </m:r>
                      <m:r>
                        <a:rPr lang="en-US" sz="4000" smtClean="0">
                          <a:latin typeface="Cambria Math" panose="02040503050406030204" pitchFamily="18" charset="0"/>
                        </a:rPr>
                        <m:t>180</m:t>
                      </m:r>
                      <m:r>
                        <a:rPr lang="en-US" sz="4000" b="0" i="0" smtClean="0">
                          <a:latin typeface="Cambria Math" panose="02040503050406030204" pitchFamily="18" charset="0"/>
                        </a:rPr>
                        <m:t>    </m:t>
                      </m:r>
                      <m:r>
                        <a:rPr lang="en-US" sz="4000" smtClean="0">
                          <a:latin typeface="Cambria Math" panose="02040503050406030204" pitchFamily="18" charset="0"/>
                        </a:rPr>
                        <m:t>210</m:t>
                      </m:r>
                      <m:r>
                        <a:rPr lang="en-US" sz="4000" b="0" i="0" smtClean="0">
                          <a:latin typeface="Cambria Math" panose="02040503050406030204" pitchFamily="18" charset="0"/>
                        </a:rPr>
                        <m:t>     </m:t>
                      </m:r>
                      <m:r>
                        <a:rPr lang="en-US" sz="4000" smtClean="0">
                          <a:latin typeface="Cambria Math" panose="02040503050406030204" pitchFamily="18" charset="0"/>
                        </a:rPr>
                        <m:t>150</m:t>
                      </m:r>
                      <m:r>
                        <a:rPr lang="en-US" sz="4000" b="0" i="0" smtClean="0">
                          <a:latin typeface="Cambria Math" panose="02040503050406030204" pitchFamily="18" charset="0"/>
                        </a:rPr>
                        <m:t>    </m:t>
                      </m:r>
                      <m:r>
                        <a:rPr lang="en-US" sz="4000" smtClean="0">
                          <a:latin typeface="Cambria Math" panose="02040503050406030204" pitchFamily="18" charset="0"/>
                        </a:rPr>
                        <m:t>100</m:t>
                      </m:r>
                      <m:r>
                        <a:rPr lang="en-US" sz="4000" b="0" i="0" smtClean="0">
                          <a:latin typeface="Cambria Math" panose="02040503050406030204" pitchFamily="18" charset="0"/>
                        </a:rPr>
                        <m:t>      </m:t>
                      </m:r>
                      <m:r>
                        <a:rPr lang="en-US" sz="4000" smtClean="0">
                          <a:latin typeface="Cambria Math" panose="02040503050406030204" pitchFamily="18" charset="0"/>
                        </a:rPr>
                        <m:t>130</m:t>
                      </m:r>
                    </m:oMath>
                  </m:oMathPara>
                </a14:m>
                <a:endParaRPr lang="en-US" sz="4000" dirty="0">
                  <a:latin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en-US" sz="4000" i="0">
                          <a:latin typeface="Cambria Math" panose="02040503050406030204" pitchFamily="18" charset="0"/>
                        </a:rPr>
                        <m:t>140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190</m:t>
                      </m:r>
                      <m:r>
                        <a:rPr lang="en-US" sz="4000" b="0" i="0" smtClean="0">
                          <a:latin typeface="Cambria Math" panose="02040503050406030204" pitchFamily="18" charset="0"/>
                        </a:rPr>
                        <m:t>       </m:t>
                      </m:r>
                      <m:r>
                        <a:rPr lang="en-US" sz="4000" i="0">
                          <a:latin typeface="Cambria Math" panose="02040503050406030204" pitchFamily="18" charset="0"/>
                        </a:rPr>
                        <m:t>160</m:t>
                      </m:r>
                      <m:r>
                        <a:rPr lang="en-US" sz="4000" b="0" i="0" smtClean="0">
                          <a:latin typeface="Cambria Math" panose="02040503050406030204" pitchFamily="18" charset="0"/>
                        </a:rPr>
                        <m:t>     </m:t>
                      </m:r>
                      <m:r>
                        <a:rPr lang="en-US" sz="4000" i="0">
                          <a:latin typeface="Cambria Math" panose="02040503050406030204" pitchFamily="18" charset="0"/>
                        </a:rPr>
                        <m:t>290</m:t>
                      </m:r>
                      <m:r>
                        <a:rPr lang="en-US" sz="4000" b="0" i="0" smtClean="0">
                          <a:latin typeface="Cambria Math" panose="02040503050406030204" pitchFamily="18" charset="0"/>
                        </a:rPr>
                        <m:t>    </m:t>
                      </m:r>
                      <m:r>
                        <a:rPr lang="en-US" sz="4000" i="0">
                          <a:latin typeface="Cambria Math" panose="02040503050406030204" pitchFamily="18" charset="0"/>
                        </a:rPr>
                        <m:t>50</m:t>
                      </m:r>
                      <m:r>
                        <a:rPr lang="en-US" sz="4000" b="0" i="0" smtClean="0">
                          <a:latin typeface="Cambria Math" panose="02040503050406030204" pitchFamily="18" charset="0"/>
                        </a:rPr>
                        <m:t>      </m:t>
                      </m:r>
                      <m:r>
                        <a:rPr lang="en-US" sz="4000" i="0">
                          <a:latin typeface="Cambria Math" panose="02040503050406030204" pitchFamily="18" charset="0"/>
                        </a:rPr>
                        <m:t>220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200</m:t>
                      </m:r>
                      <m:r>
                        <a:rPr lang="en-US" sz="4000" b="0" i="0" smtClean="0">
                          <a:latin typeface="Cambria Math" panose="02040503050406030204" pitchFamily="18" charset="0"/>
                        </a:rPr>
                        <m:t>      </m:t>
                      </m:r>
                      <m:r>
                        <a:rPr lang="en-US" sz="4000" i="0">
                          <a:latin typeface="Cambria Math" panose="02040503050406030204" pitchFamily="18" charset="0"/>
                        </a:rPr>
                        <m:t>210</m:t>
                      </m:r>
                      <m:r>
                        <a:rPr lang="en-US" sz="4000" i="0" smtClean="0">
                          <a:latin typeface="Cambria Math" panose="02040503050406030204" pitchFamily="18" charset="0"/>
                        </a:rPr>
                        <m:t>.</m:t>
                      </m:r>
                      <m:r>
                        <a:rPr lang="en-US" sz="4000" b="0" i="0" smtClean="0">
                          <a:latin typeface="Cambria Math" panose="02040503050406030204" pitchFamily="18" charset="0"/>
                        </a:rPr>
                        <m:t>  </m:t>
                      </m:r>
                    </m:oMath>
                  </m:oMathPara>
                </a14:m>
                <a:endParaRPr lang="en-US" sz="4000" dirty="0">
                  <a:latin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191000" y="2715161"/>
                <a:ext cx="14257429" cy="13234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38200" y="4959718"/>
                <a:ext cx="23164800" cy="3041282"/>
              </a:xfrm>
              <a:prstGeom prst="rect">
                <a:avLst/>
              </a:prstGeom>
            </p:spPr>
            <p:txBody>
              <a:bodyPr wrap="square">
                <a:spAutoFit/>
              </a:bodyPr>
              <a:lstStyle/>
              <a:p>
                <a:pPr algn="ctr">
                  <a:lnSpc>
                    <a:spcPct val="107000"/>
                  </a:lnSpc>
                  <a:spcAft>
                    <a:spcPts val="800"/>
                  </a:spcAft>
                </a:pPr>
                <a:r>
                  <a:rPr lang="vi-VN" sz="4000" b="1" dirty="0">
                    <a:latin typeface="Tahoma" panose="020B0604030504040204" pitchFamily="34" charset="0"/>
                    <a:ea typeface="Calibri" panose="020F0502020204030204" pitchFamily="34" charset="0"/>
                    <a:cs typeface="Tahoma" panose="020B0604030504040204" pitchFamily="34" charset="0"/>
                  </a:rPr>
                  <a:t>Giải </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Từ mẫu số liệu ta tính được </a:t>
                </a:r>
                <a14:m>
                  <m:oMath xmlns:m="http://schemas.openxmlformats.org/officeDocument/2006/math">
                    <m:sSub>
                      <m:sSubPr>
                        <m:ctrlPr>
                          <a:rPr lang="en-US" sz="4000" i="1">
                            <a:solidFill>
                              <a:srgbClr val="000000"/>
                            </a:solidFill>
                            <a:latin typeface="Cambria Math"/>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=135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latin typeface="Cambria Math"/>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=205−135=70</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Biểu đồ hộp cho mẫu số liệu này là:</a:t>
                </a:r>
                <a:endParaRPr lang="en-US" sz="4000" dirty="0">
                  <a:latin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38200" y="4959718"/>
                <a:ext cx="23164800" cy="3041282"/>
              </a:xfrm>
              <a:prstGeom prst="rect">
                <a:avLst/>
              </a:prstGeom>
              <a:blipFill>
                <a:blip r:embed="rId4"/>
                <a:stretch>
                  <a:fillRect l="-947" t="-4208" b="-7415"/>
                </a:stretch>
              </a:blipFill>
            </p:spPr>
            <p:txBody>
              <a:bodyPr/>
              <a:lstStyle/>
              <a:p>
                <a:r>
                  <a:rPr lang="en-US">
                    <a:noFill/>
                  </a:rPr>
                  <a:t> </a:t>
                </a:r>
              </a:p>
            </p:txBody>
          </p:sp>
        </mc:Fallback>
      </mc:AlternateContent>
      <p:pic>
        <p:nvPicPr>
          <p:cNvPr id="38" name="Picture 37"/>
          <p:cNvPicPr/>
          <p:nvPr/>
        </p:nvPicPr>
        <p:blipFill>
          <a:blip r:embed="rId5"/>
          <a:stretch>
            <a:fillRect/>
          </a:stretch>
        </p:blipFill>
        <p:spPr>
          <a:xfrm>
            <a:off x="4343400" y="8146687"/>
            <a:ext cx="16154400" cy="3338152"/>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873868" y="11811000"/>
                <a:ext cx="23129132" cy="1366913"/>
              </a:xfrm>
              <a:prstGeom prst="rect">
                <a:avLst/>
              </a:prstGeom>
            </p:spPr>
            <p:txBody>
              <a:bodyPr wrap="square">
                <a:spAutoFit/>
              </a:bodyPr>
              <a:lstStyle/>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latin typeface="Cambria Math"/>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rPr>
                      <m:t>−</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nên trong mẫu số liệu có hai giá trị được xem là bất thường là 340 mg (lớn hơn 310 mg) và 0 mg (bé hơn 30 mg).</a:t>
                </a:r>
                <a:endParaRPr lang="en-US" sz="4000" dirty="0">
                  <a:latin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873868" y="11811000"/>
                <a:ext cx="23129132" cy="1366913"/>
              </a:xfrm>
              <a:prstGeom prst="rect">
                <a:avLst/>
              </a:prstGeom>
              <a:blipFill>
                <a:blip r:embed="rId6"/>
                <a:stretch>
                  <a:fillRect l="-922" t="-9375" b="-17857"/>
                </a:stretch>
              </a:blipFill>
            </p:spPr>
            <p:txBody>
              <a:bodyPr/>
              <a:lstStyle/>
              <a:p>
                <a:r>
                  <a:rPr lang="en-US">
                    <a:noFill/>
                  </a:rPr>
                  <a:t> </a:t>
                </a:r>
              </a:p>
            </p:txBody>
          </p:sp>
        </mc:Fallback>
      </mc:AlternateContent>
    </p:spTree>
    <p:extLst>
      <p:ext uri="{BB962C8B-B14F-4D97-AF65-F5344CB8AC3E}">
        <p14:creationId xmlns:p14="http://schemas.microsoft.com/office/powerpoint/2010/main" val="1704568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3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6"/>
                <a:ext cx="15466833" cy="2034560"/>
                <a:chOff x="7459670" y="7086600"/>
                <a:chExt cx="15468626" cy="2034798"/>
              </a:xfrm>
            </p:grpSpPr>
            <p:sp>
              <p:nvSpPr>
                <p:cNvPr id="57" name="Rectangle 56"/>
                <p:cNvSpPr/>
                <p:nvPr/>
              </p:nvSpPr>
              <p:spPr>
                <a:xfrm>
                  <a:off x="9092456" y="8305696"/>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87ADF89-46F9-4713-9744-A644701231B8}"/>
              </a:ext>
            </a:extLst>
          </p:cNvPr>
          <p:cNvSpPr txBox="1">
            <a:spLocks/>
          </p:cNvSpPr>
          <p:nvPr/>
        </p:nvSpPr>
        <p:spPr>
          <a:xfrm>
            <a:off x="2590800" y="2743199"/>
            <a:ext cx="19197468" cy="234096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xmlns="" id="{14822BB7-DB89-4357-87F0-6E511FC44A6A}"/>
              </a:ext>
            </a:extLst>
          </p:cNvPr>
          <p:cNvSpPr txBox="1">
            <a:spLocks/>
          </p:cNvSpPr>
          <p:nvPr/>
        </p:nvSpPr>
        <p:spPr>
          <a:xfrm>
            <a:off x="2590800" y="6113475"/>
            <a:ext cx="19197467" cy="464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000" b="1" dirty="0" err="1">
                <a:latin typeface="Tahoma" panose="020B0604030504040204" pitchFamily="34" charset="0"/>
                <a:cs typeface="Tahoma" panose="020B0604030504040204" pitchFamily="34" charset="0"/>
              </a:rPr>
              <a:t>Giải</a:t>
            </a:r>
            <a:endParaRPr lang="en-US" sz="4000" dirty="0">
              <a:latin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9EDC0754-7203-4793-9AB7-D9EAED237F60}"/>
              </a:ext>
            </a:extLst>
          </p:cNvPr>
          <p:cNvGrpSpPr/>
          <p:nvPr/>
        </p:nvGrpSpPr>
        <p:grpSpPr>
          <a:xfrm>
            <a:off x="2590800" y="2852819"/>
            <a:ext cx="18892981" cy="2231346"/>
            <a:chOff x="-520696" y="-3520054"/>
            <a:chExt cx="5321214" cy="1734045"/>
          </a:xfrm>
        </p:grpSpPr>
        <p:grpSp>
          <p:nvGrpSpPr>
            <p:cNvPr id="8" name="Group 7">
              <a:extLst>
                <a:ext uri="{FF2B5EF4-FFF2-40B4-BE49-F238E27FC236}">
                  <a16:creationId xmlns:a16="http://schemas.microsoft.com/office/drawing/2014/main" xmlns="" id="{16FA3A1C-D573-4FB4-9231-24B9DCE2CA64}"/>
                </a:ext>
              </a:extLst>
            </p:cNvPr>
            <p:cNvGrpSpPr/>
            <p:nvPr/>
          </p:nvGrpSpPr>
          <p:grpSpPr>
            <a:xfrm>
              <a:off x="-520696" y="-3520054"/>
              <a:ext cx="1114622" cy="542197"/>
              <a:chOff x="-732638" y="-4369355"/>
              <a:chExt cx="1568310" cy="670998"/>
            </a:xfrm>
          </p:grpSpPr>
          <p:sp>
            <p:nvSpPr>
              <p:cNvPr id="10" name="Arrow: Pentagon 24">
                <a:extLst>
                  <a:ext uri="{FF2B5EF4-FFF2-40B4-BE49-F238E27FC236}">
                    <a16:creationId xmlns:a16="http://schemas.microsoft.com/office/drawing/2014/main" xmlns="" id="{AF2FA8ED-8363-4DE0-BE27-7652D085CA31}"/>
                  </a:ext>
                </a:extLst>
              </p:cNvPr>
              <p:cNvSpPr/>
              <p:nvPr/>
            </p:nvSpPr>
            <p:spPr>
              <a:xfrm>
                <a:off x="-732638" y="-4362502"/>
                <a:ext cx="1568310" cy="66414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11" name="Arrow: Chevron 25">
                <a:extLst>
                  <a:ext uri="{FF2B5EF4-FFF2-40B4-BE49-F238E27FC236}">
                    <a16:creationId xmlns:a16="http://schemas.microsoft.com/office/drawing/2014/main" xmlns="" id="{0B9974AB-AEF4-484D-95F5-CDD55196E970}"/>
                  </a:ext>
                </a:extLst>
              </p:cNvPr>
              <p:cNvSpPr/>
              <p:nvPr/>
            </p:nvSpPr>
            <p:spPr>
              <a:xfrm>
                <a:off x="-617315" y="-4369355"/>
                <a:ext cx="122343" cy="670997"/>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12" name="Arrow: Chevron 26">
                <a:extLst>
                  <a:ext uri="{FF2B5EF4-FFF2-40B4-BE49-F238E27FC236}">
                    <a16:creationId xmlns:a16="http://schemas.microsoft.com/office/drawing/2014/main" xmlns="" id="{2AFE97E1-17DB-4840-AAC9-2D915D57DF33}"/>
                  </a:ext>
                </a:extLst>
              </p:cNvPr>
              <p:cNvSpPr/>
              <p:nvPr/>
            </p:nvSpPr>
            <p:spPr>
              <a:xfrm>
                <a:off x="-556144" y="-4369344"/>
                <a:ext cx="109819" cy="670987"/>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xmlns="" id="{DA260AA1-42D1-42CA-831D-5D6CDA038FA7}"/>
                </a:ext>
              </a:extLst>
            </p:cNvPr>
            <p:cNvSpPr txBox="1"/>
            <p:nvPr/>
          </p:nvSpPr>
          <p:spPr>
            <a:xfrm>
              <a:off x="-273734" y="-3520054"/>
              <a:ext cx="5074252" cy="1734045"/>
            </a:xfrm>
            <a:prstGeom prst="rect">
              <a:avLst/>
            </a:prstGeom>
            <a:noFill/>
          </p:spPr>
          <p:txBody>
            <a:bodyPr wrap="square">
              <a:noAutofit/>
            </a:bodyPr>
            <a:lstStyle/>
            <a:p>
              <a:pPr>
                <a:lnSpc>
                  <a:spcPct val="107000"/>
                </a:lnSpc>
                <a:spcAft>
                  <a:spcPts val="800"/>
                </a:spcAft>
              </a:pP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4.  </a:t>
              </a: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Một mẫu số liệu có tứ phân vị thứ nhất là 56 và từ phân vị thứ ba là 84. Hãy kiểm tra xem trong hai giá trị 10 và 100 giá trị nào được xem là giá trị bất thường.</a:t>
              </a:r>
              <a:r>
                <a:rPr lang="vi-VN"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4112647" y="6947263"/>
                <a:ext cx="15544800" cy="2980624"/>
              </a:xfrm>
              <a:prstGeom prst="rect">
                <a:avLst/>
              </a:prstGeom>
            </p:spPr>
            <p:txBody>
              <a:bodyPr wrap="square">
                <a:spAutoFit/>
              </a:bodyPr>
              <a:lstStyle/>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Theo đề bài ta có </a:t>
                </a:r>
                <a14:m>
                  <m:oMath xmlns:m="http://schemas.openxmlformats.org/officeDocument/2006/math">
                    <m:sSub>
                      <m:sSubPr>
                        <m:ctrlPr>
                          <a:rPr lang="en-US" sz="4000" i="1">
                            <a:solidFill>
                              <a:srgbClr val="000000"/>
                            </a:solidFill>
                            <a:effectLst/>
                            <a:latin typeface="Cambria Math"/>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effectLst/>
                              <a:latin typeface="Cambria Math"/>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=84−56=28</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effectLst/>
                            <a:latin typeface="Cambria Math"/>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nên cả hai giá trị 10 và 100 đều không phải hai giá trị bất thường.</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12647" y="6947263"/>
                <a:ext cx="15544800" cy="2980624"/>
              </a:xfrm>
              <a:prstGeom prst="rect">
                <a:avLst/>
              </a:prstGeom>
              <a:blipFill>
                <a:blip r:embed="rId3"/>
                <a:stretch>
                  <a:fillRect l="-1412" t="-4294" r="-235" b="-7362"/>
                </a:stretch>
              </a:blipFill>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b="1" dirty="0">
                <a:solidFill>
                  <a:srgbClr val="ED7D31"/>
                </a:solidFill>
                <a:latin typeface="Tahoma" panose="020B0604030504040204" pitchFamily="34" charset="0"/>
                <a:ea typeface="Calibri" panose="020F0502020204030204" pitchFamily="34" charset="0"/>
                <a:cs typeface="Tahoma" panose="020B0604030504040204" pitchFamily="34" charset="0"/>
              </a:rPr>
              <a:t>5.11.</a:t>
            </a:r>
            <a:r>
              <a:rPr lang="vi-VN"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Mỗi khẳng định sau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 hay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(3) Khoảng tứ phân vị có sử dụng thông tin của giá trị lớn nhất, giá trị bé nhất.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(5) Các số đo độ phân tán đều không âm.</a:t>
            </a:r>
            <a:endParaRPr lang="en-US"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đúng: (2), (5).</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sai: (1), (3), (4).</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368991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04800" y="1905000"/>
            <a:ext cx="12496800" cy="11430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vi-VN" sz="4400" b="1">
                <a:solidFill>
                  <a:srgbClr val="ED7D31"/>
                </a:solidFill>
                <a:latin typeface="Tahoma" panose="020B0604030504040204" pitchFamily="34" charset="0"/>
                <a:ea typeface="Calibri" panose="020F0502020204030204" pitchFamily="34" charset="0"/>
                <a:cs typeface="Tahoma" panose="020B0604030504040204" pitchFamily="34" charset="0"/>
              </a:rPr>
              <a:t>5.12.</a:t>
            </a:r>
            <a:r>
              <a:rPr lang="vi-VN" sz="440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Cho hai biểu đồ chấm biểu diễn hai mẫu số liệu A, B như sau:</a:t>
            </a:r>
            <a:endParaRPr lang="en-US" sz="4000">
              <a:latin typeface="Calibri" panose="020F050202020403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vi-VN" sz="4400"/>
              <a:t>Không tính toán, hãy cho biết:</a:t>
            </a:r>
            <a:endParaRPr lang="en-US" sz="4400"/>
          </a:p>
          <a:p>
            <a:pPr marL="0" indent="0">
              <a:buNone/>
            </a:pPr>
            <a:r>
              <a:rPr lang="vi-VN" sz="4400"/>
              <a:t>a) Hai mẫu số liệu này có cùng khoảng biến thiên và số trung bình không?</a:t>
            </a:r>
            <a:endParaRPr lang="en-US" sz="4400"/>
          </a:p>
          <a:p>
            <a:pPr marL="0" indent="0">
              <a:buNone/>
            </a:pPr>
            <a:r>
              <a:rPr lang="vi-VN" sz="4400"/>
              <a:t>b) Mẫu số liệu nào có phương sai lớn hơn?</a:t>
            </a: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a) Khoảng biến thiên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Số trung bình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b) Mẫu số liệu A có phương sai lớn hơn mẫu số liệu B.</a:t>
            </a:r>
            <a:endParaRPr lang="en-US" sz="44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rotWithShape="1">
          <a:blip r:embed="rId3"/>
          <a:srcRect r="9333"/>
          <a:stretch/>
        </p:blipFill>
        <p:spPr>
          <a:xfrm>
            <a:off x="13411200" y="2315527"/>
            <a:ext cx="10363200" cy="5334000"/>
          </a:xfrm>
          <a:prstGeom prst="rect">
            <a:avLst/>
          </a:prstGeom>
        </p:spPr>
      </p:pic>
      <p:pic>
        <p:nvPicPr>
          <p:cNvPr id="6" name="Picture 5"/>
          <p:cNvPicPr/>
          <p:nvPr/>
        </p:nvPicPr>
        <p:blipFill>
          <a:blip r:embed="rId4"/>
          <a:stretch>
            <a:fillRect/>
          </a:stretch>
        </p:blipFill>
        <p:spPr>
          <a:xfrm>
            <a:off x="533401" y="4024444"/>
            <a:ext cx="12039599" cy="2514600"/>
          </a:xfrm>
          <a:prstGeom prst="rect">
            <a:avLst/>
          </a:prstGeom>
        </p:spPr>
      </p:pic>
    </p:spTree>
    <p:extLst>
      <p:ext uri="{BB962C8B-B14F-4D97-AF65-F5344CB8AC3E}">
        <p14:creationId xmlns:p14="http://schemas.microsoft.com/office/powerpoint/2010/main" val="25888914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5" end="5"/>
                                            </p:txEl>
                                          </p:spTgt>
                                        </p:tgtEl>
                                        <p:attrNameLst>
                                          <p:attrName>style.visibility</p:attrName>
                                        </p:attrNameLst>
                                      </p:cBhvr>
                                      <p:to>
                                        <p:strVal val="visible"/>
                                      </p:to>
                                    </p:set>
                                    <p:animEffect transition="in" filter="wipe(up)">
                                      <p:cBhvr>
                                        <p:cTn id="25" dur="500"/>
                                        <p:tgtEl>
                                          <p:spTgt spid="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9">
                                            <p:txEl>
                                              <p:pRg st="6" end="6"/>
                                            </p:txEl>
                                          </p:spTgt>
                                        </p:tgtEl>
                                        <p:attrNameLst>
                                          <p:attrName>style.visibility</p:attrName>
                                        </p:attrNameLst>
                                      </p:cBhvr>
                                      <p:to>
                                        <p:strVal val="visible"/>
                                      </p:to>
                                    </p:set>
                                    <p:animEffect transition="in" filter="wipe(up)">
                                      <p:cBhvr>
                                        <p:cTn id="30" dur="500"/>
                                        <p:tgtEl>
                                          <p:spTgt spid="9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9">
                                            <p:txEl>
                                              <p:pRg st="7" end="7"/>
                                            </p:txEl>
                                          </p:spTgt>
                                        </p:tgtEl>
                                        <p:attrNameLst>
                                          <p:attrName>style.visibility</p:attrName>
                                        </p:attrNameLst>
                                      </p:cBhvr>
                                      <p:to>
                                        <p:strVal val="visible"/>
                                      </p:to>
                                    </p:set>
                                    <p:animEffect transition="in" filter="wipe(up)">
                                      <p:cBhvr>
                                        <p:cTn id="35" dur="500"/>
                                        <p:tgtEl>
                                          <p:spTgt spid="9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9">
                                            <p:txEl>
                                              <p:pRg st="8" end="8"/>
                                            </p:txEl>
                                          </p:spTgt>
                                        </p:tgtEl>
                                        <p:attrNameLst>
                                          <p:attrName>style.visibility</p:attrName>
                                        </p:attrNameLst>
                                      </p:cBhvr>
                                      <p:to>
                                        <p:strVal val="visible"/>
                                      </p:to>
                                    </p:set>
                                    <p:animEffect transition="in" filter="wipe(up)">
                                      <p:cBhvr>
                                        <p:cTn id="40" dur="500"/>
                                        <p:tgtEl>
                                          <p:spTgt spid="9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xEl>
                                              <p:pRg st="9" end="9"/>
                                            </p:txEl>
                                          </p:spTgt>
                                        </p:tgtEl>
                                        <p:attrNameLst>
                                          <p:attrName>style.visibility</p:attrName>
                                        </p:attrNameLst>
                                      </p:cBhvr>
                                      <p:to>
                                        <p:strVal val="visible"/>
                                      </p:to>
                                    </p:set>
                                    <p:animEffect transition="in" filter="wipe(up)">
                                      <p:cBhvr>
                                        <p:cTn id="45" dur="500"/>
                                        <p:tgtEl>
                                          <p:spTgt spid="9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9">
                                            <p:txEl>
                                              <p:pRg st="10" end="10"/>
                                            </p:txEl>
                                          </p:spTgt>
                                        </p:tgtEl>
                                        <p:attrNameLst>
                                          <p:attrName>style.visibility</p:attrName>
                                        </p:attrNameLst>
                                      </p:cBhvr>
                                      <p:to>
                                        <p:strVal val="visible"/>
                                      </p:to>
                                    </p:set>
                                    <p:animEffect transition="in" filter="wipe(up)">
                                      <p:cBhvr>
                                        <p:cTn id="50" dur="500"/>
                                        <p:tgtEl>
                                          <p:spTgt spid="9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9">
                                            <p:txEl>
                                              <p:pRg st="11" end="11"/>
                                            </p:txEl>
                                          </p:spTgt>
                                        </p:tgtEl>
                                        <p:attrNameLst>
                                          <p:attrName>style.visibility</p:attrName>
                                        </p:attrNameLst>
                                      </p:cBhvr>
                                      <p:to>
                                        <p:strVal val="visible"/>
                                      </p:to>
                                    </p:set>
                                    <p:animEffect transition="in" filter="wipe(up)">
                                      <p:cBhvr>
                                        <p:cTn id="55"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85801" y="2286000"/>
            <a:ext cx="23012397" cy="1091129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9" name="Rectangle 8"/>
          <p:cNvSpPr/>
          <p:nvPr/>
        </p:nvSpPr>
        <p:spPr>
          <a:xfrm>
            <a:off x="952501" y="2438400"/>
            <a:ext cx="22440899" cy="4210255"/>
          </a:xfrm>
          <a:prstGeom prst="rect">
            <a:avLst/>
          </a:prstGeom>
        </p:spPr>
        <p:txBody>
          <a:bodyPr wrap="square">
            <a:spAutoFit/>
          </a:bodyPr>
          <a:lstStyle/>
          <a:p>
            <a:pPr>
              <a:lnSpc>
                <a:spcPct val="107000"/>
              </a:lnSpc>
              <a:spcAft>
                <a:spcPts val="800"/>
              </a:spcAft>
            </a:pPr>
            <a:r>
              <a:rPr lang="vi-VN" sz="4800" b="1" dirty="0">
                <a:solidFill>
                  <a:srgbClr val="ED7D31"/>
                </a:solidFill>
                <a:latin typeface="Tahoma" panose="020B0604030504040204" pitchFamily="34" charset="0"/>
                <a:ea typeface="Calibri" panose="020F0502020204030204" pitchFamily="34" charset="0"/>
                <a:cs typeface="Tahoma" panose="020B0604030504040204" pitchFamily="34" charset="0"/>
              </a:rPr>
              <a:t>5.13.</a:t>
            </a:r>
            <a:r>
              <a:rPr lang="vi-VN" sz="4800"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Cho mẫu số liệu gồm 10 số dương không hoàn toàn giống nhau. Các số đo độ phân tán (khoảng biến thiên, khoảng tứ phân vị, độ lệch chuẩn) sẽ thay đổi như thế nào nếu:</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a:t>
            </a:r>
            <a:endParaRPr lang="en-US" sz="48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Rectangle 7">
            <a:extLst>
              <a:ext uri="{FF2B5EF4-FFF2-40B4-BE49-F238E27FC236}">
                <a16:creationId xmlns:a16="http://schemas.microsoft.com/office/drawing/2014/main" xmlns="" id="{A4ADE72A-1F79-4962-82A0-0C92651069AD}"/>
              </a:ext>
            </a:extLst>
          </p:cNvPr>
          <p:cNvSpPr/>
          <p:nvPr/>
        </p:nvSpPr>
        <p:spPr>
          <a:xfrm>
            <a:off x="11658600" y="5629729"/>
            <a:ext cx="1891937" cy="781111"/>
          </a:xfrm>
          <a:prstGeom prst="rect">
            <a:avLst/>
          </a:prstGeom>
        </p:spPr>
        <p:txBody>
          <a:bodyPr wrap="square">
            <a:spAutoFit/>
          </a:bodyPr>
          <a:lstStyle/>
          <a:p>
            <a:pPr>
              <a:lnSpc>
                <a:spcPct val="107000"/>
              </a:lnSpc>
              <a:spcAft>
                <a:spcPts val="800"/>
              </a:spcAft>
            </a:pP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000" dirty="0">
              <a:latin typeface="Calibri" panose="020F0502020204030204" pitchFamily="34" charset="0"/>
              <a:ea typeface="Calibri" panose="020F050202020403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00601C58-85D5-4A62-A8C2-41A8150E64A8}"/>
              </a:ext>
            </a:extLst>
          </p:cNvPr>
          <p:cNvSpPr/>
          <p:nvPr/>
        </p:nvSpPr>
        <p:spPr>
          <a:xfrm>
            <a:off x="952501" y="6410840"/>
            <a:ext cx="18427337" cy="4089453"/>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tăng gấp 4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578AF60B-A238-4AB5-9A18-7B76A5F25249}"/>
              </a:ext>
            </a:extLst>
          </p:cNvPr>
          <p:cNvSpPr/>
          <p:nvPr/>
        </p:nvSpPr>
        <p:spPr>
          <a:xfrm>
            <a:off x="952500" y="9934926"/>
            <a:ext cx="11239499" cy="3262368"/>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giữ nguyên.		</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giữ nguyên.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giữ nguyên.</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885166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p:bldP spid="8"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828800"/>
                <a:ext cx="11353800"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5.14.</a:t>
                </a:r>
                <a:r>
                  <a:rPr lang="vi-VN" dirty="0">
                    <a:latin typeface="Tahoma" panose="020B0604030504040204" pitchFamily="34" charset="0"/>
                  </a:rPr>
                  <a:t>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nhỏ</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2,5;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=60;</m:t>
                    </m:r>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=100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205.</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bao nhiêu?</a:t>
                </a:r>
                <a:endParaRPr lang="en-US" dirty="0">
                  <a:latin typeface="+mj-lt"/>
                </a:endParaRPr>
              </a:p>
              <a:p>
                <a:pPr marL="0" indent="0">
                  <a:buNone/>
                </a:pPr>
                <a:r>
                  <a:rPr lang="vi-VN" dirty="0">
                    <a:latin typeface="Tahoma" panose="020B0604030504040204" pitchFamily="34" charset="0"/>
                  </a:rPr>
                  <a:t>b) </a:t>
                </a:r>
                <a:r>
                  <a:rPr lang="vi-VN" dirty="0" err="1">
                    <a:latin typeface="Tahoma" panose="020B0604030504040204" pitchFamily="34" charset="0"/>
                  </a:rPr>
                  <a:t>Chỉ</a:t>
                </a:r>
                <a:r>
                  <a:rPr lang="vi-VN" dirty="0">
                    <a:latin typeface="Tahoma" panose="020B0604030504040204" pitchFamily="34" charset="0"/>
                  </a:rPr>
                  <a:t> ra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sao cho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11353800" cy="11674476"/>
              </a:xfrm>
              <a:prstGeom prst="rect">
                <a:avLst/>
              </a:prstGeom>
              <a:blipFill>
                <a:blip r:embed="rId3"/>
                <a:stretch>
                  <a:fillRect l="-2414" t="-17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344400" y="1828800"/>
                <a:ext cx="1163089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err="1">
                    <a:latin typeface="Tahoma" panose="020B0604030504040204" pitchFamily="34" charset="0"/>
                  </a:rPr>
                  <a:t>Giải</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oMath>
                </a14:m>
                <a:r>
                  <a:rPr lang="vi-VN" dirty="0">
                    <a:latin typeface="Tahoma" panose="020B0604030504040204" pitchFamily="34" charset="0"/>
                  </a:rPr>
                  <a:t> nên </a:t>
                </a:r>
                <a:r>
                  <a:rPr lang="vi-VN" dirty="0" err="1">
                    <a:latin typeface="Tahoma" panose="020B0604030504040204" pitchFamily="34" charset="0"/>
                  </a:rPr>
                  <a:t>có</a:t>
                </a:r>
                <a:r>
                  <a:rPr lang="vi-VN" dirty="0">
                    <a:latin typeface="Tahoma" panose="020B0604030504040204" pitchFamily="34" charset="0"/>
                  </a:rPr>
                  <a:t> 12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a:t>
                </a:r>
                <a:endParaRPr lang="en-US" dirty="0">
                  <a:latin typeface="+mj-lt"/>
                </a:endParaRPr>
              </a:p>
              <a:p>
                <a:pPr marL="0" indent="0">
                  <a:buNone/>
                </a:pPr>
                <a:r>
                  <a:rPr lang="vi-VN" dirty="0" err="1">
                    <a:latin typeface="Tahoma" panose="020B0604030504040204" pitchFamily="34" charset="0"/>
                  </a:rPr>
                  <a:t>Vì</a:t>
                </a:r>
                <a:r>
                  <a:rPr lang="vi-VN" dirty="0">
                    <a:latin typeface="Tahoma" panose="020B0604030504040204" pitchFamily="34" charset="0"/>
                  </a:rPr>
                  <a:t> </a:t>
                </a:r>
                <a:r>
                  <a:rPr lang="vi-VN" dirty="0" err="1">
                    <a:latin typeface="Tahoma" panose="020B0604030504040204" pitchFamily="34" charset="0"/>
                  </a:rPr>
                  <a:t>vậy</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f>
                      <m:fPr>
                        <m:ctrlPr>
                          <a:rPr lang="en-US" i="1">
                            <a:latin typeface="Cambria Math"/>
                          </a:rPr>
                        </m:ctrlPr>
                      </m:fPr>
                      <m:num>
                        <m:r>
                          <a:rPr lang="vi-VN" i="1">
                            <a:latin typeface="Cambria Math" panose="02040503050406030204" pitchFamily="18" charset="0"/>
                          </a:rPr>
                          <m:t>12</m:t>
                        </m:r>
                      </m:num>
                      <m:den>
                        <m:r>
                          <a:rPr lang="vi-VN" i="1">
                            <a:latin typeface="Cambria Math" panose="02040503050406030204" pitchFamily="18" charset="0"/>
                          </a:rPr>
                          <m:t>51</m:t>
                        </m:r>
                      </m:den>
                    </m:f>
                    <m:r>
                      <a:rPr lang="vi-VN" i="1">
                        <a:latin typeface="Cambria Math" panose="02040503050406030204" pitchFamily="18" charset="0"/>
                      </a:rPr>
                      <m:t>=</m:t>
                    </m:r>
                    <m:f>
                      <m:fPr>
                        <m:ctrlPr>
                          <a:rPr lang="en-US" i="1">
                            <a:latin typeface="Cambria Math"/>
                          </a:rPr>
                        </m:ctrlPr>
                      </m:fPr>
                      <m:num>
                        <m:r>
                          <a:rPr lang="vi-VN" i="1">
                            <a:latin typeface="Cambria Math" panose="02040503050406030204" pitchFamily="18" charset="0"/>
                          </a:rPr>
                          <m:t>4</m:t>
                        </m:r>
                      </m:num>
                      <m:den>
                        <m:r>
                          <a:rPr lang="vi-VN" i="1">
                            <a:latin typeface="Cambria Math" panose="02040503050406030204" pitchFamily="18" charset="0"/>
                          </a:rPr>
                          <m:t>7</m:t>
                        </m:r>
                      </m:den>
                    </m:f>
                    <m:r>
                      <a:rPr lang="vi-VN" i="1">
                        <a:latin typeface="Cambria Math" panose="02040503050406030204" pitchFamily="18" charset="0"/>
                      </a:rPr>
                      <m:t>.</m:t>
                    </m:r>
                  </m:oMath>
                </a14:m>
                <a:endParaRPr lang="en-US" dirty="0">
                  <a:latin typeface="+mj-lt"/>
                </a:endParaRPr>
              </a:p>
              <a:p>
                <a:pPr marL="0" indent="0">
                  <a:buNone/>
                </a:pPr>
                <a:r>
                  <a:rPr lang="vi-VN" dirty="0">
                    <a:latin typeface="Tahoma" panose="020B0604030504040204" pitchFamily="34" charset="0"/>
                  </a:rPr>
                  <a:t>b)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36 </a:t>
                </a:r>
                <a:r>
                  <a:rPr lang="vi-VN" dirty="0" err="1">
                    <a:latin typeface="Tahoma" panose="020B0604030504040204" pitchFamily="34" charset="0"/>
                  </a:rPr>
                  <a:t>và</a:t>
                </a:r>
                <a:r>
                  <a:rPr lang="vi-VN" dirty="0">
                    <a:latin typeface="Tahoma" panose="020B0604030504040204" pitchFamily="34" charset="0"/>
                  </a:rPr>
                  <a:t> 100.</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=100−36=64</m:t>
                    </m:r>
                  </m:oMath>
                </a14:m>
                <a:r>
                  <a:rPr lang="vi-VN" dirty="0">
                    <a:latin typeface="Tahoma" panose="020B0604030504040204" pitchFamily="34" charset="0"/>
                  </a:rPr>
                  <a:t>.</a:t>
                </a:r>
                <a:endParaRPr lang="en-US" dirty="0">
                  <a:latin typeface="+mj-lt"/>
                </a:endParaRPr>
              </a:p>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1828800"/>
                <a:ext cx="11630891" cy="11590340"/>
              </a:xfrm>
              <a:prstGeom prst="rect">
                <a:avLst/>
              </a:prstGeom>
              <a:blipFill>
                <a:blip r:embed="rId4"/>
                <a:stretch>
                  <a:fillRect l="-2304" t="-1997" r="-261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19185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cho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𝑠</m:t>
                    </m:r>
                    <m:r>
                      <a:rPr lang="vi-VN" i="1">
                        <a:latin typeface="Cambria Math" panose="02040503050406030204" pitchFamily="18" charset="0"/>
                      </a:rPr>
                      <m:t>≈0,52</m:t>
                    </m:r>
                  </m:oMath>
                </a14:m>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a:blip r:embed="rId3"/>
                <a:stretch>
                  <a:fillRect l="-1174" t="-198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92866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60612" y="1837765"/>
                <a:ext cx="22837588" cy="108114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5.16.</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thất</a:t>
                </a:r>
                <a:r>
                  <a:rPr lang="vi-VN" dirty="0">
                    <a:latin typeface="Tahoma" panose="020B0604030504040204" pitchFamily="34" charset="0"/>
                  </a:rPr>
                  <a:t> </a:t>
                </a:r>
                <a:r>
                  <a:rPr lang="vi-VN" dirty="0" err="1">
                    <a:latin typeface="Tahoma" panose="020B0604030504040204" pitchFamily="34" charset="0"/>
                  </a:rPr>
                  <a:t>nghiệp</a:t>
                </a:r>
                <a:r>
                  <a:rPr lang="vi-VN" dirty="0">
                    <a:latin typeface="Tahoma" panose="020B0604030504040204" pitchFamily="34" charset="0"/>
                  </a:rPr>
                  <a:t> ở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vào</a:t>
                </a:r>
                <a:r>
                  <a:rPr lang="vi-VN" dirty="0">
                    <a:latin typeface="Tahoma" panose="020B0604030504040204" pitchFamily="34" charset="0"/>
                  </a:rPr>
                  <a:t> năm 2007 (đơn </a:t>
                </a:r>
                <a:r>
                  <a:rPr lang="vi-VN" dirty="0" err="1">
                    <a:latin typeface="Tahoma" panose="020B0604030504040204" pitchFamily="34" charset="0"/>
                  </a:rPr>
                  <a:t>vị</a:t>
                </a:r>
                <a:r>
                  <a:rPr lang="vi-VN" dirty="0">
                    <a:latin typeface="Tahoma" panose="020B0604030504040204" pitchFamily="34" charset="0"/>
                  </a:rPr>
                  <a:t> %) </a:t>
                </a:r>
                <a:r>
                  <a:rPr lang="vi-VN" dirty="0" err="1">
                    <a:latin typeface="Tahoma" panose="020B0604030504040204" pitchFamily="34" charset="0"/>
                  </a:rPr>
                  <a:t>được</a:t>
                </a:r>
                <a:r>
                  <a:rPr lang="vi-VN" dirty="0">
                    <a:latin typeface="Tahoma" panose="020B0604030504040204" pitchFamily="34" charset="0"/>
                  </a:rPr>
                  <a:t> cho như sau:</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7,8</m:t>
                      </m:r>
                      <m:r>
                        <a:rPr lang="en-US" b="0" i="1" smtClean="0">
                          <a:latin typeface="Cambria Math" panose="02040503050406030204" pitchFamily="18" charset="0"/>
                        </a:rPr>
                        <m:t>      </m:t>
                      </m:r>
                      <m:r>
                        <a:rPr lang="vi-VN" i="1">
                          <a:latin typeface="Cambria Math" panose="02040503050406030204" pitchFamily="18" charset="0"/>
                        </a:rPr>
                        <m:t>3,2</m:t>
                      </m:r>
                      <m:r>
                        <a:rPr lang="en-US" b="0" i="1" smtClean="0">
                          <a:latin typeface="Cambria Math" panose="02040503050406030204" pitchFamily="18" charset="0"/>
                        </a:rPr>
                        <m:t>      </m:t>
                      </m:r>
                      <m:r>
                        <a:rPr lang="vi-VN" i="1">
                          <a:latin typeface="Cambria Math" panose="02040503050406030204" pitchFamily="18" charset="0"/>
                        </a:rPr>
                        <m:t>7,7</m:t>
                      </m:r>
                      <m:r>
                        <a:rPr lang="en-US" b="0" i="1" smtClean="0">
                          <a:latin typeface="Cambria Math" panose="02040503050406030204" pitchFamily="18" charset="0"/>
                        </a:rPr>
                        <m:t>     </m:t>
                      </m:r>
                      <m:r>
                        <a:rPr lang="vi-VN" i="1">
                          <a:latin typeface="Cambria Math" panose="02040503050406030204" pitchFamily="18" charset="0"/>
                        </a:rPr>
                        <m:t>8,7</m:t>
                      </m:r>
                      <m:r>
                        <a:rPr lang="en-US" b="0" i="1" smtClean="0">
                          <a:latin typeface="Cambria Math" panose="02040503050406030204" pitchFamily="18" charset="0"/>
                        </a:rPr>
                        <m:t>      </m:t>
                      </m:r>
                      <m:r>
                        <a:rPr lang="vi-VN" i="1">
                          <a:latin typeface="Cambria Math" panose="02040503050406030204" pitchFamily="18" charset="0"/>
                        </a:rPr>
                        <m:t>8,6</m:t>
                      </m:r>
                      <m:r>
                        <a:rPr lang="en-US" b="0" i="1" smtClean="0">
                          <a:latin typeface="Cambria Math" panose="02040503050406030204" pitchFamily="18" charset="0"/>
                        </a:rPr>
                        <m:t>      </m:t>
                      </m:r>
                      <m:r>
                        <a:rPr lang="vi-VN" i="1">
                          <a:latin typeface="Cambria Math" panose="02040503050406030204" pitchFamily="18" charset="0"/>
                        </a:rPr>
                        <m:t>8,4</m:t>
                      </m:r>
                      <m:r>
                        <a:rPr lang="en-US" b="0" i="1" smtClean="0">
                          <a:latin typeface="Cambria Math" panose="02040503050406030204" pitchFamily="18" charset="0"/>
                        </a:rPr>
                        <m:t>      </m:t>
                      </m:r>
                      <m:r>
                        <a:rPr lang="vi-VN" i="1">
                          <a:latin typeface="Cambria Math" panose="02040503050406030204" pitchFamily="18" charset="0"/>
                        </a:rPr>
                        <m:t>7,2</m:t>
                      </m:r>
                      <m:r>
                        <a:rPr lang="en-US" b="0" i="1" smtClean="0">
                          <a:latin typeface="Cambria Math" panose="02040503050406030204" pitchFamily="18" charset="0"/>
                        </a:rPr>
                        <m:t>     </m:t>
                      </m:r>
                      <m:r>
                        <a:rPr lang="vi-VN" i="1">
                          <a:latin typeface="Cambria Math" panose="02040503050406030204" pitchFamily="18" charset="0"/>
                        </a:rPr>
                        <m:t>3,6</m:t>
                      </m:r>
                    </m:oMath>
                    <m:oMath xmlns:m="http://schemas.openxmlformats.org/officeDocument/2006/math">
                      <m:r>
                        <a:rPr lang="vi-VN" i="1">
                          <a:latin typeface="Cambria Math" panose="02040503050406030204" pitchFamily="18" charset="0"/>
                        </a:rPr>
                        <m:t>5,0</m:t>
                      </m:r>
                      <m:r>
                        <a:rPr lang="en-US" b="0" i="1" smtClean="0">
                          <a:latin typeface="Cambria Math" panose="02040503050406030204" pitchFamily="18" charset="0"/>
                        </a:rPr>
                        <m:t>      </m:t>
                      </m:r>
                      <m:r>
                        <a:rPr lang="vi-VN" i="1">
                          <a:latin typeface="Cambria Math" panose="02040503050406030204" pitchFamily="18" charset="0"/>
                        </a:rPr>
                        <m:t>4,4</m:t>
                      </m:r>
                      <m:r>
                        <a:rPr lang="en-US" b="0" i="1" smtClean="0">
                          <a:latin typeface="Cambria Math" panose="02040503050406030204" pitchFamily="18" charset="0"/>
                        </a:rPr>
                        <m:t>      </m:t>
                      </m:r>
                      <m:r>
                        <a:rPr lang="vi-VN" i="1">
                          <a:latin typeface="Cambria Math" panose="02040503050406030204" pitchFamily="18" charset="0"/>
                        </a:rPr>
                        <m:t>6,7</m:t>
                      </m:r>
                      <m:r>
                        <a:rPr lang="en-US" b="0" i="1" smtClean="0">
                          <a:latin typeface="Cambria Math" panose="02040503050406030204" pitchFamily="18" charset="0"/>
                        </a:rPr>
                        <m:t>     </m:t>
                      </m:r>
                      <m:r>
                        <a:rPr lang="vi-VN" i="1">
                          <a:latin typeface="Cambria Math" panose="02040503050406030204" pitchFamily="18" charset="0"/>
                        </a:rPr>
                        <m:t>7,0</m:t>
                      </m:r>
                      <m:r>
                        <a:rPr lang="en-US" b="0" i="1" smtClean="0">
                          <a:latin typeface="Cambria Math" panose="02040503050406030204" pitchFamily="18" charset="0"/>
                        </a:rPr>
                        <m:t>      </m:t>
                      </m:r>
                      <m:r>
                        <a:rPr lang="vi-VN" i="1">
                          <a:latin typeface="Cambria Math" panose="02040503050406030204" pitchFamily="18" charset="0"/>
                        </a:rPr>
                        <m:t>4,5</m:t>
                      </m:r>
                      <m:r>
                        <a:rPr lang="en-US" b="0" i="1" smtClean="0">
                          <a:latin typeface="Cambria Math" panose="02040503050406030204" pitchFamily="18" charset="0"/>
                        </a:rPr>
                        <m:t>      </m:t>
                      </m:r>
                      <m:r>
                        <a:rPr lang="vi-VN" i="1">
                          <a:latin typeface="Cambria Math" panose="02040503050406030204" pitchFamily="18" charset="0"/>
                        </a:rPr>
                        <m:t>6,0</m:t>
                      </m:r>
                      <m:r>
                        <a:rPr lang="en-US" b="0" i="1" smtClean="0">
                          <a:latin typeface="Cambria Math" panose="02040503050406030204" pitchFamily="18" charset="0"/>
                        </a:rPr>
                        <m:t>      </m:t>
                      </m:r>
                      <m:r>
                        <a:rPr lang="vi-VN" i="1">
                          <a:latin typeface="Cambria Math" panose="02040503050406030204" pitchFamily="18" charset="0"/>
                        </a:rPr>
                        <m:t>5,4.</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các</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 (</a:t>
                </a:r>
                <a:r>
                  <a:rPr lang="vi-VN" dirty="0" err="1">
                    <a:latin typeface="Tahoma" panose="020B0604030504040204" pitchFamily="34" charset="0"/>
                  </a:rPr>
                  <a:t>nếu</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a:t>
                </a:r>
              </a:p>
              <a:p>
                <a:pPr marL="0" indent="0">
                  <a:buNone/>
                </a:pPr>
                <a:r>
                  <a:rPr lang="en-US" b="1">
                    <a:latin typeface="+mj-lt"/>
                  </a:rPr>
                  <a:t>                                                                   </a:t>
                </a:r>
                <a:r>
                  <a:rPr lang="vi-VN" b="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=7,8</m:t>
                    </m:r>
                  </m:oMath>
                </a14:m>
                <a:r>
                  <a:rPr lang="vi-VN" dirty="0">
                    <a:latin typeface="Tahoma" panose="020B0604030504040204" pitchFamily="34" charset="0"/>
                  </a:rPr>
                  <a:t>. Do </a:t>
                </a:r>
                <a:r>
                  <a:rPr lang="vi-VN" dirty="0" err="1">
                    <a:latin typeface="Tahoma" panose="020B0604030504040204" pitchFamily="34" charset="0"/>
                  </a:rPr>
                  <a:t>đó</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=7,8−4,5=3,3</m:t>
                      </m:r>
                    </m:oMath>
                  </m:oMathPara>
                </a14:m>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=−0,45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=12,75</m:t>
                    </m:r>
                  </m:oMath>
                </a14:m>
                <a:r>
                  <a:rPr lang="vi-VN" dirty="0">
                    <a:latin typeface="Tahoma" panose="020B0604030504040204" pitchFamily="34" charset="0"/>
                  </a:rPr>
                  <a:t> nên trong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 không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0811435"/>
              </a:xfrm>
              <a:prstGeom prst="rect">
                <a:avLst/>
              </a:prstGeom>
              <a:blipFill>
                <a:blip r:embed="rId3"/>
                <a:stretch>
                  <a:fillRect l="-1174" t="-1914" r="-5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299662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8738042" y="2950784"/>
            <a:ext cx="13632086" cy="2288662"/>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xmlns="" id="{D5CB7BE3-3FEF-4584-80EA-207774F41EA5}"/>
              </a:ext>
            </a:extLst>
          </p:cNvPr>
          <p:cNvSpPr txBox="1"/>
          <p:nvPr/>
        </p:nvSpPr>
        <p:spPr>
          <a:xfrm>
            <a:off x="2213464" y="5510825"/>
            <a:ext cx="20490473" cy="811504"/>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I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xmlns="" id="{D45CAAFF-915F-4EB6-9572-BDB5AF57F546}"/>
              </a:ext>
            </a:extLst>
          </p:cNvPr>
          <p:cNvGraphicFramePr>
            <a:graphicFrameLocks noGrp="1"/>
          </p:cNvGraphicFramePr>
          <p:nvPr>
            <p:extLst>
              <p:ext uri="{D42A27DB-BD31-4B8C-83A1-F6EECF244321}">
                <p14:modId xmlns:p14="http://schemas.microsoft.com/office/powerpoint/2010/main" val="722703923"/>
              </p:ext>
            </p:extLst>
          </p:nvPr>
        </p:nvGraphicFramePr>
        <p:xfrm>
          <a:off x="2304768" y="6466812"/>
          <a:ext cx="17832976" cy="3597264"/>
        </p:xfrm>
        <a:graphic>
          <a:graphicData uri="http://schemas.openxmlformats.org/drawingml/2006/table">
            <a:tbl>
              <a:tblPr firstRow="1" firstCol="1" bandRow="1">
                <a:tableStyleId>{5C22544A-7EE6-4342-B048-85BDC9FD1C3A}</a:tableStyleId>
              </a:tblPr>
              <a:tblGrid>
                <a:gridCol w="1951370">
                  <a:extLst>
                    <a:ext uri="{9D8B030D-6E8A-4147-A177-3AD203B41FA5}">
                      <a16:colId xmlns:a16="http://schemas.microsoft.com/office/drawing/2014/main" xmlns="" val="794777122"/>
                    </a:ext>
                  </a:extLst>
                </a:gridCol>
                <a:gridCol w="1951370">
                  <a:extLst>
                    <a:ext uri="{9D8B030D-6E8A-4147-A177-3AD203B41FA5}">
                      <a16:colId xmlns:a16="http://schemas.microsoft.com/office/drawing/2014/main" xmlns="" val="4059842175"/>
                    </a:ext>
                  </a:extLst>
                </a:gridCol>
                <a:gridCol w="1951370">
                  <a:extLst>
                    <a:ext uri="{9D8B030D-6E8A-4147-A177-3AD203B41FA5}">
                      <a16:colId xmlns:a16="http://schemas.microsoft.com/office/drawing/2014/main" xmlns="" val="88625742"/>
                    </a:ext>
                  </a:extLst>
                </a:gridCol>
                <a:gridCol w="1953095">
                  <a:extLst>
                    <a:ext uri="{9D8B030D-6E8A-4147-A177-3AD203B41FA5}">
                      <a16:colId xmlns:a16="http://schemas.microsoft.com/office/drawing/2014/main" xmlns="" val="2944742779"/>
                    </a:ext>
                  </a:extLst>
                </a:gridCol>
                <a:gridCol w="1953095">
                  <a:extLst>
                    <a:ext uri="{9D8B030D-6E8A-4147-A177-3AD203B41FA5}">
                      <a16:colId xmlns:a16="http://schemas.microsoft.com/office/drawing/2014/main" xmlns="" val="403898101"/>
                    </a:ext>
                  </a:extLst>
                </a:gridCol>
                <a:gridCol w="1953095">
                  <a:extLst>
                    <a:ext uri="{9D8B030D-6E8A-4147-A177-3AD203B41FA5}">
                      <a16:colId xmlns:a16="http://schemas.microsoft.com/office/drawing/2014/main" xmlns="" val="4090547929"/>
                    </a:ext>
                  </a:extLst>
                </a:gridCol>
                <a:gridCol w="1953095">
                  <a:extLst>
                    <a:ext uri="{9D8B030D-6E8A-4147-A177-3AD203B41FA5}">
                      <a16:colId xmlns:a16="http://schemas.microsoft.com/office/drawing/2014/main" xmlns="" val="1645398538"/>
                    </a:ext>
                  </a:extLst>
                </a:gridCol>
                <a:gridCol w="1953095">
                  <a:extLst>
                    <a:ext uri="{9D8B030D-6E8A-4147-A177-3AD203B41FA5}">
                      <a16:colId xmlns:a16="http://schemas.microsoft.com/office/drawing/2014/main" xmlns="" val="1768726452"/>
                    </a:ext>
                  </a:extLst>
                </a:gridCol>
                <a:gridCol w="2213391">
                  <a:extLst>
                    <a:ext uri="{9D8B030D-6E8A-4147-A177-3AD203B41FA5}">
                      <a16:colId xmlns:a16="http://schemas.microsoft.com/office/drawing/2014/main" xmlns="" val="2442847782"/>
                    </a:ext>
                  </a:extLst>
                </a:gridCol>
              </a:tblGrid>
              <a:tr h="1277181">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xmlns="" val="1149589993"/>
                  </a:ext>
                </a:extLst>
              </a:tr>
              <a:tr h="2320083">
                <a:tc>
                  <a:txBody>
                    <a:bodyPr/>
                    <a:lstStyle/>
                    <a:p>
                      <a:pPr marL="0" marR="0" algn="ctr">
                        <a:lnSpc>
                          <a:spcPct val="107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xmlns="" val="163659491"/>
                  </a:ext>
                </a:extLst>
              </a:tr>
            </a:tbl>
          </a:graphicData>
        </a:graphic>
      </p:graphicFrame>
      <p:sp>
        <p:nvSpPr>
          <p:cNvPr id="13" name="TextBox 12">
            <a:extLst>
              <a:ext uri="{FF2B5EF4-FFF2-40B4-BE49-F238E27FC236}">
                <a16:creationId xmlns:a16="http://schemas.microsoft.com/office/drawing/2014/main" xmlns="" id="{5C528EC0-CEE3-4BFE-B1CE-D9EAFBA12080}"/>
              </a:ext>
            </a:extLst>
          </p:cNvPr>
          <p:cNvSpPr txBox="1"/>
          <p:nvPr/>
        </p:nvSpPr>
        <p:spPr>
          <a:xfrm>
            <a:off x="2221756" y="10067941"/>
            <a:ext cx="19662037" cy="4223207"/>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8,0 </a:t>
            </a:r>
            <a:r>
              <a:rPr lang="en-US" sz="4800" b="1" dirty="0" err="1">
                <a:effectLst/>
                <a:latin typeface="Tahoma" panose="020B0604030504040204" pitchFamily="34" charset="0"/>
                <a:ea typeface="Tahoma" panose="020B0604030504040204" pitchFamily="34" charset="0"/>
                <a:cs typeface="Tahoma" panose="020B0604030504040204" pitchFamily="34" charset="0"/>
              </a:rPr>
              <a:t>nhưng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rõ</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những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sẽ</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552765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11819" y="1879600"/>
            <a:ext cx="23591181" cy="11531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r>
              <a:rPr lang="en-US" dirty="0" err="1"/>
              <a:t>Một</a:t>
            </a:r>
            <a:r>
              <a:rPr lang="en-US" dirty="0"/>
              <a:t> </a:t>
            </a:r>
            <a:r>
              <a:rPr lang="en-US" dirty="0" err="1"/>
              <a:t>cổ</a:t>
            </a:r>
            <a:r>
              <a:rPr lang="en-US" dirty="0"/>
              <a:t> </a:t>
            </a:r>
            <a:r>
              <a:rPr lang="en-US" dirty="0" err="1"/>
              <a:t>động</a:t>
            </a:r>
            <a:r>
              <a:rPr lang="en-US" dirty="0"/>
              <a:t> </a:t>
            </a:r>
            <a:r>
              <a:rPr lang="en-US" dirty="0" err="1"/>
              <a:t>viên</a:t>
            </a:r>
            <a:r>
              <a:rPr lang="en-US" dirty="0"/>
              <a:t> </a:t>
            </a:r>
            <a:r>
              <a:rPr lang="en-US" dirty="0" err="1"/>
              <a:t>của</a:t>
            </a:r>
            <a:r>
              <a:rPr lang="en-US" dirty="0"/>
              <a:t> </a:t>
            </a:r>
            <a:r>
              <a:rPr lang="en-US" dirty="0" err="1"/>
              <a:t>câu</a:t>
            </a:r>
            <a:r>
              <a:rPr lang="en-US" dirty="0"/>
              <a:t> </a:t>
            </a:r>
            <a:r>
              <a:rPr lang="en-US" dirty="0" err="1"/>
              <a:t>lạc</a:t>
            </a:r>
            <a:r>
              <a:rPr lang="en-US" dirty="0"/>
              <a:t> </a:t>
            </a:r>
            <a:r>
              <a:rPr lang="en-US" dirty="0" err="1"/>
              <a:t>bộ</a:t>
            </a:r>
            <a:r>
              <a:rPr lang="en-US" dirty="0"/>
              <a:t> Everton, Anh </a:t>
            </a:r>
            <a:r>
              <a:rPr lang="en-US" dirty="0" err="1"/>
              <a:t>đã</a:t>
            </a:r>
            <a:r>
              <a:rPr lang="en-US" dirty="0"/>
              <a:t> </a:t>
            </a:r>
            <a:r>
              <a:rPr lang="en-US" dirty="0" err="1"/>
              <a:t>thống</a:t>
            </a:r>
            <a:r>
              <a:rPr lang="en-US" dirty="0"/>
              <a:t> </a:t>
            </a:r>
            <a:r>
              <a:rPr lang="en-US" dirty="0" err="1"/>
              <a:t>kê</a:t>
            </a:r>
            <a:r>
              <a:rPr lang="en-US" dirty="0"/>
              <a:t> </a:t>
            </a:r>
            <a:r>
              <a:rPr lang="en-US" dirty="0" err="1"/>
              <a:t>điểm</a:t>
            </a:r>
            <a:r>
              <a:rPr lang="en-US" dirty="0"/>
              <a:t> </a:t>
            </a:r>
            <a:r>
              <a:rPr lang="en-US" dirty="0" err="1"/>
              <a:t>số</a:t>
            </a:r>
            <a:r>
              <a:rPr lang="en-US" dirty="0"/>
              <a:t> </a:t>
            </a:r>
            <a:r>
              <a:rPr lang="en-US" dirty="0" err="1"/>
              <a:t>mà</a:t>
            </a:r>
            <a:r>
              <a:rPr lang="en-US" dirty="0"/>
              <a:t> </a:t>
            </a:r>
            <a:r>
              <a:rPr lang="en-US" dirty="0" err="1"/>
              <a:t>hai</a:t>
            </a:r>
            <a:r>
              <a:rPr lang="en-US" dirty="0"/>
              <a:t>  </a:t>
            </a:r>
            <a:r>
              <a:rPr lang="en-US" dirty="0" err="1"/>
              <a:t>hai</a:t>
            </a:r>
            <a:r>
              <a:rPr lang="en-US" dirty="0"/>
              <a:t> </a:t>
            </a:r>
            <a:r>
              <a:rPr lang="en-US" dirty="0" err="1"/>
              <a:t>câu</a:t>
            </a:r>
            <a:r>
              <a:rPr lang="en-US" dirty="0"/>
              <a:t> </a:t>
            </a:r>
            <a:r>
              <a:rPr lang="en-US" dirty="0" err="1"/>
              <a:t>lạc</a:t>
            </a:r>
            <a:r>
              <a:rPr lang="en-US" dirty="0"/>
              <a:t> </a:t>
            </a:r>
            <a:r>
              <a:rPr lang="en-US" dirty="0" err="1"/>
              <a:t>bộ</a:t>
            </a:r>
            <a:r>
              <a:rPr lang="en-US" dirty="0"/>
              <a:t> Leicester City </a:t>
            </a:r>
            <a:r>
              <a:rPr lang="en-US" dirty="0" err="1"/>
              <a:t>và</a:t>
            </a:r>
            <a:r>
              <a:rPr lang="en-US" dirty="0"/>
              <a:t> Everton </a:t>
            </a:r>
            <a:r>
              <a:rPr lang="en-US" dirty="0" err="1"/>
              <a:t>đạt</a:t>
            </a:r>
            <a:r>
              <a:rPr lang="en-US" dirty="0"/>
              <a:t> </a:t>
            </a:r>
            <a:r>
              <a:rPr lang="en-US" dirty="0" err="1"/>
              <a:t>được</a:t>
            </a:r>
            <a:r>
              <a:rPr lang="en-US" dirty="0"/>
              <a:t> </a:t>
            </a:r>
            <a:r>
              <a:rPr lang="en-US" dirty="0" err="1"/>
              <a:t>trong</a:t>
            </a:r>
            <a:r>
              <a:rPr lang="en-US" dirty="0"/>
              <a:t> </a:t>
            </a:r>
            <a:r>
              <a:rPr lang="en-US" dirty="0" err="1"/>
              <a:t>năm</a:t>
            </a:r>
            <a:r>
              <a:rPr lang="en-US" dirty="0"/>
              <a:t> </a:t>
            </a:r>
            <a:r>
              <a:rPr lang="en-US" dirty="0" err="1"/>
              <a:t>mùa</a:t>
            </a:r>
            <a:r>
              <a:rPr lang="en-US" dirty="0"/>
              <a:t> </a:t>
            </a:r>
            <a:r>
              <a:rPr lang="en-US" dirty="0" err="1"/>
              <a:t>giải</a:t>
            </a:r>
            <a:r>
              <a:rPr lang="en-US" dirty="0"/>
              <a:t> </a:t>
            </a:r>
            <a:r>
              <a:rPr lang="en-US" dirty="0" err="1"/>
              <a:t>Ngoại</a:t>
            </a:r>
            <a:r>
              <a:rPr lang="en-US" dirty="0"/>
              <a:t> </a:t>
            </a:r>
            <a:r>
              <a:rPr lang="en-US" dirty="0" err="1"/>
              <a:t>hạng</a:t>
            </a:r>
            <a:r>
              <a:rPr lang="en-US" dirty="0"/>
              <a:t> Anh </a:t>
            </a:r>
            <a:r>
              <a:rPr lang="en-US" dirty="0" err="1"/>
              <a:t>gần</a:t>
            </a:r>
            <a:r>
              <a:rPr lang="en-US" dirty="0"/>
              <a:t> </a:t>
            </a:r>
            <a:r>
              <a:rPr lang="en-US" dirty="0" err="1"/>
              <a:t>đây</a:t>
            </a:r>
            <a:r>
              <a:rPr lang="en-US" dirty="0"/>
              <a:t>, </a:t>
            </a:r>
            <a:r>
              <a:rPr lang="en-US" dirty="0" err="1"/>
              <a:t>từ</a:t>
            </a:r>
            <a:r>
              <a:rPr lang="en-US" dirty="0"/>
              <a:t> </a:t>
            </a:r>
            <a:r>
              <a:rPr lang="en-US" dirty="0" err="1"/>
              <a:t>mùa</a:t>
            </a:r>
            <a:r>
              <a:rPr lang="en-US" dirty="0"/>
              <a:t> </a:t>
            </a:r>
            <a:r>
              <a:rPr lang="en-US" dirty="0" err="1"/>
              <a:t>giải</a:t>
            </a:r>
            <a:r>
              <a:rPr lang="en-US" dirty="0"/>
              <a:t> 2014 – 2015 </a:t>
            </a:r>
            <a:r>
              <a:rPr lang="en-US" dirty="0" err="1"/>
              <a:t>đến</a:t>
            </a:r>
            <a:r>
              <a:rPr lang="en-US" dirty="0"/>
              <a:t> </a:t>
            </a:r>
            <a:r>
              <a:rPr lang="en-US" dirty="0" err="1"/>
              <a:t>mùa</a:t>
            </a:r>
            <a:r>
              <a:rPr lang="en-US" dirty="0"/>
              <a:t> </a:t>
            </a:r>
            <a:r>
              <a:rPr lang="en-US" dirty="0" err="1"/>
              <a:t>giải</a:t>
            </a:r>
            <a:r>
              <a:rPr lang="en-US" dirty="0"/>
              <a:t> 2018 – 2019 </a:t>
            </a:r>
            <a:r>
              <a:rPr lang="en-US" dirty="0" err="1"/>
              <a:t>như</a:t>
            </a:r>
            <a:r>
              <a:rPr lang="en-US" dirty="0"/>
              <a:t> </a:t>
            </a:r>
            <a:r>
              <a:rPr lang="en-US" dirty="0" err="1"/>
              <a:t>sau</a:t>
            </a:r>
            <a:r>
              <a:rPr lang="en-US" dirty="0"/>
              <a:t>:</a:t>
            </a:r>
          </a:p>
          <a:p>
            <a:r>
              <a:rPr lang="en-US" dirty="0"/>
              <a:t>Leicester City:	</a:t>
            </a:r>
          </a:p>
          <a:p>
            <a:r>
              <a:rPr lang="en-US" dirty="0"/>
              <a:t>41	81	44	47	52</a:t>
            </a:r>
          </a:p>
          <a:p>
            <a:r>
              <a:rPr lang="en-US" dirty="0"/>
              <a:t>Everton:		</a:t>
            </a:r>
          </a:p>
          <a:p>
            <a:r>
              <a:rPr lang="en-US" dirty="0"/>
              <a:t>47	47	61	49	54.</a:t>
            </a:r>
          </a:p>
          <a:p>
            <a:r>
              <a:rPr lang="en-US" dirty="0" err="1"/>
              <a:t>Cổ</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cho</a:t>
            </a:r>
            <a:r>
              <a:rPr lang="en-US" dirty="0"/>
              <a:t> </a:t>
            </a:r>
            <a:r>
              <a:rPr lang="en-US" dirty="0" err="1"/>
              <a:t>rằng</a:t>
            </a:r>
            <a:r>
              <a:rPr lang="en-US" dirty="0"/>
              <a:t>, Everton </a:t>
            </a:r>
            <a:r>
              <a:rPr lang="en-US" dirty="0" err="1"/>
              <a:t>thi</a:t>
            </a:r>
            <a:r>
              <a:rPr lang="en-US" dirty="0"/>
              <a:t> </a:t>
            </a:r>
            <a:r>
              <a:rPr lang="en-US" dirty="0" err="1"/>
              <a:t>đấu</a:t>
            </a:r>
            <a:r>
              <a:rPr lang="en-US" dirty="0"/>
              <a:t> </a:t>
            </a:r>
            <a:r>
              <a:rPr lang="en-US" dirty="0" err="1"/>
              <a:t>ổn</a:t>
            </a:r>
            <a:r>
              <a:rPr lang="en-US" dirty="0"/>
              <a:t> </a:t>
            </a:r>
            <a:r>
              <a:rPr lang="en-US" dirty="0" err="1"/>
              <a:t>định</a:t>
            </a:r>
            <a:r>
              <a:rPr lang="en-US" dirty="0"/>
              <a:t> </a:t>
            </a:r>
            <a:r>
              <a:rPr lang="en-US" dirty="0" err="1"/>
              <a:t>hơn</a:t>
            </a:r>
            <a:r>
              <a:rPr lang="en-US" dirty="0"/>
              <a:t> Leicester City. </a:t>
            </a:r>
            <a:r>
              <a:rPr lang="en-US" dirty="0" err="1"/>
              <a:t>Em</a:t>
            </a:r>
            <a:r>
              <a:rPr lang="en-US" dirty="0"/>
              <a:t> </a:t>
            </a:r>
            <a:r>
              <a:rPr lang="en-US" dirty="0" err="1"/>
              <a:t>có</a:t>
            </a:r>
            <a:r>
              <a:rPr lang="en-US" dirty="0"/>
              <a:t> </a:t>
            </a:r>
            <a:r>
              <a:rPr lang="en-US" dirty="0" err="1"/>
              <a:t>đồng</a:t>
            </a:r>
            <a:r>
              <a:rPr lang="en-US" dirty="0"/>
              <a:t> ý </a:t>
            </a:r>
            <a:r>
              <a:rPr lang="en-US" dirty="0" err="1"/>
              <a:t>với</a:t>
            </a:r>
            <a:r>
              <a:rPr lang="en-US" dirty="0"/>
              <a:t> </a:t>
            </a:r>
            <a:r>
              <a:rPr lang="en-US" dirty="0" err="1"/>
              <a:t>nhận</a:t>
            </a:r>
            <a:r>
              <a:rPr lang="en-US" dirty="0"/>
              <a:t> </a:t>
            </a:r>
            <a:r>
              <a:rPr lang="en-US" dirty="0" err="1"/>
              <a:t>định</a:t>
            </a:r>
            <a:r>
              <a:rPr lang="en-US" dirty="0"/>
              <a:t> </a:t>
            </a:r>
            <a:r>
              <a:rPr lang="en-US" dirty="0" err="1"/>
              <a:t>này</a:t>
            </a:r>
            <a:r>
              <a:rPr lang="en-US" dirty="0"/>
              <a:t> </a:t>
            </a:r>
            <a:r>
              <a:rPr lang="en-US" dirty="0" err="1"/>
              <a:t>không</a:t>
            </a:r>
            <a:r>
              <a:rPr lang="en-US" dirty="0"/>
              <a:t>? </a:t>
            </a:r>
            <a:r>
              <a:rPr lang="en-US" dirty="0" err="1"/>
              <a:t>Vì</a:t>
            </a:r>
            <a:r>
              <a:rPr lang="en-US" dirty="0"/>
              <a:t> </a:t>
            </a:r>
            <a:r>
              <a:rPr lang="en-US" dirty="0" err="1"/>
              <a:t>sao</a:t>
            </a:r>
            <a:r>
              <a:rPr lang="en-US" dirty="0"/>
              <a:t>?</a:t>
            </a:r>
          </a:p>
        </p:txBody>
      </p:sp>
      <p:grpSp>
        <p:nvGrpSpPr>
          <p:cNvPr id="11" name="Group 10">
            <a:extLst>
              <a:ext uri="{FF2B5EF4-FFF2-40B4-BE49-F238E27FC236}">
                <a16:creationId xmlns:a16="http://schemas.microsoft.com/office/drawing/2014/main" xmlns="" id="{74AE0F73-B89E-4FAB-A8B0-A1ABF8F067DF}"/>
              </a:ext>
            </a:extLst>
          </p:cNvPr>
          <p:cNvGrpSpPr/>
          <p:nvPr/>
        </p:nvGrpSpPr>
        <p:grpSpPr>
          <a:xfrm>
            <a:off x="411819" y="1879600"/>
            <a:ext cx="3657600" cy="939800"/>
            <a:chOff x="0" y="-45829"/>
            <a:chExt cx="1360006" cy="436887"/>
          </a:xfrm>
        </p:grpSpPr>
        <p:sp>
          <p:nvSpPr>
            <p:cNvPr id="12" name="TextBox 321">
              <a:extLst>
                <a:ext uri="{FF2B5EF4-FFF2-40B4-BE49-F238E27FC236}">
                  <a16:creationId xmlns:a16="http://schemas.microsoft.com/office/drawing/2014/main" xmlns="" id="{EC7F453C-6365-49DF-A570-E4D09C1E20E1}"/>
                </a:ext>
              </a:extLst>
            </p:cNvPr>
            <p:cNvSpPr txBox="1"/>
            <p:nvPr/>
          </p:nvSpPr>
          <p:spPr>
            <a:xfrm>
              <a:off x="516524" y="-45829"/>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xmlns=""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xmlns=""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xmlns=""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xmlns=""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xmlns=""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xmlns=""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20" name="Title 1">
            <a:extLst>
              <a:ext uri="{FF2B5EF4-FFF2-40B4-BE49-F238E27FC236}">
                <a16:creationId xmlns:a16="http://schemas.microsoft.com/office/drawing/2014/main" xmlns="" id="{E00B046D-482D-490F-B9B9-23CA39E737E0}"/>
              </a:ext>
            </a:extLst>
          </p:cNvPr>
          <p:cNvSpPr txBox="1">
            <a:spLocks/>
          </p:cNvSpPr>
          <p:nvPr/>
        </p:nvSpPr>
        <p:spPr>
          <a:xfrm>
            <a:off x="381000" y="1821189"/>
            <a:ext cx="23591181" cy="112344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Everton, Anh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kê</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đạt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hạng</a:t>
            </a:r>
            <a:r>
              <a:rPr lang="en-US" sz="4800" b="1" dirty="0">
                <a:latin typeface="Tahoma" panose="020B0604030504040204" pitchFamily="34" charset="0"/>
                <a:ea typeface="Tahoma" panose="020B0604030504040204" pitchFamily="34" charset="0"/>
                <a:cs typeface="Tahoma" panose="020B0604030504040204" pitchFamily="34" charset="0"/>
              </a:rPr>
              <a:t> Anh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2014 – 2015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2018 – 2019 </a:t>
            </a:r>
            <a:r>
              <a:rPr lang="en-US" sz="4800" b="1" dirty="0" err="1">
                <a:latin typeface="Tahoma" panose="020B0604030504040204" pitchFamily="34" charset="0"/>
                <a:ea typeface="Tahoma" panose="020B0604030504040204" pitchFamily="34" charset="0"/>
                <a:cs typeface="Tahoma" panose="020B0604030504040204" pitchFamily="34" charset="0"/>
              </a:rPr>
              <a:t>như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Leicester City:</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41	81	44	47	52</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Everton:</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47	47	61	49	54.</a:t>
            </a: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thi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đấu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ổn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đồng</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sao</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21" name="Group 20">
            <a:extLst>
              <a:ext uri="{FF2B5EF4-FFF2-40B4-BE49-F238E27FC236}">
                <a16:creationId xmlns:a16="http://schemas.microsoft.com/office/drawing/2014/main" xmlns="" id="{6971CD54-E775-423D-A42C-CD545DBE24B6}"/>
              </a:ext>
            </a:extLst>
          </p:cNvPr>
          <p:cNvGrpSpPr/>
          <p:nvPr/>
        </p:nvGrpSpPr>
        <p:grpSpPr>
          <a:xfrm>
            <a:off x="381000" y="1676401"/>
            <a:ext cx="3657600" cy="939800"/>
            <a:chOff x="0" y="25018"/>
            <a:chExt cx="1360006" cy="436887"/>
          </a:xfrm>
        </p:grpSpPr>
        <p:sp>
          <p:nvSpPr>
            <p:cNvPr id="22" name="TextBox 321">
              <a:extLst>
                <a:ext uri="{FF2B5EF4-FFF2-40B4-BE49-F238E27FC236}">
                  <a16:creationId xmlns:a16="http://schemas.microsoft.com/office/drawing/2014/main" xmlns="" id="{0FFD3E8A-1A12-4CD8-A5B0-2AB8E9467F6F}"/>
                </a:ext>
              </a:extLst>
            </p:cNvPr>
            <p:cNvSpPr txBox="1"/>
            <p:nvPr/>
          </p:nvSpPr>
          <p:spPr>
            <a:xfrm>
              <a:off x="516524" y="25018"/>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HĐ1: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xmlns=""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xmlns=""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xmlns=""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xmlns=""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xmlns=""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xmlns=""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xmlns=""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Tree>
    <p:extLst>
      <p:ext uri="{BB962C8B-B14F-4D97-AF65-F5344CB8AC3E}">
        <p14:creationId xmlns:p14="http://schemas.microsoft.com/office/powerpoint/2010/main" val="409475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Effect transition="in" filter="wipe(left)">
                                      <p:cBhvr>
                                        <p:cTn id="15" dur="500"/>
                                        <p:tgtEl>
                                          <p:spTgt spid="2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wipe(left)">
                                      <p:cBhvr>
                                        <p:cTn id="20" dur="500"/>
                                        <p:tgtEl>
                                          <p:spTgt spid="20">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animEffect transition="in" filter="wipe(left)">
                                      <p:cBhvr>
                                        <p:cTn id="23" dur="500"/>
                                        <p:tgtEl>
                                          <p:spTgt spid="2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wipe(left)">
                                      <p:cBhvr>
                                        <p:cTn id="2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có câu lạc bộ Leicester City có điểm cao nhất là 81 và điểm thấp nhất là 41 nên khoảng cách giữa điểm cao nhất và thấp nhất là 40.</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Câu lạc bộ Everton có điểm cao nhất là 61 và điểm thấp nhất là 47 nên khoảng cách giữa điểm cao nhất và thấp nhất là 14.</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thấy   nên câu lạc bộ Everton thi đấu ổn định hơn.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vi-VN" dirty="0"/>
          </a:p>
        </p:txBody>
      </p:sp>
      <p:grpSp>
        <p:nvGrpSpPr>
          <p:cNvPr id="20" name="Group 19">
            <a:extLst>
              <a:ext uri="{FF2B5EF4-FFF2-40B4-BE49-F238E27FC236}">
                <a16:creationId xmlns:a16="http://schemas.microsoft.com/office/drawing/2014/main" xmlns="" id="{B31FB081-413F-47C7-918D-311275876EDB}"/>
              </a:ext>
            </a:extLst>
          </p:cNvPr>
          <p:cNvGrpSpPr/>
          <p:nvPr/>
        </p:nvGrpSpPr>
        <p:grpSpPr>
          <a:xfrm>
            <a:off x="245706" y="1752600"/>
            <a:ext cx="4138330" cy="1598277"/>
            <a:chOff x="22440" y="59288"/>
            <a:chExt cx="1205828" cy="301071"/>
          </a:xfrm>
        </p:grpSpPr>
        <p:grpSp>
          <p:nvGrpSpPr>
            <p:cNvPr id="21" name="Group 20">
              <a:extLst>
                <a:ext uri="{FF2B5EF4-FFF2-40B4-BE49-F238E27FC236}">
                  <a16:creationId xmlns:a16="http://schemas.microsoft.com/office/drawing/2014/main" xmlns=""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xmlns=""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xmlns=""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xmlns=""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xmlns=""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xmlns=""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Người ta có nhiều cách để đo sự ổn định này. Cách đơn giải nhất là dung hiệu số (Điểm cao nhất – Điểm thấp nhất). Giá trị này được gọi là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khoảng biến thiên.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7">
            <a:extLst>
              <a:ext uri="{FF2B5EF4-FFF2-40B4-BE49-F238E27FC236}">
                <a16:creationId xmlns:a16="http://schemas.microsoft.com/office/drawing/2014/main" xmlns="" id="{17197389-AAAC-4BB1-97DA-4384F718EC35}"/>
              </a:ext>
            </a:extLst>
          </p:cNvPr>
          <p:cNvSpPr/>
          <p:nvPr/>
        </p:nvSpPr>
        <p:spPr>
          <a:xfrm>
            <a:off x="12649200" y="8610600"/>
            <a:ext cx="11201400" cy="396240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151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xmlns=""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xmlns="" id="{A2326612-1028-4856-9B6B-1890A0A21247}"/>
              </a:ext>
            </a:extLst>
          </p:cNvPr>
          <p:cNvSpPr txBox="1"/>
          <p:nvPr/>
        </p:nvSpPr>
        <p:spPr>
          <a:xfrm>
            <a:off x="1249063" y="3567393"/>
            <a:ext cx="3873255" cy="830997"/>
          </a:xfrm>
          <a:prstGeom prst="rect">
            <a:avLst/>
          </a:prstGeom>
          <a:noFill/>
        </p:spPr>
        <p:txBody>
          <a:bodyPr wrap="square" rtlCol="0">
            <a:spAutoFit/>
          </a:bodyPr>
          <a:lstStyle/>
          <a:p>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xmlns=""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xmlns=""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xmlns="" id="{C997B292-CF8E-4EE0-B1EA-E9EA1380A1D9}"/>
              </a:ext>
            </a:extLst>
          </p:cNvPr>
          <p:cNvSpPr txBox="1"/>
          <p:nvPr/>
        </p:nvSpPr>
        <p:spPr>
          <a:xfrm>
            <a:off x="1433537" y="7696200"/>
            <a:ext cx="3747146" cy="830997"/>
          </a:xfrm>
          <a:prstGeom prst="rect">
            <a:avLst/>
          </a:prstGeom>
          <a:noFill/>
        </p:spPr>
        <p:txBody>
          <a:bodyPr wrap="square" rtlCol="0">
            <a:spAutoFit/>
          </a:bodyPr>
          <a:lstStyle/>
          <a:p>
            <a:r>
              <a:rPr lang="en-US" sz="4800" b="1" dirty="0">
                <a:solidFill>
                  <a:schemeClr val="bg1"/>
                </a:solidFill>
                <a:latin typeface="Tahoma" pitchFamily="34" charset="0"/>
                <a:ea typeface="Tahoma" pitchFamily="34" charset="0"/>
                <a:cs typeface="Tahoma" pitchFamily="34" charset="0"/>
              </a:rPr>
              <a:t>Ý </a:t>
            </a:r>
            <a:r>
              <a:rPr lang="en-US" sz="4800" b="1" dirty="0" err="1">
                <a:solidFill>
                  <a:schemeClr val="bg1"/>
                </a:solidFill>
                <a:latin typeface="Tahoma" pitchFamily="34" charset="0"/>
                <a:ea typeface="Tahoma" pitchFamily="34" charset="0"/>
                <a:cs typeface="Tahoma" pitchFamily="34" charset="0"/>
              </a:rPr>
              <a:t>nghĩa</a:t>
            </a:r>
            <a:r>
              <a:rPr lang="en-US" sz="48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xmlns="" id="{78752442-D0DD-4D1B-B2CC-2E89BC194D2A}"/>
              </a:ext>
            </a:extLst>
          </p:cNvPr>
          <p:cNvSpPr txBox="1"/>
          <p:nvPr/>
        </p:nvSpPr>
        <p:spPr>
          <a:xfrm>
            <a:off x="2059080" y="8802973"/>
            <a:ext cx="20115119" cy="2970044"/>
          </a:xfrm>
          <a:prstGeom prst="rect">
            <a:avLst/>
          </a:prstGeom>
          <a:noFill/>
        </p:spPr>
        <p:txBody>
          <a:bodyPr wrap="square" rtlCol="0">
            <a:spAutoFit/>
          </a:bodyPr>
          <a:lstStyle/>
          <a:p>
            <a:pPr>
              <a:lnSpc>
                <a:spcPct val="150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xmlns=""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FAB00833-1318-4492-A2CD-AB257BE4554A}"/>
              </a:ext>
            </a:extLst>
          </p:cNvPr>
          <p:cNvSpPr txBox="1"/>
          <p:nvPr/>
        </p:nvSpPr>
        <p:spPr>
          <a:xfrm>
            <a:off x="1433537" y="4849645"/>
            <a:ext cx="20740662" cy="2157707"/>
          </a:xfrm>
          <a:prstGeom prst="rect">
            <a:avLst/>
          </a:prstGeom>
          <a:noFill/>
        </p:spPr>
        <p:txBody>
          <a:bodyPr wrap="square" rtlCol="0">
            <a:spAutoFit/>
          </a:bodyPr>
          <a:lstStyle/>
          <a:p>
            <a:pPr>
              <a:lnSpc>
                <a:spcPct val="150000"/>
              </a:lnSpc>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56007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đều bằng 8.</a:t>
                </a:r>
              </a:p>
              <a:p>
                <a:pPr mar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1: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7;9. Do đó, khoảng biến thiên là: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2: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6;10. Do đó, khoảng biến thiên là: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&gt;</m:t>
                    </m:r>
                    <m:sSub>
                      <m:sSubPr>
                        <m:ctrlPr>
                          <a:rPr lang="en-US" b="1" i="1">
                            <a:latin typeface="Cambria Math"/>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3"/>
                <a:stretch>
                  <a:fillRect l="-2252" r="-3736"/>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xmlns=""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xmlns=""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xmlns=""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xmlns=""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xmlns=""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xmlns=""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xmlns=""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xmlns=""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xmlns=""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xmlns=""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xmlns=""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xmlns=""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84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1" y="1879600"/>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dirty="0">
                <a:solidFill>
                  <a:prstClr val="black"/>
                </a:solidFill>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sau cho biết chiều cao (đơn vị cm) của các bạn trong tổ:</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163	159	172	167	165	168	170	161</a:t>
            </a:r>
          </a:p>
          <a:p>
            <a:pPr marL="0" lvl="0" indent="0">
              <a:lnSpc>
                <a:spcPct val="100000"/>
              </a:lnSpc>
              <a:buNone/>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xmlns="" id="{582932D0-9489-4669-9F0B-8BEEABBA9C00}"/>
              </a:ext>
            </a:extLst>
          </p:cNvPr>
          <p:cNvGrpSpPr/>
          <p:nvPr/>
        </p:nvGrpSpPr>
        <p:grpSpPr>
          <a:xfrm>
            <a:off x="152400" y="1879600"/>
            <a:ext cx="5250497" cy="1550398"/>
            <a:chOff x="22440" y="54315"/>
            <a:chExt cx="1205828" cy="292052"/>
          </a:xfrm>
        </p:grpSpPr>
        <p:grpSp>
          <p:nvGrpSpPr>
            <p:cNvPr id="20" name="Group 19">
              <a:extLst>
                <a:ext uri="{FF2B5EF4-FFF2-40B4-BE49-F238E27FC236}">
                  <a16:creationId xmlns:a16="http://schemas.microsoft.com/office/drawing/2014/main" xmlns=""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xmlns=""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xmlns=""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xmlns=""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xmlns=""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Chiều cao thấp nhất, cao nhất tương ứng 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Do đó, khoảng biến thiên là: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vi-VN"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3"/>
                <a:stretch>
                  <a:fillRect l="-1154"/>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xmlns=""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xmlns=""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xmlns=""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xmlns=""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xmlns=""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xmlns=""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xmlns=""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xmlns="" id="{979ED189-CDF9-42B9-90F1-DF447B74DD58}"/>
              </a:ext>
            </a:extLst>
          </p:cNvPr>
          <p:cNvSpPr txBox="1"/>
          <p:nvPr/>
        </p:nvSpPr>
        <p:spPr>
          <a:xfrm>
            <a:off x="403692" y="7372067"/>
            <a:ext cx="3657600"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xmlns="" id="{7FC7BA89-55E5-4931-8E05-D509BD2AB1F8}"/>
              </a:ext>
            </a:extLst>
          </p:cNvPr>
          <p:cNvSpPr txBox="1"/>
          <p:nvPr/>
        </p:nvSpPr>
        <p:spPr>
          <a:xfrm>
            <a:off x="193753" y="8691908"/>
            <a:ext cx="23352047" cy="3046988"/>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3688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 Nội: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Điện Biên:	</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	24	26	26	26</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Tính các khoảng biến thiên của mỗi mẫu số liệu và so sánh.</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Em có nhận xét gì về sự ảnh hưởng của giá trị 16 đến khoảng biến thiên của mẫu số liệu về nhiệt độ cao nhất trong ngày tại Điện Biên?</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các tứ phân vị và hiệu   cho mỗi mẫu số liệu. Có thể dùng hiệu này để đo độ phân tán của mẫu số liệu không?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p:grpSp>
        <p:nvGrpSpPr>
          <p:cNvPr id="11" name="Group 10">
            <a:extLst>
              <a:ext uri="{FF2B5EF4-FFF2-40B4-BE49-F238E27FC236}">
                <a16:creationId xmlns:a16="http://schemas.microsoft.com/office/drawing/2014/main" xmlns=""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xmlns=""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xmlns=""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xmlns=""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xmlns=""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xmlns=""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xmlns=""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xmlns=""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xmlns=""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r>
                      <a:rPr lang="en-US" b="1" i="1">
                        <a:solidFill>
                          <a:prstClr val="black"/>
                        </a:solidFill>
                        <a:latin typeface="Cambria Math" panose="02040503050406030204" pitchFamily="18"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3"/>
                <a:stretch>
                  <a:fillRect l="-1128" t="-3654" r="-677"/>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xmlns="" id="{4D85B0DE-1CE2-4643-A368-C4955CC8A124}"/>
              </a:ext>
            </a:extLst>
          </p:cNvPr>
          <p:cNvGrpSpPr/>
          <p:nvPr/>
        </p:nvGrpSpPr>
        <p:grpSpPr>
          <a:xfrm>
            <a:off x="46530" y="8904788"/>
            <a:ext cx="3782008" cy="1550398"/>
            <a:chOff x="22440" y="58995"/>
            <a:chExt cx="1205828" cy="292052"/>
          </a:xfrm>
        </p:grpSpPr>
        <p:grpSp>
          <p:nvGrpSpPr>
            <p:cNvPr id="22" name="Group 21">
              <a:extLst>
                <a:ext uri="{FF2B5EF4-FFF2-40B4-BE49-F238E27FC236}">
                  <a16:creationId xmlns:a16="http://schemas.microsoft.com/office/drawing/2014/main" xmlns=""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xmlns=""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xmlns=""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xmlns=""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xmlns="" id="{68E27911-D448-4B4C-8220-C69502066946}"/>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3691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wipe(left)">
                                      <p:cBhvr>
                                        <p:cTn id="32" dur="5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left)">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xEl>
                                              <p:pRg st="1" end="1"/>
                                            </p:txEl>
                                          </p:spTgt>
                                        </p:tgtEl>
                                        <p:attrNameLst>
                                          <p:attrName>style.visibility</p:attrName>
                                        </p:attrNameLst>
                                      </p:cBhvr>
                                      <p:to>
                                        <p:strVal val="visible"/>
                                      </p:to>
                                    </p:set>
                                    <p:animEffect transition="in" filter="wipe(left)">
                                      <p:cBhvr>
                                        <p:cTn id="5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3162</Words>
  <Application>Microsoft Office PowerPoint</Application>
  <PresentationFormat>Custom</PresentationFormat>
  <Paragraphs>462</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
  <dc:creator/>
  <cp:keywords>thuvienhoclieu.com</cp:keywords>
  <dc:description>thuvienhoclieu.com</dc:description>
  <cp:lastModifiedBy/>
  <cp:revision>1</cp:revision>
  <dcterms:created xsi:type="dcterms:W3CDTF">2022-09-06T09:56:41Z</dcterms:created>
  <dcterms:modified xsi:type="dcterms:W3CDTF">2022-09-06T13:55:45Z</dcterms:modified>
  <cp:category>thuvienhoclieu.com</cp:category>
</cp:coreProperties>
</file>