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14">
  <p:sldMasterIdLst>
    <p:sldMasterId id="2147483738" r:id="rId1"/>
    <p:sldMasterId id="2147483754" r:id="rId2"/>
  </p:sldMasterIdLst>
  <p:notesMasterIdLst>
    <p:notesMasterId r:id="rId28"/>
  </p:notesMasterIdLst>
  <p:sldIdLst>
    <p:sldId id="313" r:id="rId3"/>
    <p:sldId id="301" r:id="rId4"/>
    <p:sldId id="337" r:id="rId5"/>
    <p:sldId id="317" r:id="rId6"/>
    <p:sldId id="318" r:id="rId7"/>
    <p:sldId id="338" r:id="rId8"/>
    <p:sldId id="320" r:id="rId9"/>
    <p:sldId id="321" r:id="rId10"/>
    <p:sldId id="322" r:id="rId11"/>
    <p:sldId id="323" r:id="rId12"/>
    <p:sldId id="324" r:id="rId13"/>
    <p:sldId id="325" r:id="rId14"/>
    <p:sldId id="339" r:id="rId15"/>
    <p:sldId id="326" r:id="rId16"/>
    <p:sldId id="327" r:id="rId17"/>
    <p:sldId id="328" r:id="rId18"/>
    <p:sldId id="329" r:id="rId19"/>
    <p:sldId id="340" r:id="rId20"/>
    <p:sldId id="341" r:id="rId21"/>
    <p:sldId id="330" r:id="rId22"/>
    <p:sldId id="331" r:id="rId23"/>
    <p:sldId id="332" r:id="rId24"/>
    <p:sldId id="334" r:id="rId25"/>
    <p:sldId id="335" r:id="rId26"/>
    <p:sldId id="336" r:id="rId27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36" d="100"/>
          <a:sy n="36" d="100"/>
        </p:scale>
        <p:origin x="-144" y="-6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8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4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7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Chú</a:t>
                </a:r>
                <a:r>
                  <a:rPr lang="en-US" b="1" dirty="0"/>
                  <a:t> ý. </a:t>
                </a:r>
                <a:r>
                  <a:rPr lang="en-US" dirty="0" err="1"/>
                  <a:t>Nếu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HĐ2,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bởi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&lt;150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đi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442269"/>
              </p:ext>
            </p:extLst>
          </p:nvPr>
        </p:nvGraphicFramePr>
        <p:xfrm>
          <a:off x="1143000" y="2286000"/>
          <a:ext cx="105918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=""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661691"/>
              </p:ext>
            </p:extLst>
          </p:nvPr>
        </p:nvGraphicFramePr>
        <p:xfrm>
          <a:off x="1143000" y="4048760"/>
          <a:ext cx="10591800" cy="4367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=""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Trên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cùng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xác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định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mỗi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và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bỏ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còn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lại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289298"/>
              </p:ext>
            </p:extLst>
          </p:nvPr>
        </p:nvGraphicFramePr>
        <p:xfrm>
          <a:off x="1143000" y="8415909"/>
          <a:ext cx="105918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1800">
                  <a:extLst>
                    <a:ext uri="{9D8B030D-6E8A-4147-A177-3AD203B41FA5}">
                      <a16:colId xmlns=""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không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bị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gạch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đã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cho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Luyện </a:t>
                </a:r>
                <a:r>
                  <a:rPr lang="en-US" b="1" dirty="0" err="1"/>
                  <a:t>tập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/>
                  <a:t>Bước 3.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b="-197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0"/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0+0=0&lt;100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4.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kể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215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Khi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.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miền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1981200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D33A24-988B-4D75-83FF-D6A8FCC62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999" y="2286000"/>
            <a:ext cx="9336779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5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HĐ3: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ở HĐ2.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</m:oMath>
                </a14:m>
                <a:r>
                  <a:rPr lang="en-US" dirty="0"/>
                  <a:t> (H.2.5).</a:t>
                </a:r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dấu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hoành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tung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suy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414" t="-1916" r="-4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 algn="just">
                  <a:buNone/>
                </a:pPr>
                <a:r>
                  <a:rPr lang="en-US" dirty="0"/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=300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 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=450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2251" t="-1916" r="-22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=""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=""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=""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=""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=""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=""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xét</a:t>
                </a:r>
                <a:r>
                  <a:rPr lang="en-US" b="1" dirty="0"/>
                  <a:t>.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quát</a:t>
                </a:r>
                <a:r>
                  <a:rPr lang="en-US" dirty="0"/>
                  <a:t>, </a:t>
                </a:r>
                <a:r>
                  <a:rPr lang="en-US" dirty="0" err="1"/>
                  <a:t>người</a:t>
                </a:r>
                <a:r>
                  <a:rPr lang="en-US" dirty="0"/>
                  <a:t> ta </a:t>
                </a:r>
                <a:r>
                  <a:rPr lang="en-US" dirty="0" err="1"/>
                  <a:t>chứng</a:t>
                </a:r>
                <a:r>
                  <a:rPr lang="en-US" dirty="0"/>
                  <a:t> </a:t>
                </a:r>
                <a:r>
                  <a:rPr lang="en-US" dirty="0" err="1"/>
                  <a:t>minh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(hay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)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𝑏𝑦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tức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bên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hay </a:t>
                </a:r>
                <a:r>
                  <a:rPr lang="en-US" dirty="0" err="1"/>
                  <a:t>nằm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,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3. </a:t>
                </a:r>
                <a:r>
                  <a:rPr lang="en-US" dirty="0" err="1"/>
                  <a:t>Giải</a:t>
                </a:r>
                <a:r>
                  <a:rPr lang="en-US" dirty="0"/>
                  <a:t> </a:t>
                </a:r>
                <a:r>
                  <a:rPr lang="en-US" dirty="0" err="1"/>
                  <a:t>bài</a:t>
                </a:r>
                <a:r>
                  <a:rPr lang="en-US" dirty="0"/>
                  <a:t> </a:t>
                </a:r>
                <a:r>
                  <a:rPr lang="en-US" dirty="0" err="1"/>
                  <a:t>toán</a:t>
                </a:r>
                <a:r>
                  <a:rPr lang="en-US" dirty="0"/>
                  <a:t> ở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06556"/>
                <a:ext cx="11125201" cy="11582400"/>
              </a:xfrm>
              <a:prstGeom prst="rect">
                <a:avLst/>
              </a:prstGeom>
              <a:blipFill>
                <a:blip r:embed="rId3"/>
                <a:stretch>
                  <a:fillRect l="-2463" t="-1735" b="-331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tối</a:t>
                </a:r>
                <a:r>
                  <a:rPr lang="en-US" dirty="0"/>
                  <a:t> </a:t>
                </a:r>
                <a:r>
                  <a:rPr lang="en-US" dirty="0" err="1"/>
                  <a:t>đa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≤120.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260" t="-1735" r="-2106" b="-4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</m:oMath>
                </a14:m>
                <a:r>
                  <a:rPr lang="en-US" dirty="0"/>
                  <a:t> (H.2.7).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=210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/>
                  <a:t>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ở </a:t>
                </a:r>
                <a:r>
                  <a:rPr lang="en-US" dirty="0" err="1"/>
                  <a:t>Bước</a:t>
                </a:r>
                <a:r>
                  <a:rPr lang="en-US" dirty="0"/>
                  <a:t> 2,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20;80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=230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kinh</a:t>
                </a:r>
                <a:r>
                  <a:rPr lang="en-US" dirty="0"/>
                  <a:t> </a:t>
                </a:r>
                <a:r>
                  <a:rPr lang="en-US" dirty="0" err="1"/>
                  <a:t>doanh</a:t>
                </a:r>
                <a:r>
                  <a:rPr lang="en-US" dirty="0"/>
                  <a:t> 20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80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 err="1"/>
                  <a:t>Vận</a:t>
                </a:r>
                <a:r>
                  <a:rPr lang="en-US" b="1" dirty="0"/>
                  <a:t> </a:t>
                </a:r>
                <a:r>
                  <a:rPr lang="en-US" b="1" dirty="0" err="1"/>
                  <a:t>dụng</a:t>
                </a:r>
                <a:r>
                  <a:rPr lang="en-US" b="1" dirty="0"/>
                  <a:t>.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kế</a:t>
                </a:r>
                <a:r>
                  <a:rPr lang="en-US" dirty="0"/>
                  <a:t> </a:t>
                </a:r>
                <a:r>
                  <a:rPr lang="en-US" dirty="0" err="1"/>
                  <a:t>hoạch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10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20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.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2,5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 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ước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rằng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sẽ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.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 r="-24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sử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lượng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ban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4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, </a:t>
                </a:r>
                <a:r>
                  <a:rPr lang="en-US" dirty="0" err="1"/>
                  <a:t>nên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≤4000</m:t>
                    </m:r>
                  </m:oMath>
                </a14:m>
                <a:r>
                  <a:rPr lang="en-US" dirty="0"/>
                  <a:t> 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250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≤400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≤250.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489" b="-16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triệu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bán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c) Ta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thức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0;200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=800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250;0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=625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So </a:t>
                </a:r>
                <a:r>
                  <a:rPr lang="en-US" dirty="0" err="1"/>
                  <a:t>sánh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100;150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=850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tháng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100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150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nhuận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   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</a:t>
                </a: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Đáp</a:t>
                </a:r>
                <a:r>
                  <a:rPr lang="en-US" b="1" dirty="0"/>
                  <a:t> </a:t>
                </a:r>
                <a:r>
                  <a:rPr lang="en-US" b="1" dirty="0" err="1"/>
                  <a:t>án</a:t>
                </a:r>
                <a:r>
                  <a:rPr lang="en-US" b="1" dirty="0"/>
                  <a:t>: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b="1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6115" y="1981199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31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=""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=""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2.4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962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                      </a:t>
                </a:r>
                <a:r>
                  <a:rPr lang="en-US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6781800"/>
              </a:xfrm>
              <a:prstGeom prst="rect">
                <a:avLst/>
              </a:prstGeom>
              <a:blipFill>
                <a:blip r:embed="rId3"/>
                <a:stretch>
                  <a:fillRect l="-122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819400"/>
            <a:ext cx="4928555" cy="16437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=""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=""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4563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r>
                  <a:rPr lang="en-US" sz="4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=""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=""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=""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=""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=""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=""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=""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=""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=""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=""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600" b="1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1:</a:t>
                </a:r>
                <a:r>
                  <a:rPr lang="en-US" sz="4000" dirty="0"/>
                  <a:t>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−0+0=0&gt;−1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không </a:t>
                </a:r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mãn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&lt;−1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là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gốc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en-US" sz="4000" dirty="0" err="1"/>
                  <a:t>Vẽ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đường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40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</a:t>
                </a:r>
                <a:r>
                  <a:rPr lang="en-US" sz="4000" dirty="0" err="1"/>
                  <a:t>Vì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1&gt;0</m:t>
                    </m:r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nên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tọa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độ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 err="1"/>
                  <a:t>thỏa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Do </a:t>
                </a:r>
                <a:r>
                  <a:rPr lang="en-US" sz="4000" dirty="0" err="1"/>
                  <a:t>đó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miền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nghiệm</a:t>
                </a:r>
                <a:r>
                  <a:rPr lang="en-US" sz="4000" dirty="0"/>
                  <a:t> </a:t>
                </a:r>
                <a:r>
                  <a:rPr lang="en-US" sz="4000" dirty="0" err="1"/>
                  <a:t>của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bất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phương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trình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000" dirty="0" err="1"/>
                  <a:t>là</a:t>
                </a:r>
                <a:r>
                  <a:rPr lang="en-US" sz="4000" dirty="0"/>
                  <a:t> </a:t>
                </a:r>
                <a:r>
                  <a:rPr lang="en-US" sz="4000" dirty="0" err="1"/>
                  <a:t>nửa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mặt</a:t>
                </a:r>
                <a:r>
                  <a:rPr lang="en-US" sz="4000" dirty="0"/>
                  <a:t> </a:t>
                </a:r>
                <a:r>
                  <a:rPr lang="en-US" sz="4000" dirty="0" err="1"/>
                  <a:t>phẳng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 err="1"/>
                  <a:t>chứa</a:t>
                </a:r>
                <a:r>
                  <a:rPr lang="en-US" sz="4000" dirty="0"/>
                  <a:t> </a:t>
                </a:r>
                <a:r>
                  <a:rPr lang="en-US" sz="4000" dirty="0" err="1"/>
                  <a:t>điểm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sz="4000" dirty="0"/>
                  <a:t> </a:t>
                </a:r>
                <a:r>
                  <a:rPr lang="en-US" sz="4000" dirty="0" err="1"/>
                  <a:t>không</a:t>
                </a:r>
                <a:r>
                  <a:rPr lang="en-US" sz="4000" dirty="0"/>
                  <a:t> </a:t>
                </a:r>
                <a:r>
                  <a:rPr lang="en-US" sz="4000" dirty="0" err="1"/>
                  <a:t>kể</a:t>
                </a:r>
                <a:r>
                  <a:rPr lang="en-US" sz="4000" dirty="0"/>
                  <a:t> </a:t>
                </a:r>
                <a:r>
                  <a:rPr lang="en-US" sz="4000" dirty="0" err="1"/>
                  <a:t>bờ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(0,-1)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y&lt;0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0;−1</m:t>
                        </m:r>
                      </m:e>
                    </m:d>
                  </m:oMath>
                </a14:m>
                <a:r>
                  <a:rPr lang="vi-VN" sz="4000" dirty="0"/>
                  <a:t>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endParaRPr lang="vi-VN" sz="4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400" dirty="0"/>
                  <a:t/>
                </a: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1828800"/>
                <a:ext cx="23831303" cy="11582400"/>
              </a:xfrm>
              <a:prstGeom prst="rect">
                <a:avLst/>
              </a:prstGeom>
              <a:blipFill>
                <a:blip r:embed="rId2"/>
                <a:stretch>
                  <a:fillRect l="-869" t="-315" r="-844" b="-19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1828800"/>
            <a:ext cx="8001000" cy="75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544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=""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b="1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000" b="1" dirty="0">
                    <a:solidFill>
                      <a:srgbClr val="FF0000"/>
                    </a:solidFill>
                  </a:rPr>
                  <a:t>1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(0,1)</a:t>
                </a:r>
                <a:r>
                  <a:rPr lang="en-US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y≥0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Ox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y=0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(0;1).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):2x+y=4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2.0+0=0&lt;4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2x+y≤4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en-US" sz="4000" dirty="0"/>
                  <a:t> </a:t>
                </a:r>
                <a:r>
                  <a:rPr lang="vi-VN" sz="4000" dirty="0"/>
                  <a:t>2x+y≤4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2x+y=4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4400" dirty="0"/>
                  <a:t/>
                </a: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19200"/>
                <a:ext cx="24384000" cy="12496800"/>
              </a:xfrm>
              <a:prstGeom prst="rect">
                <a:avLst/>
              </a:prstGeom>
              <a:blipFill>
                <a:blip r:embed="rId2"/>
                <a:stretch>
                  <a:fillRect l="-850" t="-341" b="-48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1447800"/>
            <a:ext cx="9296400" cy="91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711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=""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000" b="1" dirty="0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b="1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1: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dirty="0"/>
                  <a:t> ):x=0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1&gt;0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x≥0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:r>
                  <a:rPr lang="vi-VN" sz="4000" dirty="0" err="1"/>
                  <a:t>Oy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x=0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(1;0).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2: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 ):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=5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0+0=0&lt;5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O(0;0) không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x+y</a:t>
                </a:r>
                <a:r>
                  <a:rPr lang="vi-VN" sz="4000" dirty="0"/>
                  <a:t>&lt;5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dirty="0"/>
                  <a:t>không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gốc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O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b="1" dirty="0" err="1">
                    <a:solidFill>
                      <a:srgbClr val="FF0000"/>
                    </a:solidFill>
                  </a:rPr>
                  <a:t>Bước</a:t>
                </a:r>
                <a:r>
                  <a:rPr lang="vi-VN" sz="4000" b="1" dirty="0">
                    <a:solidFill>
                      <a:srgbClr val="FF0000"/>
                    </a:solidFill>
                  </a:rPr>
                  <a:t> 3: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Vẽ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vi-VN" sz="4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):x-y=0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</a:t>
                </a:r>
                <a:r>
                  <a:rPr lang="vi-VN" sz="4000" dirty="0" err="1"/>
                  <a:t>Vì</a:t>
                </a:r>
                <a:r>
                  <a:rPr lang="vi-VN" sz="4000" dirty="0"/>
                  <a:t> -1-0=-1&lt;0 nên </a:t>
                </a:r>
                <a:r>
                  <a:rPr lang="vi-VN" sz="4000" dirty="0" err="1"/>
                  <a:t>tọa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độ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</a:t>
                </a:r>
              </a:p>
              <a:p>
                <a:pPr marL="0" indent="0">
                  <a:buNone/>
                </a:pPr>
                <a:r>
                  <a:rPr lang="vi-VN" sz="4000" dirty="0"/>
                  <a:t>                Do </a:t>
                </a:r>
                <a:r>
                  <a:rPr lang="vi-VN" sz="4000" dirty="0" err="1"/>
                  <a:t>đó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x-y&lt;0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nửa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mặt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phẳng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bờ</a:t>
                </a:r>
                <a:r>
                  <a:rPr lang="vi-VN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 </a:t>
                </a:r>
                <a:r>
                  <a:rPr lang="vi-VN" sz="4000" dirty="0" err="1"/>
                  <a:t>chứa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điểm</a:t>
                </a:r>
                <a:r>
                  <a:rPr lang="vi-VN" sz="4000" dirty="0"/>
                  <a:t> (-1;0) không 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đường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thẳng</a:t>
                </a:r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4000" dirty="0"/>
                  <a:t>.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Vậy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không </a:t>
                </a:r>
                <a:r>
                  <a:rPr lang="vi-VN" sz="4000" dirty="0" err="1"/>
                  <a:t>bị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gạch</a:t>
                </a:r>
                <a:r>
                  <a:rPr lang="vi-VN" sz="4000" dirty="0"/>
                  <a:t>.</a:t>
                </a:r>
                <a:endParaRPr lang="en-US" sz="4000" dirty="0"/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23831303" cy="12115800"/>
              </a:xfrm>
              <a:prstGeom prst="rect">
                <a:avLst/>
              </a:prstGeom>
              <a:blipFill>
                <a:blip r:embed="rId2"/>
                <a:stretch>
                  <a:fillRect l="-869" t="-402" r="-537" b="-155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800" y="1605584"/>
            <a:ext cx="7110846" cy="71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4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sz="5400" dirty="0"/>
              <a:t>     </a:t>
            </a:r>
          </a:p>
          <a:p>
            <a:pPr marL="0" indent="0">
              <a:buNone/>
            </a:pPr>
            <a:r>
              <a:rPr lang="en-US" sz="5400" dirty="0"/>
              <a:t> </a:t>
            </a:r>
            <a:r>
              <a:rPr lang="en-US" sz="5400" dirty="0" err="1"/>
              <a:t>Một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cần</a:t>
            </a:r>
            <a:r>
              <a:rPr lang="en-US" sz="5400" dirty="0"/>
              <a:t> </a:t>
            </a:r>
            <a:r>
              <a:rPr lang="en-US" sz="5400" dirty="0" err="1"/>
              <a:t>ít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900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 </a:t>
            </a:r>
            <a:r>
              <a:rPr lang="en-US" sz="5400" dirty="0" err="1"/>
              <a:t>trong</a:t>
            </a:r>
            <a:r>
              <a:rPr lang="en-US" sz="5400" dirty="0"/>
              <a:t> </a:t>
            </a:r>
            <a:r>
              <a:rPr lang="en-US" sz="5400" dirty="0" err="1"/>
              <a:t>thức</a:t>
            </a:r>
            <a:r>
              <a:rPr lang="en-US" sz="5400" dirty="0"/>
              <a:t> </a:t>
            </a:r>
            <a:r>
              <a:rPr lang="en-US" sz="5400" dirty="0" err="1"/>
              <a:t>ăn</a:t>
            </a:r>
            <a:r>
              <a:rPr lang="en-US" sz="5400" dirty="0"/>
              <a:t>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ngày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800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200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Mỗi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chứa</a:t>
            </a:r>
            <a:r>
              <a:rPr lang="en-US" sz="5400" dirty="0"/>
              <a:t> 600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protein </a:t>
            </a:r>
            <a:r>
              <a:rPr lang="en-US" sz="5400" dirty="0" err="1"/>
              <a:t>và</a:t>
            </a:r>
            <a:r>
              <a:rPr lang="en-US" sz="5400" dirty="0"/>
              <a:t> 400 </a:t>
            </a:r>
            <a:r>
              <a:rPr lang="en-US" sz="5400" dirty="0" err="1"/>
              <a:t>đơn</a:t>
            </a:r>
            <a:r>
              <a:rPr lang="en-US" sz="5400" dirty="0"/>
              <a:t> </a:t>
            </a:r>
            <a:r>
              <a:rPr lang="en-US" sz="5400" dirty="0" err="1"/>
              <a:t>vị</a:t>
            </a:r>
            <a:r>
              <a:rPr lang="en-US" sz="5400" dirty="0"/>
              <a:t> </a:t>
            </a:r>
            <a:r>
              <a:rPr lang="en-US" sz="5400" dirty="0" err="1"/>
              <a:t>lipit</a:t>
            </a:r>
            <a:r>
              <a:rPr lang="en-US" sz="5400" dirty="0"/>
              <a:t>. </a:t>
            </a:r>
            <a:r>
              <a:rPr lang="en-US" sz="5400" dirty="0" err="1"/>
              <a:t>Biết</a:t>
            </a:r>
            <a:r>
              <a:rPr lang="en-US" sz="5400" dirty="0"/>
              <a:t> </a:t>
            </a:r>
            <a:r>
              <a:rPr lang="en-US" sz="5400" dirty="0" err="1"/>
              <a:t>rằng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này</a:t>
            </a:r>
            <a:r>
              <a:rPr lang="en-US" sz="5400" dirty="0"/>
              <a:t> </a:t>
            </a:r>
            <a:r>
              <a:rPr lang="en-US" sz="5400" dirty="0" err="1"/>
              <a:t>chỉ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dirty="0" err="1"/>
              <a:t>nhiều</a:t>
            </a:r>
            <a:r>
              <a:rPr lang="en-US" sz="5400" dirty="0"/>
              <a:t> </a:t>
            </a:r>
            <a:r>
              <a:rPr lang="en-US" sz="5400" dirty="0" err="1"/>
              <a:t>nhất</a:t>
            </a:r>
            <a:r>
              <a:rPr lang="en-US" sz="5400" dirty="0"/>
              <a:t> 1,6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1,1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; </a:t>
            </a:r>
            <a:r>
              <a:rPr lang="en-US" sz="5400" dirty="0" err="1"/>
              <a:t>giá</a:t>
            </a:r>
            <a:r>
              <a:rPr lang="en-US" sz="5400" dirty="0"/>
              <a:t> </a:t>
            </a:r>
            <a:r>
              <a:rPr lang="en-US" sz="5400" dirty="0" err="1"/>
              <a:t>tiền</a:t>
            </a:r>
            <a:r>
              <a:rPr lang="en-US" sz="5400" dirty="0"/>
              <a:t>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250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; 1 kg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 </a:t>
            </a:r>
            <a:r>
              <a:rPr lang="en-US" sz="5400" dirty="0" err="1"/>
              <a:t>là</a:t>
            </a:r>
            <a:r>
              <a:rPr lang="en-US" sz="5400" dirty="0"/>
              <a:t> 160 </a:t>
            </a:r>
            <a:r>
              <a:rPr lang="en-US" sz="5400" dirty="0" err="1"/>
              <a:t>nghìn</a:t>
            </a:r>
            <a:r>
              <a:rPr lang="en-US" sz="5400" dirty="0"/>
              <a:t> </a:t>
            </a:r>
            <a:r>
              <a:rPr lang="en-US" sz="5400" dirty="0" err="1"/>
              <a:t>đồng</a:t>
            </a:r>
            <a:r>
              <a:rPr lang="en-US" sz="5400" dirty="0"/>
              <a:t>. </a:t>
            </a:r>
            <a:r>
              <a:rPr lang="en-US" sz="5400" dirty="0" err="1"/>
              <a:t>Giả</a:t>
            </a:r>
            <a:r>
              <a:rPr lang="en-US" sz="5400" dirty="0"/>
              <a:t> </a:t>
            </a:r>
            <a:r>
              <a:rPr lang="en-US" sz="5400" dirty="0" err="1"/>
              <a:t>sử</a:t>
            </a:r>
            <a:r>
              <a:rPr lang="en-US" sz="5400" dirty="0"/>
              <a:t> </a:t>
            </a:r>
            <a:r>
              <a:rPr lang="en-US" sz="5400" dirty="0" err="1"/>
              <a:t>gia</a:t>
            </a:r>
            <a:r>
              <a:rPr lang="en-US" sz="5400" dirty="0"/>
              <a:t> </a:t>
            </a:r>
            <a:r>
              <a:rPr lang="en-US" sz="5400" dirty="0" err="1"/>
              <a:t>đình</a:t>
            </a:r>
            <a:r>
              <a:rPr lang="en-US" sz="5400" dirty="0"/>
              <a:t> </a:t>
            </a:r>
            <a:r>
              <a:rPr lang="en-US" sz="5400" dirty="0" err="1"/>
              <a:t>đó</a:t>
            </a:r>
            <a:r>
              <a:rPr lang="en-US" sz="5400" dirty="0"/>
              <a:t> </a:t>
            </a:r>
            <a:r>
              <a:rPr lang="en-US" sz="5400" dirty="0" err="1"/>
              <a:t>mua</a:t>
            </a:r>
            <a:r>
              <a:rPr lang="en-US" sz="5400" dirty="0"/>
              <a:t> </a:t>
            </a:r>
            <a:r>
              <a:rPr lang="en-US" sz="5400" i="1" dirty="0"/>
              <a:t>x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bò</a:t>
            </a:r>
            <a:r>
              <a:rPr lang="en-US" sz="5400" dirty="0"/>
              <a:t> </a:t>
            </a:r>
            <a:r>
              <a:rPr lang="en-US" sz="5400" dirty="0" err="1"/>
              <a:t>và</a:t>
            </a:r>
            <a:r>
              <a:rPr lang="en-US" sz="5400" dirty="0"/>
              <a:t> </a:t>
            </a:r>
            <a:r>
              <a:rPr lang="en-US" sz="5400" i="1" dirty="0"/>
              <a:t>y</a:t>
            </a:r>
            <a:r>
              <a:rPr lang="en-US" sz="5400" dirty="0"/>
              <a:t> </a:t>
            </a:r>
            <a:r>
              <a:rPr lang="en-US" sz="5400" dirty="0" err="1"/>
              <a:t>kilôgam</a:t>
            </a:r>
            <a:r>
              <a:rPr lang="en-US" sz="5400" dirty="0"/>
              <a:t> </a:t>
            </a:r>
            <a:r>
              <a:rPr lang="en-US" sz="5400" dirty="0" err="1"/>
              <a:t>thịt</a:t>
            </a:r>
            <a:r>
              <a:rPr lang="en-US" sz="5400" dirty="0"/>
              <a:t> </a:t>
            </a:r>
            <a:r>
              <a:rPr lang="en-US" sz="5400" dirty="0" err="1"/>
              <a:t>lợn</a:t>
            </a:r>
            <a:r>
              <a:rPr lang="en-US" sz="5400" dirty="0"/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dirty="0"/>
              <a:t>a) </a:t>
            </a:r>
            <a:r>
              <a:rPr lang="en-US" sz="6000" dirty="0" err="1"/>
              <a:t>Viết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thị</a:t>
            </a:r>
            <a:r>
              <a:rPr lang="en-US" sz="6000" dirty="0"/>
              <a:t> </a:t>
            </a:r>
            <a:r>
              <a:rPr lang="en-US" sz="6000" dirty="0" err="1"/>
              <a:t>các</a:t>
            </a:r>
            <a:r>
              <a:rPr lang="en-US" sz="6000" dirty="0"/>
              <a:t> </a:t>
            </a:r>
            <a:r>
              <a:rPr lang="en-US" sz="6000" dirty="0" err="1"/>
              <a:t>điều</a:t>
            </a:r>
            <a:r>
              <a:rPr lang="en-US" sz="6000" dirty="0"/>
              <a:t> </a:t>
            </a:r>
            <a:r>
              <a:rPr lang="en-US" sz="6000" dirty="0" err="1"/>
              <a:t>kiện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toán</a:t>
            </a:r>
            <a:r>
              <a:rPr lang="en-US" sz="6000" dirty="0"/>
              <a:t> </a:t>
            </a:r>
            <a:r>
              <a:rPr lang="en-US" sz="6000" dirty="0" err="1"/>
              <a:t>thành</a:t>
            </a:r>
            <a:r>
              <a:rPr lang="en-US" sz="6000" dirty="0"/>
              <a:t> </a:t>
            </a:r>
            <a:r>
              <a:rPr lang="en-US" sz="6000" dirty="0" err="1"/>
              <a:t>một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bất</a:t>
            </a:r>
            <a:r>
              <a:rPr lang="en-US" sz="6000" dirty="0"/>
              <a:t> </a:t>
            </a:r>
            <a:r>
              <a:rPr lang="en-US" sz="6000" dirty="0" err="1"/>
              <a:t>phương</a:t>
            </a:r>
            <a:r>
              <a:rPr lang="en-US" sz="6000" dirty="0"/>
              <a:t> </a:t>
            </a:r>
            <a:r>
              <a:rPr lang="en-US" sz="6000" dirty="0" err="1"/>
              <a:t>trình</a:t>
            </a:r>
            <a:r>
              <a:rPr lang="en-US" sz="6000" dirty="0"/>
              <a:t> </a:t>
            </a:r>
            <a:r>
              <a:rPr lang="en-US" sz="6000" dirty="0" err="1"/>
              <a:t>rồi</a:t>
            </a:r>
            <a:r>
              <a:rPr lang="en-US" sz="6000" dirty="0"/>
              <a:t> </a:t>
            </a:r>
            <a:r>
              <a:rPr lang="en-US" sz="6000" dirty="0" err="1"/>
              <a:t>xác</a:t>
            </a:r>
            <a:r>
              <a:rPr lang="en-US" sz="6000" dirty="0"/>
              <a:t> </a:t>
            </a:r>
            <a:r>
              <a:rPr lang="en-US" sz="6000" dirty="0" err="1"/>
              <a:t>định</a:t>
            </a:r>
            <a:r>
              <a:rPr lang="en-US" sz="6000" dirty="0"/>
              <a:t> </a:t>
            </a:r>
            <a:r>
              <a:rPr lang="en-US" sz="6000" dirty="0" err="1"/>
              <a:t>miền</a:t>
            </a:r>
            <a:r>
              <a:rPr lang="en-US" sz="6000" dirty="0"/>
              <a:t> </a:t>
            </a:r>
            <a:r>
              <a:rPr lang="en-US" sz="6000" dirty="0" err="1"/>
              <a:t>nghiệm</a:t>
            </a:r>
            <a:r>
              <a:rPr lang="en-US" sz="6000" dirty="0"/>
              <a:t> </a:t>
            </a:r>
            <a:r>
              <a:rPr lang="en-US" sz="6000" dirty="0" err="1"/>
              <a:t>của</a:t>
            </a:r>
            <a:r>
              <a:rPr lang="en-US" sz="6000" dirty="0"/>
              <a:t> </a:t>
            </a:r>
            <a:r>
              <a:rPr lang="en-US" sz="6000" dirty="0" err="1"/>
              <a:t>hệ</a:t>
            </a:r>
            <a:r>
              <a:rPr lang="en-US" sz="6000" dirty="0"/>
              <a:t> </a:t>
            </a:r>
            <a:r>
              <a:rPr lang="en-US" sz="6000" dirty="0" err="1"/>
              <a:t>đó</a:t>
            </a:r>
            <a:r>
              <a:rPr lang="en-US" sz="6000" dirty="0"/>
              <a:t>.</a:t>
            </a:r>
          </a:p>
          <a:p>
            <a:pPr marL="0" indent="0">
              <a:buNone/>
            </a:pPr>
            <a:r>
              <a:rPr lang="en-US" sz="6000" dirty="0"/>
              <a:t>b) </a:t>
            </a:r>
            <a:r>
              <a:rPr lang="en-US" sz="6000" dirty="0" err="1"/>
              <a:t>Gọi</a:t>
            </a:r>
            <a:r>
              <a:rPr lang="en-US" sz="6000" dirty="0"/>
              <a:t> F (</a:t>
            </a:r>
            <a:r>
              <a:rPr lang="en-US" sz="6000" dirty="0" err="1"/>
              <a:t>nghìn</a:t>
            </a:r>
            <a:r>
              <a:rPr lang="en-US" sz="6000" dirty="0"/>
              <a:t> </a:t>
            </a:r>
            <a:r>
              <a:rPr lang="en-US" sz="6000" dirty="0" err="1"/>
              <a:t>đồng</a:t>
            </a:r>
            <a:r>
              <a:rPr lang="en-US" sz="6000" dirty="0"/>
              <a:t>)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tiền</a:t>
            </a:r>
            <a:r>
              <a:rPr lang="en-US" sz="6000" dirty="0"/>
              <a:t> </a:t>
            </a:r>
            <a:r>
              <a:rPr lang="en-US" sz="6000" dirty="0" err="1"/>
              <a:t>phải</a:t>
            </a:r>
            <a:r>
              <a:rPr lang="en-US" sz="6000" dirty="0"/>
              <a:t> </a:t>
            </a:r>
            <a:r>
              <a:rPr lang="en-US" sz="6000" dirty="0" err="1"/>
              <a:t>trả</a:t>
            </a:r>
            <a:r>
              <a:rPr lang="en-US" sz="6000" dirty="0"/>
              <a:t> </a:t>
            </a:r>
            <a:r>
              <a:rPr lang="en-US" sz="6000" dirty="0" err="1"/>
              <a:t>cho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bò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lợn</a:t>
            </a:r>
            <a:r>
              <a:rPr lang="en-US" sz="6000" dirty="0"/>
              <a:t>. </a:t>
            </a:r>
            <a:r>
              <a:rPr lang="en-US" sz="6000" dirty="0" err="1"/>
              <a:t>Hãy</a:t>
            </a:r>
            <a:r>
              <a:rPr lang="en-US" sz="6000" dirty="0"/>
              <a:t> </a:t>
            </a:r>
            <a:r>
              <a:rPr lang="en-US" sz="6000" dirty="0" err="1"/>
              <a:t>biểu</a:t>
            </a:r>
            <a:r>
              <a:rPr lang="en-US" sz="6000" dirty="0"/>
              <a:t> </a:t>
            </a:r>
            <a:r>
              <a:rPr lang="en-US" sz="6000" dirty="0" err="1"/>
              <a:t>diễn</a:t>
            </a:r>
            <a:r>
              <a:rPr lang="en-US" sz="6000" dirty="0"/>
              <a:t> </a:t>
            </a:r>
            <a:r>
              <a:rPr lang="en-US" sz="6000" i="1" dirty="0"/>
              <a:t>F</a:t>
            </a:r>
            <a:r>
              <a:rPr lang="en-US" sz="6000" dirty="0"/>
              <a:t> </a:t>
            </a:r>
            <a:r>
              <a:rPr lang="en-US" sz="6000" dirty="0" err="1"/>
              <a:t>theo</a:t>
            </a:r>
            <a:r>
              <a:rPr lang="en-US" sz="6000" dirty="0"/>
              <a:t> </a:t>
            </a:r>
            <a:r>
              <a:rPr lang="en-US" sz="6000" i="1" dirty="0"/>
              <a:t>x</a:t>
            </a:r>
            <a:r>
              <a:rPr lang="en-US" sz="6000" dirty="0"/>
              <a:t> </a:t>
            </a:r>
            <a:r>
              <a:rPr lang="en-US" sz="6000" dirty="0" err="1"/>
              <a:t>và</a:t>
            </a:r>
            <a:r>
              <a:rPr lang="en-US" sz="6000" dirty="0"/>
              <a:t> </a:t>
            </a:r>
            <a:r>
              <a:rPr lang="en-US" sz="6000" i="1" dirty="0"/>
              <a:t>y.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c) </a:t>
            </a:r>
            <a:r>
              <a:rPr lang="en-US" sz="6000" dirty="0" err="1"/>
              <a:t>Tìm</a:t>
            </a:r>
            <a:r>
              <a:rPr lang="en-US" sz="6000" dirty="0"/>
              <a:t> </a:t>
            </a:r>
            <a:r>
              <a:rPr lang="en-US" sz="6000" dirty="0" err="1"/>
              <a:t>số</a:t>
            </a:r>
            <a:r>
              <a:rPr lang="en-US" sz="6000" dirty="0"/>
              <a:t> </a:t>
            </a:r>
            <a:r>
              <a:rPr lang="en-US" sz="6000" dirty="0" err="1"/>
              <a:t>kilôgam</a:t>
            </a:r>
            <a:r>
              <a:rPr lang="en-US" sz="6000" dirty="0"/>
              <a:t> </a:t>
            </a:r>
            <a:r>
              <a:rPr lang="en-US" sz="6000" dirty="0" err="1"/>
              <a:t>thịt</a:t>
            </a:r>
            <a:r>
              <a:rPr lang="en-US" sz="6000" dirty="0"/>
              <a:t> </a:t>
            </a:r>
            <a:r>
              <a:rPr lang="en-US" sz="6000" dirty="0" err="1"/>
              <a:t>mỗi</a:t>
            </a:r>
            <a:r>
              <a:rPr lang="en-US" sz="6000" dirty="0"/>
              <a:t> </a:t>
            </a:r>
            <a:r>
              <a:rPr lang="en-US" sz="6000" dirty="0" err="1"/>
              <a:t>loại</a:t>
            </a:r>
            <a:r>
              <a:rPr lang="en-US" sz="6000" dirty="0"/>
              <a:t> </a:t>
            </a:r>
            <a:r>
              <a:rPr lang="en-US" sz="6000" dirty="0" err="1"/>
              <a:t>mà</a:t>
            </a:r>
            <a:r>
              <a:rPr lang="en-US" sz="6000" dirty="0"/>
              <a:t> </a:t>
            </a:r>
            <a:r>
              <a:rPr lang="en-US" sz="6000" dirty="0" err="1"/>
              <a:t>gia</a:t>
            </a:r>
            <a:r>
              <a:rPr lang="en-US" sz="6000" dirty="0"/>
              <a:t> </a:t>
            </a:r>
            <a:r>
              <a:rPr lang="en-US" sz="6000" dirty="0" err="1"/>
              <a:t>đình</a:t>
            </a:r>
            <a:r>
              <a:rPr lang="en-US" sz="6000" dirty="0"/>
              <a:t> </a:t>
            </a:r>
            <a:r>
              <a:rPr lang="en-US" sz="6000" dirty="0" err="1"/>
              <a:t>cần</a:t>
            </a:r>
            <a:r>
              <a:rPr lang="en-US" sz="6000" dirty="0"/>
              <a:t> </a:t>
            </a:r>
            <a:r>
              <a:rPr lang="en-US" sz="6000" dirty="0" err="1"/>
              <a:t>mua</a:t>
            </a:r>
            <a:r>
              <a:rPr lang="en-US" sz="6000" dirty="0"/>
              <a:t> </a:t>
            </a:r>
            <a:r>
              <a:rPr lang="en-US" sz="6000" dirty="0" err="1"/>
              <a:t>để</a:t>
            </a:r>
            <a:r>
              <a:rPr lang="en-US" sz="6000" dirty="0"/>
              <a:t> chi </a:t>
            </a:r>
            <a:r>
              <a:rPr lang="en-US" sz="6000" dirty="0" err="1"/>
              <a:t>phí</a:t>
            </a:r>
            <a:r>
              <a:rPr lang="en-US" sz="6000" dirty="0"/>
              <a:t> </a:t>
            </a:r>
            <a:r>
              <a:rPr lang="en-US" sz="6000" dirty="0" err="1"/>
              <a:t>là</a:t>
            </a:r>
            <a:r>
              <a:rPr lang="en-US" sz="6000" dirty="0"/>
              <a:t> </a:t>
            </a:r>
            <a:r>
              <a:rPr lang="en-US" sz="6000" dirty="0" err="1"/>
              <a:t>ít</a:t>
            </a:r>
            <a:r>
              <a:rPr lang="en-US" sz="6000" dirty="0"/>
              <a:t> </a:t>
            </a:r>
            <a:r>
              <a:rPr lang="en-US" sz="6000" dirty="0" err="1"/>
              <a:t>nhất</a:t>
            </a:r>
            <a:r>
              <a:rPr lang="en-US" sz="60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838200" y="2013857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=""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=""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=""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=""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807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=""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000" dirty="0"/>
                  <a:t>Đáp </a:t>
                </a:r>
                <a:r>
                  <a:rPr lang="vi-VN" sz="4000" dirty="0" err="1"/>
                  <a:t>án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vi-VN" sz="4000" dirty="0"/>
                  <a:t>a)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chỉ</a:t>
                </a:r>
                <a:r>
                  <a:rPr lang="vi-VN" sz="4000" dirty="0"/>
                  <a:t> mua </a:t>
                </a:r>
                <a:r>
                  <a:rPr lang="vi-VN" sz="4000" dirty="0" err="1"/>
                  <a:t>nhiều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1,6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1,1 </a:t>
                </a:r>
                <a:r>
                  <a:rPr lang="vi-VN" sz="4000" dirty="0" err="1"/>
                  <a:t>kg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. </a:t>
                </a:r>
                <a:r>
                  <a:rPr lang="vi-VN" sz="4000" dirty="0" err="1"/>
                  <a:t>Giả</a:t>
                </a:r>
                <a:r>
                  <a:rPr lang="vi-VN" sz="4000" dirty="0"/>
                  <a:t> </a:t>
                </a:r>
                <a:r>
                  <a:rPr lang="vi-VN" sz="4000" dirty="0" err="1"/>
                  <a:t>sử</a:t>
                </a:r>
                <a:r>
                  <a:rPr lang="vi-VN" sz="4000" dirty="0"/>
                  <a:t> 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mua x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bò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kilôgam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thì</a:t>
                </a:r>
                <a:r>
                  <a:rPr lang="vi-VN" sz="4000" dirty="0"/>
                  <a:t> x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y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thỏa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mãn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: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</a:t>
                </a:r>
                <a:r>
                  <a:rPr lang="vi-VN" sz="4000" dirty="0"/>
                  <a:t>0≤x≤1,6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0≤y≤1,1.</a:t>
                </a:r>
              </a:p>
              <a:p>
                <a:pPr marL="0" indent="0">
                  <a:buNone/>
                </a:pPr>
                <a:r>
                  <a:rPr lang="vi-VN" sz="4000" dirty="0"/>
                  <a:t>Gia </a:t>
                </a:r>
                <a:r>
                  <a:rPr lang="vi-VN" sz="4000" dirty="0" err="1"/>
                  <a:t>đình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này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cần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ít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nhất</a:t>
                </a:r>
                <a:r>
                  <a:rPr lang="vi-VN" sz="4000" dirty="0"/>
                  <a:t> 900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protein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400 đơn </a:t>
                </a:r>
                <a:r>
                  <a:rPr lang="vi-VN" sz="4000" dirty="0" err="1"/>
                  <a:t>vị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lipit</a:t>
                </a:r>
                <a:r>
                  <a:rPr lang="vi-VN" sz="4000" dirty="0"/>
                  <a:t> trong </a:t>
                </a:r>
                <a:r>
                  <a:rPr lang="vi-VN" sz="4000" dirty="0" err="1"/>
                  <a:t>thức</a:t>
                </a:r>
                <a:r>
                  <a:rPr lang="vi-VN" sz="4000" dirty="0"/>
                  <a:t> ăn </a:t>
                </a:r>
                <a:r>
                  <a:rPr lang="vi-VN" sz="4000" dirty="0" err="1"/>
                  <a:t>mỗi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ngày</a:t>
                </a:r>
                <a:r>
                  <a:rPr lang="vi-VN" sz="4000" dirty="0"/>
                  <a:t> nên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tương </a:t>
                </a:r>
                <a:r>
                  <a:rPr lang="vi-VN" sz="4000" dirty="0" err="1"/>
                  <a:t>ứng</a:t>
                </a:r>
                <a:r>
                  <a:rPr lang="vi-VN" sz="4000" dirty="0"/>
                  <a:t>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</a:t>
                </a:r>
                <a:r>
                  <a:rPr lang="vi-VN" sz="4000" dirty="0"/>
                  <a:t>800x+600y≥900</a:t>
                </a:r>
                <a:r>
                  <a:rPr lang="en-US" sz="4000" dirty="0"/>
                  <a:t>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200x+400y≥400</a:t>
                </a:r>
              </a:p>
              <a:p>
                <a:pPr marL="0" indent="0">
                  <a:buNone/>
                </a:pPr>
                <a:r>
                  <a:rPr lang="en-US" sz="4000" dirty="0"/>
                  <a:t>          </a:t>
                </a:r>
                <a:r>
                  <a:rPr lang="vi-VN" sz="4000" dirty="0"/>
                  <a:t>Hay 8x+6y≥9 </a:t>
                </a:r>
                <a:r>
                  <a:rPr lang="vi-VN" sz="4000" dirty="0" err="1"/>
                  <a:t>và</a:t>
                </a:r>
                <a:r>
                  <a:rPr lang="vi-VN" sz="4000" dirty="0"/>
                  <a:t> x+2y≥2</a:t>
                </a:r>
              </a:p>
              <a:p>
                <a:pPr marL="0" indent="0">
                  <a:buNone/>
                </a:pPr>
                <a:r>
                  <a:rPr lang="vi-VN" sz="4000" dirty="0" err="1"/>
                  <a:t>Từ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thị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các</a:t>
                </a:r>
                <a:r>
                  <a:rPr lang="vi-VN" sz="4000" dirty="0"/>
                  <a:t> </a:t>
                </a:r>
                <a:r>
                  <a:rPr lang="vi-VN" sz="4000" dirty="0" err="1"/>
                  <a:t>điều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kiện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bài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toán</a:t>
                </a:r>
                <a:r>
                  <a:rPr lang="vi-VN" sz="4000" dirty="0"/>
                  <a:t>,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vi-VN" sz="4000" dirty="0"/>
                  <a:t>ta </a:t>
                </a:r>
                <a:r>
                  <a:rPr lang="vi-VN" sz="4000" dirty="0" err="1"/>
                  <a:t>có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 sau: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≤1,6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≤1,1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≥9</m:t>
                              </m:r>
                            </m:e>
                          </m:mr>
                          <m:m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≥2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 err="1"/>
                  <a:t>Biểu</a:t>
                </a:r>
                <a:r>
                  <a:rPr lang="vi-VN" sz="4000" dirty="0"/>
                  <a:t> </a:t>
                </a:r>
                <a:r>
                  <a:rPr lang="vi-VN" sz="4000" dirty="0" err="1"/>
                  <a:t>diễn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</a:t>
                </a:r>
                <a:r>
                  <a:rPr lang="vi-VN" sz="4000" dirty="0" err="1"/>
                  <a:t>bất</a:t>
                </a:r>
                <a:r>
                  <a:rPr lang="vi-VN" sz="4000" dirty="0"/>
                  <a:t> phương </a:t>
                </a:r>
                <a:r>
                  <a:rPr lang="vi-VN" sz="4000" dirty="0" err="1"/>
                  <a:t>trình</a:t>
                </a:r>
                <a:r>
                  <a:rPr lang="vi-VN" sz="4000" dirty="0"/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=1,6</m:t>
                    </m:r>
                  </m:oMath>
                </a14:m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=1,1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nghiệm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của</a:t>
                </a:r>
                <a:r>
                  <a:rPr lang="vi-VN" sz="4000" dirty="0"/>
                  <a:t> </a:t>
                </a:r>
                <a:r>
                  <a:rPr lang="vi-VN" sz="4000" dirty="0" err="1"/>
                  <a:t>hệ</a:t>
                </a:r>
                <a:r>
                  <a:rPr lang="vi-VN" sz="4000" dirty="0"/>
                  <a:t> trên </a:t>
                </a:r>
                <a:r>
                  <a:rPr lang="vi-VN" sz="4000" dirty="0" err="1"/>
                  <a:t>là</a:t>
                </a:r>
                <a:r>
                  <a:rPr lang="vi-VN" sz="4000" dirty="0"/>
                  <a:t> </a:t>
                </a:r>
                <a:r>
                  <a:rPr lang="vi-VN" sz="4000" dirty="0" err="1"/>
                  <a:t>miền</a:t>
                </a:r>
                <a:r>
                  <a:rPr lang="vi-VN" sz="4000" dirty="0"/>
                  <a:t> </a:t>
                </a:r>
                <a:r>
                  <a:rPr lang="vi-VN" sz="4000" dirty="0" err="1"/>
                  <a:t>tứ</a:t>
                </a:r>
                <a:r>
                  <a:rPr lang="vi-VN" sz="4000" dirty="0"/>
                  <a:t> </a:t>
                </a:r>
                <a:r>
                  <a:rPr lang="vi-VN" sz="4000" dirty="0" err="1"/>
                  <a:t>giác</a:t>
                </a:r>
                <a:r>
                  <a:rPr lang="vi-VN" sz="4000" dirty="0"/>
                  <a:t> ABCD</a:t>
                </a:r>
              </a:p>
              <a:p>
                <a:pPr marL="0" indent="0">
                  <a:buNone/>
                </a:pPr>
                <a:r>
                  <a:rPr lang="vi-VN" sz="4000" dirty="0"/>
                  <a:t>(</a:t>
                </a:r>
                <a:r>
                  <a:rPr lang="vi-VN" sz="4000" dirty="0" err="1"/>
                  <a:t>kể</a:t>
                </a:r>
                <a:r>
                  <a:rPr lang="vi-VN" sz="4000" dirty="0"/>
                  <a:t> </a:t>
                </a:r>
                <a:r>
                  <a:rPr lang="vi-VN" sz="4000" dirty="0" err="1"/>
                  <a:t>cả</a:t>
                </a:r>
                <a:r>
                  <a:rPr lang="vi-VN" sz="4000" dirty="0"/>
                  <a:t> biên).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6" y="1143000"/>
                <a:ext cx="24601714" cy="12573000"/>
              </a:xfrm>
              <a:prstGeom prst="rect">
                <a:avLst/>
              </a:prstGeom>
              <a:blipFill>
                <a:blip r:embed="rId2"/>
                <a:stretch>
                  <a:fillRect l="-867" t="-130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1973" y="4800600"/>
            <a:ext cx="9091141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17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đỉnh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tứ</a:t>
                </a:r>
                <a:r>
                  <a:rPr lang="en-US" dirty="0"/>
                  <a:t> </a:t>
                </a:r>
                <a:r>
                  <a:rPr lang="en-US" dirty="0" err="1"/>
                  <a:t>giác</a:t>
                </a:r>
                <a:r>
                  <a:rPr lang="en-US" dirty="0"/>
                  <a:t> ABCD.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0,3;1,1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=250.0,3+160.0,1=91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1,6;1,1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=250.1,6+160.1,1=576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1,6;0,2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=250.1,6+160.0,2=432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0,6;0,7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=250.0,6+160.0,7=262</m:t>
                    </m:r>
                  </m:oMath>
                </a14:m>
                <a:r>
                  <a:rPr lang="en-US" dirty="0"/>
                  <a:t>(</a:t>
                </a:r>
                <a:r>
                  <a:rPr lang="en-US" dirty="0" err="1"/>
                  <a:t>nghìn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)</a:t>
                </a:r>
              </a:p>
              <a:p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gia</a:t>
                </a:r>
                <a:r>
                  <a:rPr lang="en-US" dirty="0"/>
                  <a:t> </a:t>
                </a:r>
                <a:r>
                  <a:rPr lang="en-US" dirty="0" err="1"/>
                  <a:t>đình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mua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0,3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bò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1,1</m:t>
                    </m:r>
                  </m:oMath>
                </a14:m>
                <a:r>
                  <a:rPr lang="en-US" dirty="0"/>
                  <a:t>kg </a:t>
                </a:r>
                <a:r>
                  <a:rPr lang="en-US" dirty="0" err="1"/>
                  <a:t>thịt</a:t>
                </a:r>
                <a:r>
                  <a:rPr lang="en-US" dirty="0"/>
                  <a:t> </a:t>
                </a:r>
                <a:r>
                  <a:rPr lang="en-US" dirty="0" err="1"/>
                  <a:t>lợn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chi </a:t>
                </a:r>
                <a:r>
                  <a:rPr lang="en-US" dirty="0" err="1"/>
                  <a:t>phí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1" y="2362200"/>
                <a:ext cx="22415683" cy="9753600"/>
              </a:xfrm>
              <a:prstGeom prst="rect">
                <a:avLst/>
              </a:prstGeom>
              <a:blipFill>
                <a:blip r:embed="rId3"/>
                <a:stretch>
                  <a:fillRect l="-1223" r="-70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1339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nay,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: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hòa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vốn</a:t>
            </a:r>
            <a:r>
              <a:rPr lang="en-US" dirty="0"/>
              <a:t> ban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1,2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ước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nhu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vượt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100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.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kinh</a:t>
            </a:r>
            <a:r>
              <a:rPr lang="en-US" dirty="0"/>
              <a:t> </a:t>
            </a:r>
            <a:r>
              <a:rPr lang="en-US" dirty="0" err="1"/>
              <a:t>doanh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nhuận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?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dirty="0"/>
                  <a:t>HĐ1: G</a:t>
                </a:r>
                <a:r>
                  <a:rPr lang="en-US" dirty="0" err="1"/>
                  <a:t>ọi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Khi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Do </a:t>
                </a:r>
                <a:r>
                  <a:rPr lang="en-US" dirty="0" err="1"/>
                  <a:t>nhu</a:t>
                </a:r>
                <a:r>
                  <a:rPr lang="en-US" dirty="0"/>
                  <a:t> </a:t>
                </a:r>
                <a:r>
                  <a:rPr lang="en-US" dirty="0" err="1"/>
                  <a:t>cầu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100  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đk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vốn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chủ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đầu</a:t>
                </a:r>
                <a:r>
                  <a:rPr lang="en-US" dirty="0"/>
                  <a:t> </a:t>
                </a:r>
                <a:r>
                  <a:rPr lang="en-US" dirty="0" err="1"/>
                  <a:t>tư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vượt</a:t>
                </a:r>
                <a:r>
                  <a:rPr lang="en-US" dirty="0"/>
                  <a:t> </a:t>
                </a:r>
                <a:r>
                  <a:rPr lang="en-US" dirty="0" err="1"/>
                  <a:t>quá</a:t>
                </a:r>
                <a:r>
                  <a:rPr lang="en-US" dirty="0"/>
                  <a:t> 1,2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≤1200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tiền</a:t>
                </a:r>
                <a:r>
                  <a:rPr lang="en-US" dirty="0"/>
                  <a:t> </a:t>
                </a:r>
                <a:r>
                  <a:rPr lang="en-US" dirty="0" err="1"/>
                  <a:t>lãi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dự</a:t>
                </a:r>
                <a:r>
                  <a:rPr lang="en-US" dirty="0"/>
                  <a:t> </a:t>
                </a:r>
                <a:r>
                  <a:rPr lang="en-US" dirty="0" err="1"/>
                  <a:t>kiến</a:t>
                </a:r>
                <a:r>
                  <a:rPr lang="en-US" dirty="0"/>
                  <a:t> </a:t>
                </a:r>
                <a:r>
                  <a:rPr lang="en-US" dirty="0" err="1"/>
                  <a:t>thu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3,5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2251" t="-1894" r="-2251" b="-40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681156"/>
              </p:ext>
            </p:extLst>
          </p:nvPr>
        </p:nvGraphicFramePr>
        <p:xfrm>
          <a:off x="1143000" y="6629400"/>
          <a:ext cx="10896600" cy="213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1644">
                  <a:extLst>
                    <a:ext uri="{9D8B030D-6E8A-4147-A177-3AD203B41FA5}">
                      <a16:colId xmlns="" xmlns:a16="http://schemas.microsoft.com/office/drawing/2014/main" val="768098747"/>
                    </a:ext>
                  </a:extLst>
                </a:gridCol>
                <a:gridCol w="3907478">
                  <a:extLst>
                    <a:ext uri="{9D8B030D-6E8A-4147-A177-3AD203B41FA5}">
                      <a16:colId xmlns=""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=""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=""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=""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=""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=""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1.</a:t>
                </a:r>
                <a:r>
                  <a:rPr lang="en-US" dirty="0"/>
                  <a:t> Cho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≤150.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ba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bậc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2060513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311" t="-1761" r="-2209" b="-24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743286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=""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một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gồm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hay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nhiều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525864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685800" y="10189027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=""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=""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Cặp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số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một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bậc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nhất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hai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ẩn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khi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4800" b="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800" b="0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48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y</m:t>
                                      </m:r>
                                    </m:e>
                                    <m:sub>
                                      <m:r>
                                        <a:rPr lang="en-US" sz="4800" b="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đồng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thời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là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nghiệm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của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cả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các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bất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phương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trình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trong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hệ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 </a:t>
                          </a:r>
                          <a:r>
                            <a:rPr lang="en-US" sz="4800" b="0" dirty="0" err="1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đó</a:t>
                          </a:r>
                          <a:r>
                            <a:rPr lang="en-US" sz="4800" b="0" dirty="0">
                              <a:solidFill>
                                <a:schemeClr val="tx1"/>
                              </a:solidFill>
                              <a:effectLst/>
                              <a:latin typeface="Tomaho"/>
                            </a:rPr>
                            <a:t>.</a:t>
                          </a:r>
                          <a:endParaRPr lang="en-US" sz="4800" b="0" dirty="0">
                            <a:solidFill>
                              <a:schemeClr val="tx1"/>
                            </a:solidFill>
                            <a:effectLst/>
                            <a:latin typeface="Tomaho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69029353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5338" r="-225" b="-17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Luyện</a:t>
                </a:r>
                <a:r>
                  <a:rPr lang="en-US" b="1" dirty="0"/>
                  <a:t> </a:t>
                </a:r>
                <a:r>
                  <a:rPr lang="en-US" b="1" dirty="0" err="1"/>
                  <a:t>tập</a:t>
                </a:r>
                <a:r>
                  <a:rPr lang="en-US" b="1" dirty="0"/>
                  <a:t> 1.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i="1" dirty="0" err="1"/>
                  <a:t>tình</a:t>
                </a:r>
                <a:r>
                  <a:rPr lang="en-US" i="1" dirty="0"/>
                  <a:t> </a:t>
                </a:r>
                <a:r>
                  <a:rPr lang="en-US" i="1" dirty="0" err="1"/>
                  <a:t>huống</a:t>
                </a:r>
                <a:r>
                  <a:rPr lang="en-US" i="1" dirty="0"/>
                  <a:t> </a:t>
                </a:r>
                <a:r>
                  <a:rPr lang="en-US" i="1" dirty="0" err="1"/>
                  <a:t>mở</a:t>
                </a:r>
                <a:r>
                  <a:rPr lang="en-US" i="1" dirty="0"/>
                  <a:t> </a:t>
                </a:r>
                <a:r>
                  <a:rPr lang="en-US" i="1" dirty="0" err="1"/>
                  <a:t>đầu</a:t>
                </a:r>
                <a:r>
                  <a:rPr lang="en-US" dirty="0"/>
                  <a:t>,</a:t>
                </a:r>
                <a:r>
                  <a:rPr lang="en-US" i="1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err="1"/>
                  <a:t>lần</a:t>
                </a:r>
                <a:r>
                  <a:rPr lang="en-US" dirty="0"/>
                  <a:t> </a:t>
                </a:r>
                <a:r>
                  <a:rPr lang="en-US" dirty="0" err="1"/>
                  <a:t>lượt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máy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hòa</a:t>
                </a:r>
                <a:r>
                  <a:rPr lang="en-US" dirty="0"/>
                  <a:t> </a:t>
                </a:r>
                <a:r>
                  <a:rPr lang="en-US" dirty="0" err="1"/>
                  <a:t>loại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cửa</a:t>
                </a:r>
                <a:r>
                  <a:rPr lang="en-US" dirty="0"/>
                  <a:t> </a:t>
                </a:r>
                <a:r>
                  <a:rPr lang="en-US" dirty="0" err="1"/>
                  <a:t>hàng</a:t>
                </a:r>
                <a:r>
                  <a:rPr lang="en-US" dirty="0"/>
                  <a:t>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nhập</a:t>
                </a:r>
                <a:r>
                  <a:rPr lang="en-US" dirty="0"/>
                  <a:t>. </a:t>
                </a:r>
                <a:r>
                  <a:rPr lang="en-US" dirty="0" err="1"/>
                  <a:t>Từ</a:t>
                </a:r>
                <a:r>
                  <a:rPr lang="en-US" dirty="0"/>
                  <a:t> HĐ1,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ra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24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ẩn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ở HĐ1 </a:t>
                </a:r>
                <a:r>
                  <a:rPr lang="en-US" dirty="0" err="1"/>
                  <a:t>là</a:t>
                </a:r>
                <a:r>
                  <a:rPr lang="en-US" dirty="0"/>
                  <a:t>    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≤1200.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err="1"/>
                  <a:t>Cặp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5;20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53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=""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6409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2. BIỂU DIỄN MIỀN NGHIỆM CỦA HỆ BẤT PHƯƠNG TRÌNH BẬC NHẤT HAI ẨN TRÊN MẶT PHẲNG TỌA ĐỘ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HĐ2: </a:t>
                </a:r>
                <a:r>
                  <a:rPr lang="en-US" dirty="0"/>
                  <a:t>Cho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 </a:t>
                </a:r>
                <a:r>
                  <a:rPr lang="en-US" dirty="0" err="1"/>
                  <a:t>cắt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trục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OAB (H.2.5)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45094"/>
                <a:ext cx="11353800" cy="10058181"/>
              </a:xfrm>
              <a:prstGeom prst="rect">
                <a:avLst/>
              </a:prstGeom>
              <a:blipFill>
                <a:blip r:embed="rId4"/>
                <a:stretch>
                  <a:fillRect l="-2468" t="-1998" r="-16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:r>
                  <a:rPr lang="en-US" dirty="0" err="1"/>
                  <a:t>nào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kiểm</a:t>
                </a:r>
                <a:r>
                  <a:rPr lang="en-US" dirty="0"/>
                  <a:t> </a:t>
                </a:r>
                <a:r>
                  <a:rPr lang="en-US" dirty="0" err="1"/>
                  <a:t>tra</a:t>
                </a:r>
                <a:r>
                  <a:rPr lang="en-US" dirty="0"/>
                  <a:t> </a:t>
                </a:r>
                <a:r>
                  <a:rPr lang="en-US" dirty="0" err="1"/>
                  <a:t>xem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hay </a:t>
                </a:r>
                <a:r>
                  <a:rPr lang="en-US" dirty="0" err="1"/>
                  <a:t>không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445093"/>
                <a:ext cx="11901487" cy="10058175"/>
              </a:xfrm>
              <a:prstGeom prst="rect">
                <a:avLst/>
              </a:prstGeom>
              <a:blipFill>
                <a:blip r:embed="rId5"/>
                <a:stretch>
                  <a:fillRect l="-2251" t="-1998" r="-97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=""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=""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=""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=""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3"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=""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=""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a)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phương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≤150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b) </a:t>
                </a:r>
                <a:r>
                  <a:rPr lang="en-US" dirty="0" err="1"/>
                  <a:t>Miền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(H.2.5) 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dirty="0"/>
                  <a:t>c)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này</a:t>
                </a:r>
                <a:r>
                  <a:rPr lang="en-US" dirty="0"/>
                  <a:t>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81200"/>
                <a:ext cx="11353800" cy="11411749"/>
              </a:xfrm>
              <a:prstGeom prst="rect">
                <a:avLst/>
              </a:prstGeom>
              <a:blipFill>
                <a:blip r:embed="rId3"/>
                <a:stretch>
                  <a:fillRect l="-2414" t="-1761" r="-23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1;149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cạnh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tam </a:t>
                </a:r>
                <a:r>
                  <a:rPr lang="en-US" dirty="0" err="1"/>
                  <a:t>giác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𝑂𝐴𝐵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nó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≤150.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914400" indent="-914400">
                  <a:buAutoNum type="alphaLcParenR"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87200" cy="11411749"/>
              </a:xfrm>
              <a:prstGeom prst="rect">
                <a:avLst/>
              </a:prstGeom>
              <a:blipFill>
                <a:blip r:embed="rId4"/>
                <a:stretch>
                  <a:fillRect l="-2254" t="-1761" r="-153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FEB057F-8BF3-42E9-8D1A-BAE8CB3A8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1" t="2096" r="-4911" b="-1634"/>
          <a:stretch/>
        </p:blipFill>
        <p:spPr>
          <a:xfrm>
            <a:off x="14859000" y="6172200"/>
            <a:ext cx="5834697" cy="6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1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=""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1981200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Ví</a:t>
                </a:r>
                <a:r>
                  <a:rPr lang="en-US" b="1" dirty="0"/>
                  <a:t> </a:t>
                </a:r>
                <a:r>
                  <a:rPr lang="en-US" b="1" dirty="0" err="1"/>
                  <a:t>dụ</a:t>
                </a:r>
                <a:r>
                  <a:rPr lang="en-US" b="1" dirty="0"/>
                  <a:t> 2. </a:t>
                </a:r>
                <a:r>
                  <a:rPr lang="en-US" dirty="0" err="1"/>
                  <a:t>Biểu</a:t>
                </a:r>
                <a:r>
                  <a:rPr lang="en-US" dirty="0"/>
                  <a:t> </a:t>
                </a:r>
                <a:r>
                  <a:rPr lang="en-US" dirty="0" err="1"/>
                  <a:t>diễn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≤2400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≤100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48154"/>
              </p:ext>
            </p:extLst>
          </p:nvPr>
        </p:nvGraphicFramePr>
        <p:xfrm>
          <a:off x="1143000" y="2133600"/>
          <a:ext cx="10668000" cy="677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0">
                  <a:extLst>
                    <a:ext uri="{9D8B030D-6E8A-4147-A177-3AD203B41FA5}">
                      <a16:colId xmlns=""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mặt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phẳng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,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tập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hợp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điểm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tọa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độ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bậc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nhất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hai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ẩn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đó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là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giao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miền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nghiệm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của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các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bất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phương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trình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trong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 </a:t>
                      </a:r>
                      <a:r>
                        <a:rPr lang="en-US" sz="4800" b="0" dirty="0" err="1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hệ</a:t>
                      </a:r>
                      <a:r>
                        <a:rPr lang="en-US" sz="4800" b="0" dirty="0">
                          <a:solidFill>
                            <a:schemeClr val="tx1"/>
                          </a:solidFill>
                          <a:effectLst/>
                          <a:latin typeface="Tomaho"/>
                        </a:rPr>
                        <a:t>.</a:t>
                      </a:r>
                      <a:endParaRPr lang="en-US" sz="4800" b="0" dirty="0">
                        <a:solidFill>
                          <a:schemeClr val="tx1"/>
                        </a:solidFill>
                        <a:effectLst/>
                        <a:latin typeface="Tomaho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=""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dirty="0"/>
                  <a:t>(H.2.6)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1.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bỏ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còn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đường</a:t>
                </a:r>
                <a:r>
                  <a:rPr lang="en-US" dirty="0"/>
                  <a:t> </a:t>
                </a:r>
                <a:r>
                  <a:rPr lang="en-US" dirty="0" err="1"/>
                  <a:t>thẳng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r>
                  <a:rPr lang="en-US" dirty="0"/>
                  <a:t>   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7⋅0+4⋅0=0&lt;2400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0;0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≤2400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</a:p>
              <a:p>
                <a:pPr marL="0" lv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b="1" i="1" dirty="0" err="1"/>
                  <a:t>Bước</a:t>
                </a:r>
                <a:r>
                  <a:rPr lang="en-US" b="1" i="1" dirty="0"/>
                  <a:t> 2.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lv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81200"/>
                <a:ext cx="11125201" cy="11411749"/>
              </a:xfrm>
              <a:prstGeom prst="rect">
                <a:avLst/>
              </a:prstGeom>
              <a:blipFill>
                <a:blip r:embed="rId3"/>
                <a:stretch>
                  <a:fillRect l="-2463" t="-1761" r="-180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=""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b="1" i="1" dirty="0" err="1"/>
                  <a:t>Bước</a:t>
                </a:r>
                <a:r>
                  <a:rPr lang="en-US" b="1" i="1" dirty="0"/>
                  <a:t> 3.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nửa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phẳng</a:t>
                </a:r>
                <a:r>
                  <a:rPr lang="en-US" dirty="0"/>
                  <a:t> </a:t>
                </a:r>
                <a:r>
                  <a:rPr lang="en-US" dirty="0" err="1"/>
                  <a:t>bờ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chứa</a:t>
                </a:r>
                <a:r>
                  <a:rPr lang="en-US" dirty="0"/>
                  <a:t> </a:t>
                </a:r>
                <a:r>
                  <a:rPr lang="en-US" dirty="0" err="1"/>
                  <a:t>điểm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1;0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Khi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chính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giao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bất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trình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. </a:t>
                </a: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nghiệm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hệ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bị</a:t>
                </a:r>
                <a:r>
                  <a:rPr lang="en-US" dirty="0"/>
                  <a:t> </a:t>
                </a:r>
                <a:r>
                  <a:rPr lang="en-US" dirty="0" err="1"/>
                  <a:t>gạch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2.6.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260" t="-17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53482" y="6858000"/>
            <a:ext cx="7266213" cy="649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3804</Words>
  <Application>Microsoft Office PowerPoint</Application>
  <PresentationFormat>Custom</PresentationFormat>
  <Paragraphs>271</Paragraphs>
  <Slides>25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thuvienhoclieu.com</dc:subject>
  <dc:creator/>
  <dc:description/>
  <cp:lastModifiedBy/>
  <cp:revision>1</cp:revision>
  <dcterms:created xsi:type="dcterms:W3CDTF">2022-09-05T08:48:05Z</dcterms:created>
  <dcterms:modified xsi:type="dcterms:W3CDTF">2022-09-05T15:37:46Z</dcterms:modified>
  <cp:category>thuvienhoclieu.com</cp:category>
</cp:coreProperties>
</file>