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8" r:id="rId1"/>
    <p:sldMasterId id="2147483754" r:id="rId2"/>
  </p:sldMasterIdLst>
  <p:notesMasterIdLst>
    <p:notesMasterId r:id="rId45"/>
  </p:notesMasterIdLst>
  <p:sldIdLst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52" r:id="rId38"/>
    <p:sldId id="353" r:id="rId39"/>
    <p:sldId id="354" r:id="rId40"/>
    <p:sldId id="355" r:id="rId41"/>
    <p:sldId id="356" r:id="rId42"/>
    <p:sldId id="357" r:id="rId43"/>
    <p:sldId id="344" r:id="rId44"/>
  </p:sldIdLst>
  <p:sldSz cx="24384000" cy="13716000"/>
  <p:notesSz cx="6858000" cy="9144000"/>
  <p:custDataLst>
    <p:tags r:id="rId4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7E9"/>
    <a:srgbClr val="ECFEF2"/>
    <a:srgbClr val="FFF8E5"/>
    <a:srgbClr val="D6F7FE"/>
    <a:srgbClr val="0000FF"/>
    <a:srgbClr val="E7F7FF"/>
    <a:srgbClr val="135F82"/>
    <a:srgbClr val="FFFFFF"/>
    <a:srgbClr val="008000"/>
    <a:srgbClr val="242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139" autoAdjust="0"/>
  </p:normalViewPr>
  <p:slideViewPr>
    <p:cSldViewPr>
      <p:cViewPr varScale="1">
        <p:scale>
          <a:sx n="37" d="100"/>
          <a:sy n="37" d="100"/>
        </p:scale>
        <p:origin x="-474" y="-6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16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25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93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494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24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8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897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70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510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973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526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426555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82" r:id="rId11"/>
    <p:sldLayoutId id="2147483783" r:id="rId12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71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0.png"/><Relationship Id="rId5" Type="http://schemas.openxmlformats.org/officeDocument/2006/relationships/image" Target="../media/image41.png"/><Relationship Id="rId4" Type="http://schemas.openxmlformats.org/officeDocument/2006/relationships/image" Target="../media/image80.png"/><Relationship Id="rId9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40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25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53.wmf"/><Relationship Id="rId10" Type="http://schemas.openxmlformats.org/officeDocument/2006/relationships/image" Target="../media/image310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30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7.png"/><Relationship Id="rId4" Type="http://schemas.openxmlformats.org/officeDocument/2006/relationships/image" Target="../media/image3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0.png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0.png"/><Relationship Id="rId4" Type="http://schemas.openxmlformats.org/officeDocument/2006/relationships/image" Target="../media/image46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7" Type="http://schemas.openxmlformats.org/officeDocument/2006/relationships/image" Target="../media/image5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0.png"/><Relationship Id="rId5" Type="http://schemas.openxmlformats.org/officeDocument/2006/relationships/image" Target="../media/image500.png"/><Relationship Id="rId4" Type="http://schemas.openxmlformats.org/officeDocument/2006/relationships/image" Target="../media/image4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30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81600" y="1560887"/>
            <a:ext cx="13542917" cy="2020447"/>
            <a:chOff x="685800" y="233049"/>
            <a:chExt cx="8077200" cy="136737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685800" y="233049"/>
              <a:ext cx="8077200" cy="1367378"/>
              <a:chOff x="718" y="31"/>
              <a:chExt cx="63954" cy="12653"/>
            </a:xfrm>
          </p:grpSpPr>
          <p:pic>
            <p:nvPicPr>
              <p:cNvPr id="5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8" y="31"/>
                <a:ext cx="63954" cy="126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321"/>
              <p:cNvSpPr txBox="1">
                <a:spLocks noChangeArrowheads="1"/>
              </p:cNvSpPr>
              <p:nvPr/>
            </p:nvSpPr>
            <p:spPr bwMode="auto">
              <a:xfrm>
                <a:off x="12386" y="1884"/>
                <a:ext cx="42394" cy="7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800" b="1" kern="1200">
                    <a:solidFill>
                      <a:srgbClr val="FCFFEF"/>
                    </a:solidFill>
                    <a:effectLst/>
                    <a:latin typeface="Calibri" panose="020F0502020204030204" pitchFamily="34" charset="0"/>
                    <a:ea typeface="Cascadia Mono"/>
                    <a:cs typeface="Times New Roman" panose="02020603050405020304" pitchFamily="18" charset="0"/>
                  </a:rPr>
                  <a:t> 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TextBox 321"/>
              <p:cNvSpPr txBox="1">
                <a:spLocks noChangeArrowheads="1"/>
              </p:cNvSpPr>
              <p:nvPr/>
            </p:nvSpPr>
            <p:spPr bwMode="auto">
              <a:xfrm>
                <a:off x="2517" y="754"/>
                <a:ext cx="7534" cy="8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000" b="1" kern="120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scadia Mono"/>
                    <a:cs typeface="Times New Roman" panose="02020603050405020304" pitchFamily="18" charset="0"/>
                  </a:rPr>
                  <a:t>2</a:t>
                </a:r>
                <a:endParaRPr lang="en-US" sz="4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2731844" y="449899"/>
              <a:ext cx="5089108" cy="8305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TẬP HỢP VÀ CÁC PHÉP TOÁN TRÊN TẬP HỢP</a:t>
              </a: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583391"/>
              </p:ext>
            </p:extLst>
          </p:nvPr>
        </p:nvGraphicFramePr>
        <p:xfrm>
          <a:off x="1946637" y="4495800"/>
          <a:ext cx="20012842" cy="8778240"/>
        </p:xfrm>
        <a:graphic>
          <a:graphicData uri="http://schemas.openxmlformats.org/drawingml/2006/table">
            <a:tbl>
              <a:tblPr firstRow="1" firstCol="1" bandRow="1"/>
              <a:tblGrid>
                <a:gridCol w="8445787">
                  <a:extLst>
                    <a:ext uri="{9D8B030D-6E8A-4147-A177-3AD203B41FA5}">
                      <a16:colId xmlns="" xmlns:a16="http://schemas.microsoft.com/office/drawing/2014/main" val="4206580748"/>
                    </a:ext>
                  </a:extLst>
                </a:gridCol>
                <a:gridCol w="11567055">
                  <a:extLst>
                    <a:ext uri="{9D8B030D-6E8A-4147-A177-3AD203B41FA5}">
                      <a16:colId xmlns="" xmlns:a16="http://schemas.microsoft.com/office/drawing/2014/main" val="199111513"/>
                    </a:ext>
                  </a:extLst>
                </a:gridCol>
              </a:tblGrid>
              <a:tr h="7848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THUẬT NGỮ</a:t>
                      </a:r>
                      <a:endParaRPr lang="en-US" sz="4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indent="-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con,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hai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bằng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nhau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và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rỗng</a:t>
                      </a:r>
                      <a:endParaRPr lang="en-US" sz="48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indent="-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giao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hiệu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hai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phần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bù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một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con     </a:t>
                      </a:r>
                    </a:p>
                    <a:p>
                      <a:pPr marL="457200" indent="-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Biểu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đồ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Ven</a:t>
                      </a:r>
                      <a:endParaRPr lang="en-US" sz="48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9094" marR="5909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KIẾN THỨC. KĨ NĂNG</a:t>
                      </a:r>
                      <a:endParaRPr lang="en-US" sz="4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indent="-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Nhận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biết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khái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niệm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cơ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bản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về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endParaRPr lang="en-US" sz="48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2860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Thực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hiện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phép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toán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trên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và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vận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dụng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giải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một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số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bài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toán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có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nội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dung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thực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tiễn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endParaRPr lang="en-US" sz="48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2860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Sử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dụng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biểu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đồ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Ven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để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biểu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diễn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và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phép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toán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trên</a:t>
                      </a:r>
                      <a:endParaRPr lang="en-US" sz="48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9094" marR="590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56437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6766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286000"/>
            <a:ext cx="685707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Chẳng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hạn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33600" y="4378404"/>
                <a:ext cx="18041186" cy="1078950"/>
              </a:xfrm>
              <a:prstGeom prst="rect">
                <a:avLst/>
              </a:prstGeom>
              <a:solidFill>
                <a:srgbClr val="FFFFEF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CC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CC00CC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CC00CC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CC00CC"/>
                        </a:solidFill>
                        <a:latin typeface="Cambria Math"/>
                      </a:rPr>
                      <m:t>+</m:t>
                    </m:r>
                    <m:r>
                      <a:rPr lang="en-US" sz="4800" b="1" i="1">
                        <a:solidFill>
                          <a:srgbClr val="CC00CC"/>
                        </a:solidFill>
                        <a:latin typeface="Cambria Math"/>
                      </a:rPr>
                      <m:t>𝟏</m:t>
                    </m:r>
                    <m:r>
                      <a:rPr lang="en-US" sz="4800" b="1" i="1">
                        <a:solidFill>
                          <a:srgbClr val="CC00CC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rgbClr val="CC00CC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rỗng</a:t>
                </a:r>
                <a:r>
                  <a:rPr lang="en-US" sz="4800" b="1" dirty="0">
                    <a:solidFill>
                      <a:srgbClr val="CC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378404"/>
                <a:ext cx="18041186" cy="1078950"/>
              </a:xfrm>
              <a:prstGeom prst="rect">
                <a:avLst/>
              </a:prstGeom>
              <a:blipFill rotWithShape="1">
                <a:blip r:embed="rId2"/>
                <a:stretch>
                  <a:fillRect l="-1520" b="-28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057400" y="5826204"/>
            <a:ext cx="1845243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người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sống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Mặt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Trời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rỗng</a:t>
            </a:r>
            <a:r>
              <a:rPr lang="en-US" sz="48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65453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21302" y="2707182"/>
            <a:ext cx="5798322" cy="950418"/>
            <a:chOff x="174" y="34"/>
            <a:chExt cx="10919" cy="1824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74" y="34"/>
              <a:ext cx="9739" cy="1824"/>
              <a:chOff x="244" y="-88"/>
              <a:chExt cx="13703" cy="2255"/>
            </a:xfrm>
          </p:grpSpPr>
          <p:sp>
            <p:nvSpPr>
              <p:cNvPr id="5" name="Arrow: Pentagon 33"/>
              <p:cNvSpPr>
                <a:spLocks noChangeArrowheads="1"/>
              </p:cNvSpPr>
              <p:nvPr/>
            </p:nvSpPr>
            <p:spPr bwMode="auto">
              <a:xfrm>
                <a:off x="2259" y="-88"/>
                <a:ext cx="11688" cy="2255"/>
              </a:xfrm>
              <a:prstGeom prst="homePlate">
                <a:avLst>
                  <a:gd name="adj" fmla="val 50025"/>
                </a:avLst>
              </a:prstGeom>
              <a:solidFill>
                <a:srgbClr val="FCFFEF"/>
              </a:solidFill>
              <a:ln w="12700">
                <a:solidFill>
                  <a:srgbClr val="FBE5D6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kern="1200">
                    <a:solidFill>
                      <a:srgbClr val="0000CC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44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Arrow: Chevron 34"/>
              <p:cNvSpPr>
                <a:spLocks noChangeArrowheads="1"/>
              </p:cNvSpPr>
              <p:nvPr/>
            </p:nvSpPr>
            <p:spPr bwMode="auto">
              <a:xfrm>
                <a:off x="244" y="59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472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Arrow: Chevron 35"/>
              <p:cNvSpPr>
                <a:spLocks noChangeArrowheads="1"/>
              </p:cNvSpPr>
              <p:nvPr/>
            </p:nvSpPr>
            <p:spPr bwMode="auto">
              <a:xfrm>
                <a:off x="933" y="101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56"/>
            <p:cNvSpPr txBox="1">
              <a:spLocks noChangeArrowheads="1"/>
            </p:cNvSpPr>
            <p:nvPr/>
          </p:nvSpPr>
          <p:spPr bwMode="auto">
            <a:xfrm>
              <a:off x="2034" y="76"/>
              <a:ext cx="9059" cy="1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  <a:endParaRPr lang="en-US" sz="4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8450" y="4026310"/>
                <a:ext cx="23971398" cy="3274166"/>
              </a:xfrm>
              <a:prstGeom prst="rect">
                <a:avLst/>
              </a:prstGeom>
              <a:solidFill>
                <a:srgbClr val="ECFEF2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 i="0"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 sz="4800" i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0">
                        <a:latin typeface="Cambria Math"/>
                      </a:rPr>
                      <m:t>−24</m:t>
                    </m:r>
                    <m:r>
                      <m:rPr>
                        <m:sty m:val="p"/>
                      </m:rPr>
                      <a:rPr lang="en-US" sz="4800" i="0">
                        <a:latin typeface="Cambria Math"/>
                      </a:rPr>
                      <m:t>x</m:t>
                    </m:r>
                    <m:r>
                      <a:rPr lang="en-US" sz="4800" i="0">
                        <a:latin typeface="Cambria Math"/>
                      </a:rPr>
                      <m:t>+143=0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i="0">
                        <a:latin typeface="Cambria Math"/>
                      </a:rPr>
                      <m:t>13∈</m:t>
                    </m:r>
                    <m:r>
                      <m:rPr>
                        <m:sty m:val="p"/>
                      </m:rPr>
                      <a:rPr lang="en-US" sz="4800" i="0">
                        <a:latin typeface="Cambria Math"/>
                      </a:rPr>
                      <m:t>X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b)  </a:t>
                </a:r>
                <a14:m>
                  <m:oMath xmlns:m="http://schemas.openxmlformats.org/officeDocument/2006/math">
                    <m:r>
                      <a:rPr lang="en-US" sz="4800" i="0">
                        <a:latin typeface="Cambria Math"/>
                      </a:rPr>
                      <m:t>11∉</m:t>
                    </m:r>
                    <m:r>
                      <m:rPr>
                        <m:sty m:val="p"/>
                      </m:rPr>
                      <a:rPr lang="en-US" sz="4800" i="0">
                        <a:latin typeface="Cambria Math"/>
                      </a:rPr>
                      <m:t>X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c)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latin typeface="Cambria Math"/>
                      </a:rPr>
                      <m:t>n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 i="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4800" i="0">
                        <a:latin typeface="Cambria Math"/>
                      </a:rPr>
                      <m:t>=2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50" y="4026310"/>
                <a:ext cx="23971398" cy="3274166"/>
              </a:xfrm>
              <a:prstGeom prst="rect">
                <a:avLst/>
              </a:prstGeom>
              <a:blipFill>
                <a:blip r:embed="rId2"/>
                <a:stretch>
                  <a:fillRect l="-1170" b="-85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4152" y="8399245"/>
                <a:ext cx="23935696" cy="2166170"/>
              </a:xfrm>
              <a:prstGeom prst="rect">
                <a:avLst/>
              </a:prstGeom>
              <a:solidFill>
                <a:srgbClr val="EEF7E9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−24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+143=0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=11, 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=13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𝑋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11;13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52" y="8399245"/>
                <a:ext cx="23935696" cy="2166170"/>
              </a:xfrm>
              <a:prstGeom prst="rect">
                <a:avLst/>
              </a:prstGeom>
              <a:blipFill>
                <a:blip r:embed="rId3"/>
                <a:stretch>
                  <a:fillRect l="-1172" b="-1380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68492" y="11050250"/>
                <a:ext cx="17605308" cy="1569660"/>
              </a:xfrm>
              <a:prstGeom prst="rect">
                <a:avLst/>
              </a:prstGeom>
              <a:solidFill>
                <a:srgbClr val="FFF8E5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13∈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  b)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11∉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   c)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492" y="11050250"/>
                <a:ext cx="17605308" cy="1569660"/>
              </a:xfrm>
              <a:prstGeom prst="rect">
                <a:avLst/>
              </a:prstGeom>
              <a:blipFill>
                <a:blip r:embed="rId4"/>
                <a:stretch>
                  <a:fillRect l="-1558" t="-9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F3A5ACF0-4F11-4A08-B8B3-476263EDB62D}"/>
              </a:ext>
            </a:extLst>
          </p:cNvPr>
          <p:cNvGrpSpPr/>
          <p:nvPr/>
        </p:nvGrpSpPr>
        <p:grpSpPr>
          <a:xfrm>
            <a:off x="188450" y="7511768"/>
            <a:ext cx="3760381" cy="887477"/>
            <a:chOff x="22440" y="16831"/>
            <a:chExt cx="850471" cy="230002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E2987103-7EFF-41AD-83F0-78C05A9B9F66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5" name="Arrow: Pentagon 14">
                <a:extLst>
                  <a:ext uri="{FF2B5EF4-FFF2-40B4-BE49-F238E27FC236}">
                    <a16:creationId xmlns="" xmlns:a16="http://schemas.microsoft.com/office/drawing/2014/main" id="{13E23CF7-D034-415F-A8FB-09E0E5ACAC3F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rrow: Chevron 15">
                <a:extLst>
                  <a:ext uri="{FF2B5EF4-FFF2-40B4-BE49-F238E27FC236}">
                    <a16:creationId xmlns="" xmlns:a16="http://schemas.microsoft.com/office/drawing/2014/main" id="{A3A3DB38-BE92-43EF-B7E7-0250E32FC01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Arrow: Chevron 16">
                <a:extLst>
                  <a:ext uri="{FF2B5EF4-FFF2-40B4-BE49-F238E27FC236}">
                    <a16:creationId xmlns="" xmlns:a16="http://schemas.microsoft.com/office/drawing/2014/main" id="{0C4A73D0-F0EF-4033-B898-86F0C927A7F2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56">
              <a:extLst>
                <a:ext uri="{FF2B5EF4-FFF2-40B4-BE49-F238E27FC236}">
                  <a16:creationId xmlns="" xmlns:a16="http://schemas.microsoft.com/office/drawing/2014/main" id="{E52934CE-00AB-4484-846A-4F9584B9A75F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3582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770" y="2286000"/>
            <a:ext cx="862471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endParaRPr lang="en-US" sz="4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3015998"/>
                  </p:ext>
                </p:extLst>
              </p:nvPr>
            </p:nvGraphicFramePr>
            <p:xfrm>
              <a:off x="1219200" y="3429000"/>
              <a:ext cx="21082644" cy="32918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1082644">
                      <a:extLst>
                        <a:ext uri="{9D8B030D-6E8A-4147-A177-3AD203B41FA5}">
                          <a16:colId xmlns="" xmlns:a16="http://schemas.microsoft.com/office/drawing/2014/main" val="206183416"/>
                        </a:ext>
                      </a:extLst>
                    </a:gridCol>
                  </a:tblGrid>
                  <a:tr h="2543905">
                    <a:tc>
                      <a:txBody>
                        <a:bodyPr/>
                        <a:lstStyle/>
                        <a:p>
                          <a:pPr marL="180340" algn="l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Nếu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mọi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phần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tử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đều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phần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tử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thì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ta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nói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con (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con)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và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ta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viết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⊂</m:t>
                              </m:r>
                              <m:r>
                                <a:rPr lang="en-US" sz="48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sz="48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(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đọc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chứa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trong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hoặc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con </a:t>
                          </a:r>
                          <a:r>
                            <a:rPr lang="en-US" sz="4800" kern="1200" dirty="0" err="1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sz="4800" kern="1200" dirty="0">
                              <a:solidFill>
                                <a:schemeClr val="bg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  <a:endParaRPr lang="en-US" sz="4800" dirty="0">
                            <a:solidFill>
                              <a:schemeClr val="bg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114300" marR="114300" marT="0" marB="0">
                        <a:solidFill>
                          <a:srgbClr val="0033CC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8592816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3015998"/>
                  </p:ext>
                </p:extLst>
              </p:nvPr>
            </p:nvGraphicFramePr>
            <p:xfrm>
              <a:off x="1219200" y="3429000"/>
              <a:ext cx="21082644" cy="315106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1082644">
                      <a:extLst>
                        <a:ext uri="{9D8B030D-6E8A-4147-A177-3AD203B41FA5}">
                          <a16:colId xmlns:a16="http://schemas.microsoft.com/office/drawing/2014/main" val="206183416"/>
                        </a:ext>
                      </a:extLst>
                    </a:gridCol>
                  </a:tblGrid>
                  <a:tr h="31510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>
                          <a:blip r:embed="rId2"/>
                          <a:stretch>
                            <a:fillRect l="-58" t="-193" r="-58" b="-113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92816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45"/>
              <p:cNvSpPr/>
              <p:nvPr/>
            </p:nvSpPr>
            <p:spPr>
              <a:xfrm>
                <a:off x="1167756" y="7010400"/>
                <a:ext cx="21082644" cy="2714506"/>
              </a:xfrm>
              <a:prstGeom prst="roundRect">
                <a:avLst/>
              </a:prstGeom>
              <a:solidFill>
                <a:srgbClr val="FFFFE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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⊃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đọc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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⊄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: Rounded Corners 1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756" y="7010400"/>
                <a:ext cx="21082644" cy="2714506"/>
              </a:xfrm>
              <a:prstGeom prst="roundRect">
                <a:avLst/>
              </a:prstGeom>
              <a:blipFill>
                <a:blip r:embed="rId3"/>
                <a:stretch>
                  <a:fillRect l="-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609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9600" y="1687298"/>
                <a:ext cx="23164800" cy="3265702"/>
              </a:xfrm>
              <a:prstGeom prst="rect">
                <a:avLst/>
              </a:prstGeom>
              <a:solidFill>
                <a:srgbClr val="FFF8E5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latin typeface="Cambria Math"/>
                      </a:rPr>
                      <m:t>H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huống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mở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bắt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latin typeface="Cambria Math"/>
                      </a:rPr>
                      <m:t>H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HĐ1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87298"/>
                <a:ext cx="23164800" cy="3265702"/>
              </a:xfrm>
              <a:prstGeom prst="rect">
                <a:avLst/>
              </a:prstGeom>
              <a:blipFill>
                <a:blip r:embed="rId2"/>
                <a:stretch>
                  <a:fillRect l="-1184"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371600" y="5029200"/>
            <a:ext cx="21793200" cy="8382000"/>
          </a:xfrm>
          <a:prstGeom prst="rect">
            <a:avLst/>
          </a:prstGeom>
        </p:spPr>
      </p:pic>
      <p:grpSp>
        <p:nvGrpSpPr>
          <p:cNvPr id="4" name="Group 6">
            <a:extLst>
              <a:ext uri="{FF2B5EF4-FFF2-40B4-BE49-F238E27FC236}">
                <a16:creationId xmlns="" xmlns:a16="http://schemas.microsoft.com/office/drawing/2014/main" id="{390EF31F-4236-407A-BBD7-5CD807AB040A}"/>
              </a:ext>
            </a:extLst>
          </p:cNvPr>
          <p:cNvGrpSpPr/>
          <p:nvPr/>
        </p:nvGrpSpPr>
        <p:grpSpPr>
          <a:xfrm>
            <a:off x="228600" y="1828800"/>
            <a:ext cx="3581400" cy="1081690"/>
            <a:chOff x="22440" y="59287"/>
            <a:chExt cx="976347" cy="194251"/>
          </a:xfrm>
        </p:grpSpPr>
        <p:grpSp>
          <p:nvGrpSpPr>
            <p:cNvPr id="5" name="Group 7">
              <a:extLst>
                <a:ext uri="{FF2B5EF4-FFF2-40B4-BE49-F238E27FC236}">
                  <a16:creationId xmlns="" xmlns:a16="http://schemas.microsoft.com/office/drawing/2014/main" id="{E542E503-7BC4-4F68-9E39-8A8F7C8882EA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7" name="Arrow: Pentagon 8">
                <a:extLst>
                  <a:ext uri="{FF2B5EF4-FFF2-40B4-BE49-F238E27FC236}">
                    <a16:creationId xmlns="" xmlns:a16="http://schemas.microsoft.com/office/drawing/2014/main" id="{F6215073-ECA0-4FC3-875D-8DB77AF9C9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9">
                <a:extLst>
                  <a:ext uri="{FF2B5EF4-FFF2-40B4-BE49-F238E27FC236}">
                    <a16:creationId xmlns="" xmlns:a16="http://schemas.microsoft.com/office/drawing/2014/main" id="{D4413214-BF6F-40DC-86DE-DFD660745BE0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9" name="Arrow: Chevron 10">
                <a:extLst>
                  <a:ext uri="{FF2B5EF4-FFF2-40B4-BE49-F238E27FC236}">
                    <a16:creationId xmlns="" xmlns:a16="http://schemas.microsoft.com/office/drawing/2014/main" id="{4A15A179-C3D1-4059-97BE-6447DDC1FF6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="" xmlns:a16="http://schemas.microsoft.com/office/drawing/2014/main" id="{D2EEA2C1-853E-4B1F-AF48-32B72155F30B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dirty="0" err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</a:t>
              </a:r>
              <a:r>
                <a:rPr lang="en-US" sz="4800" b="1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  <a:endParaRPr lang="en-US" sz="4800" dirty="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13170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418234" y="2057400"/>
            <a:ext cx="21822766" cy="8458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30083" y="10515600"/>
                <a:ext cx="185155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𝐻</m:t>
                    </m:r>
                    <m:r>
                      <a:rPr lang="en-US" sz="4800" i="1">
                        <a:latin typeface="Cambria Math"/>
                      </a:rPr>
                      <m:t>={ 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H</m:t>
                    </m:r>
                    <m:r>
                      <a:rPr lang="en-US" sz="4800">
                        <a:latin typeface="Cambria Math"/>
                      </a:rPr>
                      <m:t>ươ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ng</m:t>
                    </m:r>
                    <m:r>
                      <a:rPr lang="en-US" sz="480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Hi</m:t>
                    </m:r>
                    <m:r>
                      <a:rPr lang="en-US" sz="4800">
                        <a:latin typeface="Cambria Math"/>
                      </a:rPr>
                      <m:t>ề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n</m:t>
                    </m:r>
                    <m:r>
                      <a:rPr lang="en-US" sz="480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H</m:t>
                    </m:r>
                    <m:r>
                      <a:rPr lang="en-US" sz="4800">
                        <a:latin typeface="Cambria Math"/>
                      </a:rPr>
                      <m:t>â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n</m:t>
                    </m:r>
                    <m:r>
                      <a:rPr lang="en-US" sz="4800">
                        <a:latin typeface="Cambria Math"/>
                      </a:rPr>
                      <m:t> </m:t>
                    </m:r>
                    <m:r>
                      <a:rPr lang="en-US" sz="4800" i="1">
                        <a:latin typeface="Cambria Math"/>
                      </a:rPr>
                      <m:t>}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083" y="10515600"/>
                <a:ext cx="18515576" cy="830997"/>
              </a:xfrm>
              <a:prstGeom prst="rect">
                <a:avLst/>
              </a:prstGeom>
              <a:blipFill>
                <a:blip r:embed="rId3"/>
                <a:stretch>
                  <a:fillRect l="-1481" t="-17647" b="-37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30083" y="11582400"/>
                <a:ext cx="19500672" cy="1058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𝐻</m:t>
                    </m:r>
                  </m:oMath>
                </a14:m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HĐ1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083" y="11582400"/>
                <a:ext cx="19500672" cy="1058175"/>
              </a:xfrm>
              <a:prstGeom prst="rect">
                <a:avLst/>
              </a:prstGeom>
              <a:blipFill>
                <a:blip r:embed="rId4"/>
                <a:stretch>
                  <a:fillRect l="-1407" b="-28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1D2D2DB9-3F74-4AD0-AF9E-9D63C7FE4632}"/>
              </a:ext>
            </a:extLst>
          </p:cNvPr>
          <p:cNvGrpSpPr/>
          <p:nvPr/>
        </p:nvGrpSpPr>
        <p:grpSpPr>
          <a:xfrm>
            <a:off x="304800" y="9510221"/>
            <a:ext cx="3760381" cy="887477"/>
            <a:chOff x="22440" y="16831"/>
            <a:chExt cx="850471" cy="230002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635B8535-9EAC-4123-BA77-1F583870E14B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="" xmlns:a16="http://schemas.microsoft.com/office/drawing/2014/main" id="{33900D62-CDC2-464C-B5E2-D81CC9C2DBC2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="" xmlns:a16="http://schemas.microsoft.com/office/drawing/2014/main" id="{23D6B0E4-59E3-4799-8E6D-C584583FBE3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="" xmlns:a16="http://schemas.microsoft.com/office/drawing/2014/main" id="{600C16DE-276C-46A0-93F2-940EECB5D642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="" xmlns:a16="http://schemas.microsoft.com/office/drawing/2014/main" id="{41439DC8-1CAE-455D-B4D9-0A782B021669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7220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03484" y="2286000"/>
            <a:ext cx="4330516" cy="1752600"/>
          </a:xfrm>
          <a:prstGeom prst="ellipse">
            <a:avLst/>
          </a:prstGeom>
          <a:solidFill>
            <a:srgbClr val="ECFE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endParaRPr lang="en-US" sz="4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b="3120"/>
          <a:stretch>
            <a:fillRect/>
          </a:stretch>
        </p:blipFill>
        <p:spPr bwMode="auto">
          <a:xfrm>
            <a:off x="18516600" y="2723260"/>
            <a:ext cx="5089634" cy="1003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 rot="10800000" flipV="1">
            <a:off x="1600200" y="4549429"/>
            <a:ext cx="16535400" cy="2168799"/>
          </a:xfrm>
          <a:prstGeom prst="rect">
            <a:avLst/>
          </a:prstGeom>
          <a:solidFill>
            <a:srgbClr val="FFFFEF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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Từ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định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nghĩa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trên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, </a:t>
            </a:r>
            <a:r>
              <a:rPr kumimoji="0" lang="en-US" altLang="en-US" sz="4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là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tập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con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của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nếu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mệnh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đề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sau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đúng</a:t>
            </a:r>
            <a:r>
              <a:rPr lang="en-US" alt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:  </a:t>
            </a:r>
            <a:r>
              <a:rPr kumimoji="0" lang="en-US" altLang="en-US" sz="4800" b="1" i="1" u="none" strike="noStrike" cap="none" normalizeH="0" baseline="0" dirty="0">
                <a:ln>
                  <a:noFill/>
                </a:ln>
                <a:solidFill>
                  <a:srgbClr val="3856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∀x, </a:t>
            </a:r>
            <a:r>
              <a:rPr kumimoji="0" lang="en-US" altLang="en-US" sz="4800" b="1" i="1" u="none" strike="noStrike" cap="none" normalizeH="0" baseline="0" dirty="0" err="1">
                <a:ln>
                  <a:noFill/>
                </a:ln>
                <a:solidFill>
                  <a:srgbClr val="3856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x∈T⇒x∈S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7572" y="6858000"/>
            <a:ext cx="14028395" cy="830997"/>
          </a:xfrm>
          <a:prstGeom prst="rect">
            <a:avLst/>
          </a:prstGeom>
          <a:solidFill>
            <a:srgbClr val="EEF7E9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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ước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rỗng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00200" y="7924800"/>
            <a:ext cx="16535400" cy="25220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bởi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Ven (H.1.2)</a:t>
            </a:r>
          </a:p>
          <a:p>
            <a:pPr algn="ctr"/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="" xmlns:a16="http://schemas.microsoft.com/office/drawing/2014/main" id="{12A0199F-4B6C-4962-8663-C735D4063C6F}"/>
              </a:ext>
            </a:extLst>
          </p:cNvPr>
          <p:cNvSpPr/>
          <p:nvPr/>
        </p:nvSpPr>
        <p:spPr>
          <a:xfrm>
            <a:off x="1752600" y="10744200"/>
            <a:ext cx="16535400" cy="2012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Minh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1.3</a:t>
            </a:r>
          </a:p>
        </p:txBody>
      </p:sp>
    </p:spTree>
    <p:extLst>
      <p:ext uri="{BB962C8B-B14F-4D97-AF65-F5344CB8AC3E}">
        <p14:creationId xmlns:p14="http://schemas.microsoft.com/office/powerpoint/2010/main" val="25329102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5279" y="2438400"/>
            <a:ext cx="4928256" cy="1071556"/>
            <a:chOff x="224" y="591"/>
            <a:chExt cx="8506" cy="1877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224" y="591"/>
              <a:ext cx="8506" cy="1600"/>
              <a:chOff x="315" y="602"/>
              <a:chExt cx="11967" cy="1979"/>
            </a:xfrm>
          </p:grpSpPr>
          <p:sp>
            <p:nvSpPr>
              <p:cNvPr id="5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0237" cy="196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12700">
                <a:solidFill>
                  <a:srgbClr val="ED7D31">
                    <a:lumMod val="20000"/>
                    <a:lumOff val="80000"/>
                  </a:srgb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627" cy="1961"/>
              </a:xfrm>
              <a:prstGeom prst="chevron">
                <a:avLst>
                  <a:gd name="adj" fmla="val 50000"/>
                </a:avLst>
              </a:prstGeom>
              <a:solidFill>
                <a:srgbClr val="4472C4">
                  <a:lumMod val="100000"/>
                  <a:lumOff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1768" cy="1961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" name="TextBox 56"/>
            <p:cNvSpPr txBox="1">
              <a:spLocks noChangeArrowheads="1"/>
            </p:cNvSpPr>
            <p:nvPr/>
          </p:nvSpPr>
          <p:spPr bwMode="auto">
            <a:xfrm>
              <a:off x="1881" y="591"/>
              <a:ext cx="5916" cy="1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22171" y="3733800"/>
                <a:ext cx="20056629" cy="2166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𝑆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2;3;5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 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0;2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3,5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71" y="3733800"/>
                <a:ext cx="20056629" cy="2166170"/>
              </a:xfrm>
              <a:prstGeom prst="rect">
                <a:avLst/>
              </a:prstGeom>
              <a:blipFill>
                <a:blip r:embed="rId2"/>
                <a:stretch>
                  <a:fillRect l="-1398" b="-13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05511" y="7239000"/>
                <a:ext cx="186569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3,5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𝑆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1.4)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511" y="7239000"/>
                <a:ext cx="18656968" cy="830997"/>
              </a:xfrm>
              <a:prstGeom prst="rect">
                <a:avLst/>
              </a:prstGeom>
              <a:blipFill>
                <a:blip r:embed="rId3"/>
                <a:stretch>
                  <a:fillRect l="-1470" t="-17647" b="-36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498768" y="8352756"/>
            <a:ext cx="20056629" cy="498224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E039667B-1FF4-42BF-9009-84624210D1F5}"/>
              </a:ext>
            </a:extLst>
          </p:cNvPr>
          <p:cNvGrpSpPr/>
          <p:nvPr/>
        </p:nvGrpSpPr>
        <p:grpSpPr>
          <a:xfrm>
            <a:off x="228600" y="6238885"/>
            <a:ext cx="3760381" cy="887477"/>
            <a:chOff x="22440" y="16831"/>
            <a:chExt cx="850471" cy="230002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A748DAB3-8D11-47DC-9339-AC0B7177041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5" name="Arrow: Pentagon 14">
                <a:extLst>
                  <a:ext uri="{FF2B5EF4-FFF2-40B4-BE49-F238E27FC236}">
                    <a16:creationId xmlns="" xmlns:a16="http://schemas.microsoft.com/office/drawing/2014/main" id="{3BFD1461-0CD3-40E5-A214-2233CD7585EC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rrow: Chevron 15">
                <a:extLst>
                  <a:ext uri="{FF2B5EF4-FFF2-40B4-BE49-F238E27FC236}">
                    <a16:creationId xmlns="" xmlns:a16="http://schemas.microsoft.com/office/drawing/2014/main" id="{918D0C43-E5C6-4EEF-8E94-A91FBDE84A1B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Arrow: Chevron 16">
                <a:extLst>
                  <a:ext uri="{FF2B5EF4-FFF2-40B4-BE49-F238E27FC236}">
                    <a16:creationId xmlns="" xmlns:a16="http://schemas.microsoft.com/office/drawing/2014/main" id="{9FCAEF93-867F-46D4-832B-2F7F2566BBB3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56">
              <a:extLst>
                <a:ext uri="{FF2B5EF4-FFF2-40B4-BE49-F238E27FC236}">
                  <a16:creationId xmlns="" xmlns:a16="http://schemas.microsoft.com/office/drawing/2014/main" id="{5C5C0380-8A0E-4A00-A030-13879B22098A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54958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=""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879600"/>
                <a:ext cx="24003000" cy="81735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endPara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100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𝑺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0;1;4;9;25;36;49;64;81</m:t>
                        </m:r>
                      </m:e>
                    </m:d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𝑻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𝑛</m:t>
                    </m:r>
                    <m:r>
                      <a:rPr lang="en-US" sz="4800" i="1">
                        <a:latin typeface="Cambria Math"/>
                      </a:rPr>
                      <m:t>∈</m:t>
                    </m:r>
                    <m:r>
                      <a:rPr lang="en-US" sz="4800" i="1">
                        <a:latin typeface="Cambria Math"/>
                      </a:rPr>
                      <m:t>ℕ</m:t>
                    </m:r>
                    <m:r>
                      <a:rPr lang="en-US" sz="4800" i="1">
                        <a:latin typeface="Cambria Math"/>
                      </a:rPr>
                      <m:t>|</m:t>
                    </m:r>
                    <m:r>
                      <a:rPr lang="en-US" sz="48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chính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𝑛</m:t>
                    </m:r>
                    <m:r>
                      <a:rPr lang="en-US" sz="4800" i="1">
                        <a:latin typeface="Cambria Math"/>
                      </a:rPr>
                      <m:t>&lt;100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}.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Hỏi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bạn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79600"/>
                <a:ext cx="24003000" cy="8173500"/>
              </a:xfrm>
              <a:prstGeom prst="rect">
                <a:avLst/>
              </a:prstGeom>
              <a:blipFill>
                <a:blip r:embed="rId3"/>
                <a:stretch>
                  <a:fillRect l="-1117" t="-253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13344090" y="5334000"/>
            <a:ext cx="11044989" cy="47191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0" y="11552379"/>
            <a:ext cx="24383999" cy="196052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Cả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bạn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cùng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viết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810491" y="2971800"/>
            <a:ext cx="5715000" cy="1081690"/>
            <a:chOff x="22440" y="59287"/>
            <a:chExt cx="976347" cy="194251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10" name="Arrow: Pentagon 8">
                <a:extLst>
                  <a:ext uri="{FF2B5EF4-FFF2-40B4-BE49-F238E27FC236}">
                    <a16:creationId xmlns=""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rrow: Chevron 9">
                <a:extLst>
                  <a:ext uri="{FF2B5EF4-FFF2-40B4-BE49-F238E27FC236}">
                    <a16:creationId xmlns=""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3" name="Arrow: Chevron 10">
                <a:extLst>
                  <a:ext uri="{FF2B5EF4-FFF2-40B4-BE49-F238E27FC236}">
                    <a16:creationId xmlns=""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9" name="TextBox 56">
              <a:extLst>
                <a:ext uri="{FF2B5EF4-FFF2-40B4-BE49-F238E27FC236}">
                  <a16:creationId xmlns=""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dirty="0" err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</a:t>
              </a:r>
              <a:r>
                <a:rPr lang="en-US" sz="4800" b="1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  <a:endParaRPr lang="en-US" sz="4800" dirty="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DCFD55C-64D8-4BED-9984-99F02AA279C6}"/>
              </a:ext>
            </a:extLst>
          </p:cNvPr>
          <p:cNvGrpSpPr/>
          <p:nvPr/>
        </p:nvGrpSpPr>
        <p:grpSpPr>
          <a:xfrm>
            <a:off x="18051" y="10231023"/>
            <a:ext cx="3760381" cy="1010461"/>
            <a:chOff x="22440" y="-15041"/>
            <a:chExt cx="850471" cy="261875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AC448E4B-7998-4E39-896D-153211E059D9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="" xmlns:a16="http://schemas.microsoft.com/office/drawing/2014/main" id="{7F13C0BF-14C9-4EFE-A12E-8A7E5C87AB2C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="" xmlns:a16="http://schemas.microsoft.com/office/drawing/2014/main" id="{AC4792EA-A741-414F-BC55-BEA852C2F11C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="" xmlns:a16="http://schemas.microsoft.com/office/drawing/2014/main" id="{433E2327-806E-46F4-917E-B0861E0AAE34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="" xmlns:a16="http://schemas.microsoft.com/office/drawing/2014/main" id="{C29E7BE5-C2A1-41D7-ACA6-829E5A437F9B}"/>
                </a:ext>
              </a:extLst>
            </p:cNvPr>
            <p:cNvSpPr txBox="1"/>
            <p:nvPr/>
          </p:nvSpPr>
          <p:spPr>
            <a:xfrm>
              <a:off x="188148" y="-15041"/>
              <a:ext cx="561248" cy="26187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6974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2768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endParaRPr lang="en-US" sz="48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199" y="2971800"/>
            <a:ext cx="13868399" cy="85582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4706599" y="4716464"/>
            <a:ext cx="9268692" cy="6881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4114419"/>
                  </p:ext>
                </p:extLst>
              </p:nvPr>
            </p:nvGraphicFramePr>
            <p:xfrm>
              <a:off x="838200" y="3581400"/>
              <a:ext cx="13868398" cy="794861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3868398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7948612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Hai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𝑺</m:t>
                              </m:r>
                            </m:oMath>
                          </a14:m>
                          <a:r>
                            <a:rPr lang="en-US" sz="48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và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𝑻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được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gọi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hai</a:t>
                          </a:r>
                          <a:r>
                            <a:rPr lang="en-US" sz="48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en-US" sz="48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bằng</a:t>
                          </a:r>
                          <a:r>
                            <a:rPr lang="en-US" sz="48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nhau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nếu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mỗi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phần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tử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/>
                                </a:rPr>
                                <m:t>𝑻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cũng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phần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tử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tập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hợp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/>
                                </a:rPr>
                                <m:t>𝑺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và</a:t>
                          </a:r>
                          <a:r>
                            <a:rPr lang="en-US" sz="4800" b="1" baseline="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ngược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lại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 </a:t>
                          </a:r>
                        </a:p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Kí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hiệu</a:t>
                          </a:r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/>
                                </a:rPr>
                                <m:t>𝑺</m:t>
                              </m:r>
                              <m:r>
                                <a:rPr lang="en-US" sz="4800" b="1"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800" b="1" i="1">
                                  <a:effectLst/>
                                  <a:latin typeface="Cambria Math"/>
                                </a:rPr>
                                <m:t>𝑻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.</a:t>
                          </a: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4114419"/>
                  </p:ext>
                </p:extLst>
              </p:nvPr>
            </p:nvGraphicFramePr>
            <p:xfrm>
              <a:off x="838200" y="3581400"/>
              <a:ext cx="13868398" cy="794861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386839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7948612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114300" marR="114300" marT="0" marB="0">
                        <a:blipFill>
                          <a:blip r:embed="rId3"/>
                          <a:stretch>
                            <a:fillRect l="-44" t="-77" r="-88" b="-1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873" y="2971800"/>
            <a:ext cx="9268691" cy="855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679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=""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879599"/>
                <a:ext cx="24003000" cy="42816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𝒏</m:t>
                    </m:r>
                    <m:r>
                      <a:rPr lang="en-US" sz="4800" b="1" i="1">
                        <a:latin typeface="Cambria Math"/>
                      </a:rPr>
                      <m:t>∈</m:t>
                    </m:r>
                    <m:r>
                      <a:rPr lang="en-US" sz="4800" b="1" i="1">
                        <a:latin typeface="Cambria Math"/>
                      </a:rPr>
                      <m:t>ℕ</m:t>
                    </m:r>
                    <m:r>
                      <a:rPr lang="en-US" sz="4800" b="1" i="1">
                        <a:latin typeface="Cambria Math"/>
                      </a:rPr>
                      <m:t>|</m:t>
                    </m:r>
                    <m:r>
                      <a:rPr lang="en-US" sz="4800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3;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𝒏</m:t>
                    </m:r>
                    <m:r>
                      <a:rPr lang="en-US" sz="4800" b="1" i="1">
                        <a:latin typeface="Cambria Math"/>
                      </a:rPr>
                      <m:t>&lt;</m:t>
                    </m:r>
                    <m:r>
                      <a:rPr lang="en-US" sz="4800" b="1" i="1">
                        <a:latin typeface="Cambria Math"/>
                      </a:rPr>
                      <m:t>𝟑𝟎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};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𝑫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𝒏</m:t>
                    </m:r>
                    <m:r>
                      <a:rPr lang="en-US" sz="4800" b="1" i="1">
                        <a:latin typeface="Cambria Math"/>
                      </a:rPr>
                      <m:t>∈</m:t>
                    </m:r>
                    <m:r>
                      <a:rPr lang="en-US" sz="4800" b="1" i="1">
                        <a:latin typeface="Cambria Math"/>
                      </a:rPr>
                      <m:t>ℕ</m:t>
                    </m:r>
                    <m:r>
                      <a:rPr lang="en-US" sz="4800" b="1" i="1">
                        <a:latin typeface="Cambria Math"/>
                      </a:rPr>
                      <m:t>|</m:t>
                    </m:r>
                    <m:r>
                      <a:rPr lang="en-US" sz="4800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6;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𝒏</m:t>
                    </m:r>
                    <m:r>
                      <a:rPr lang="en-US" sz="4800" b="1" i="1">
                        <a:latin typeface="Cambria Math"/>
                      </a:rPr>
                      <m:t>&lt;</m:t>
                    </m:r>
                    <m:r>
                      <a:rPr lang="en-US" sz="4800" b="1" i="1">
                        <a:latin typeface="Cambria Math"/>
                      </a:rPr>
                      <m:t>𝟑𝟎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}.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79599"/>
                <a:ext cx="24003000" cy="4281679"/>
              </a:xfrm>
              <a:prstGeom prst="rect">
                <a:avLst/>
              </a:prstGeom>
              <a:blipFill>
                <a:blip r:embed="rId3"/>
                <a:stretch>
                  <a:fillRect l="-1117" b="-8511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2630" y="7162800"/>
                <a:ext cx="23820370" cy="63246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𝟔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𝟏𝟐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𝟏𝟖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𝟐𝟒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𝑫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𝟔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𝟏𝟐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𝟏𝟖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𝟐𝟒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657600" lvl="4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30" y="7162800"/>
                <a:ext cx="23820370" cy="6324600"/>
              </a:xfrm>
              <a:prstGeom prst="rect">
                <a:avLst/>
              </a:prstGeom>
              <a:blipFill>
                <a:blip r:embed="rId4"/>
                <a:stretch>
                  <a:fillRect l="-1151" b="-692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0" y="1874094"/>
            <a:ext cx="5715000" cy="1081690"/>
            <a:chOff x="22440" y="59287"/>
            <a:chExt cx="976347" cy="194251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=""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=""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=""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=""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18DCD702-B89F-4518-9506-6A3AEF7C898C}"/>
              </a:ext>
            </a:extLst>
          </p:cNvPr>
          <p:cNvGrpSpPr/>
          <p:nvPr/>
        </p:nvGrpSpPr>
        <p:grpSpPr>
          <a:xfrm>
            <a:off x="182630" y="6271725"/>
            <a:ext cx="3760381" cy="887477"/>
            <a:chOff x="22440" y="16831"/>
            <a:chExt cx="850471" cy="230002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62DE11C3-B866-4ABB-A8FD-8676EE42917F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5" name="Arrow: Pentagon 14">
                <a:extLst>
                  <a:ext uri="{FF2B5EF4-FFF2-40B4-BE49-F238E27FC236}">
                    <a16:creationId xmlns="" xmlns:a16="http://schemas.microsoft.com/office/drawing/2014/main" id="{544EB138-B1A5-42AE-A0F7-D39FE1544F36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rrow: Chevron 15">
                <a:extLst>
                  <a:ext uri="{FF2B5EF4-FFF2-40B4-BE49-F238E27FC236}">
                    <a16:creationId xmlns="" xmlns:a16="http://schemas.microsoft.com/office/drawing/2014/main" id="{3950409C-869B-445F-895C-55B896354799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Arrow: Chevron 16">
                <a:extLst>
                  <a:ext uri="{FF2B5EF4-FFF2-40B4-BE49-F238E27FC236}">
                    <a16:creationId xmlns="" xmlns:a16="http://schemas.microsoft.com/office/drawing/2014/main" id="{D2A3D8AB-C17F-46F7-9E5C-80DC076DF550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56">
              <a:extLst>
                <a:ext uri="{FF2B5EF4-FFF2-40B4-BE49-F238E27FC236}">
                  <a16:creationId xmlns="" xmlns:a16="http://schemas.microsoft.com/office/drawing/2014/main" id="{C448691D-D28E-4CC8-A9BD-A01C2F2E5B2B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60419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" y="1828800"/>
            <a:ext cx="22860000" cy="1059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480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=""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3196" y="2030474"/>
                <a:ext cx="24046196" cy="33797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	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</m:t>
                    </m:r>
                    <m:r>
                      <a:rPr lang="en-US" sz="4800" b="1" i="1">
                        <a:latin typeface="Cambria Math"/>
                      </a:rPr>
                      <m:t>⊂</m:t>
                    </m:r>
                    <m:r>
                      <a:rPr lang="en-US" sz="48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	b)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</m:t>
                    </m:r>
                    <m:r>
                      <a:rPr lang="en-US" sz="4800" b="1" i="1">
                        <a:latin typeface="Cambria Math"/>
                      </a:rPr>
                      <m:t>⊃</m:t>
                    </m:r>
                    <m:r>
                      <a:rPr lang="en-US" sz="48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;	c)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3196" y="2030474"/>
                <a:ext cx="24046196" cy="3379725"/>
              </a:xfrm>
              <a:prstGeom prst="rect">
                <a:avLst/>
              </a:prstGeom>
              <a:blipFill>
                <a:blip r:embed="rId3"/>
                <a:stretch>
                  <a:fillRect l="-1140" b="-935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922" y="6193269"/>
                <a:ext cx="23939078" cy="731000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b="1" i="1">
                        <a:latin typeface="Cambria Math"/>
                      </a:rPr>
                      <m:t>⊃</m:t>
                    </m:r>
                    <m:r>
                      <a:rPr lang="en-US" i="1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b="1" i="1">
                        <a:latin typeface="Cambria Math"/>
                      </a:rPr>
                      <m:t>⊂</m:t>
                    </m:r>
                    <m:r>
                      <a:rPr lang="en-US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b="1" i="1">
                        <a:latin typeface="Cambria Math"/>
                      </a:rPr>
                      <m:t>⊃</m:t>
                    </m:r>
                    <m:r>
                      <a:rPr lang="en-US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do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kề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2" y="6193269"/>
                <a:ext cx="23939078" cy="7310007"/>
              </a:xfrm>
              <a:prstGeom prst="rect">
                <a:avLst/>
              </a:prstGeom>
              <a:blipFill>
                <a:blip r:embed="rId4"/>
                <a:stretch>
                  <a:fillRect l="-1120" r="-102" b="-408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0" y="2030475"/>
            <a:ext cx="5715000" cy="1081690"/>
            <a:chOff x="22440" y="59287"/>
            <a:chExt cx="976347" cy="194251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=""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=""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=""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=""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1096E2B9-EC57-487E-8865-F202D2D04968}"/>
              </a:ext>
            </a:extLst>
          </p:cNvPr>
          <p:cNvGrpSpPr/>
          <p:nvPr/>
        </p:nvGrpSpPr>
        <p:grpSpPr>
          <a:xfrm>
            <a:off x="63922" y="5418146"/>
            <a:ext cx="3760381" cy="887477"/>
            <a:chOff x="22440" y="16831"/>
            <a:chExt cx="850471" cy="230002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6C5B962F-F5FA-49A3-A3E2-352BBCBC8865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5" name="Arrow: Pentagon 14">
                <a:extLst>
                  <a:ext uri="{FF2B5EF4-FFF2-40B4-BE49-F238E27FC236}">
                    <a16:creationId xmlns="" xmlns:a16="http://schemas.microsoft.com/office/drawing/2014/main" id="{9E5FCAC4-10AF-4402-8630-48F9EF8F824D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rrow: Chevron 15">
                <a:extLst>
                  <a:ext uri="{FF2B5EF4-FFF2-40B4-BE49-F238E27FC236}">
                    <a16:creationId xmlns="" xmlns:a16="http://schemas.microsoft.com/office/drawing/2014/main" id="{99FDD420-7BC1-409C-89F9-595C12971AB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Arrow: Chevron 16">
                <a:extLst>
                  <a:ext uri="{FF2B5EF4-FFF2-40B4-BE49-F238E27FC236}">
                    <a16:creationId xmlns="" xmlns:a16="http://schemas.microsoft.com/office/drawing/2014/main" id="{59BB99DD-6901-4ED4-BC5B-ED4E286579BA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56">
              <a:extLst>
                <a:ext uri="{FF2B5EF4-FFF2-40B4-BE49-F238E27FC236}">
                  <a16:creationId xmlns="" xmlns:a16="http://schemas.microsoft.com/office/drawing/2014/main" id="{7387E878-FCE1-4D39-965E-2ACE159144EC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0326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04800" y="1879601"/>
            <a:ext cx="23850600" cy="1549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Mối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sz="48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8044" y="3429001"/>
                <a:ext cx="24007356" cy="10058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ℕ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0; 1; 2; 3,4;...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ℤ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endParaRPr lang="en-US" b="0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ℤ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...;−3;−2;−1;0;1;2;3...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en-US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ℚ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ℤ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≠0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44" y="3429001"/>
                <a:ext cx="24007356" cy="10058400"/>
              </a:xfrm>
              <a:prstGeom prst="rect">
                <a:avLst/>
              </a:prstGeom>
              <a:blipFill>
                <a:blip r:embed="rId3"/>
                <a:stretch>
                  <a:fillRect l="-1015" b="-363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7914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225052" y="1879600"/>
            <a:ext cx="23777948" cy="4406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      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914400" indent="-914400">
              <a:lnSpc>
                <a:spcPct val="150000"/>
              </a:lnSpc>
              <a:buAutoNum type="alphaLcParenR"/>
            </a:pP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Tồn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5052" y="7364214"/>
                <a:ext cx="14633948" cy="613906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en-US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ℕ</m:t>
                    </m:r>
                    <m:r>
                      <a:rPr lang="en-US" i="1">
                        <a:latin typeface="Cambria Math"/>
                      </a:rPr>
                      <m:t>⊂</m:t>
                    </m:r>
                    <m:r>
                      <a:rPr lang="en-US" i="1">
                        <a:latin typeface="Cambria Math"/>
                      </a:rPr>
                      <m:t>ℤ</m:t>
                    </m:r>
                    <m:r>
                      <a:rPr lang="en-US" i="1">
                        <a:latin typeface="Cambria Math"/>
                      </a:rPr>
                      <m:t>⊂</m:t>
                    </m:r>
                    <m:r>
                      <a:rPr lang="en-US" i="1">
                        <a:latin typeface="Cambria Math"/>
                      </a:rPr>
                      <m:t>ℚ</m:t>
                    </m:r>
                    <m:r>
                      <a:rPr lang="en-US" i="1">
                        <a:latin typeface="Cambria Math"/>
                      </a:rPr>
                      <m:t>⊂</m:t>
                    </m:r>
                    <m:r>
                      <a:rPr lang="en-US" i="1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" y="7364214"/>
                <a:ext cx="14633948" cy="6139061"/>
              </a:xfrm>
              <a:prstGeom prst="rect">
                <a:avLst/>
              </a:prstGeom>
              <a:blipFill>
                <a:blip r:embed="rId3"/>
                <a:stretch>
                  <a:fillRect l="-187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0" y="6578080"/>
            <a:ext cx="9116291" cy="68410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214166" y="1895531"/>
            <a:ext cx="5715000" cy="1081690"/>
            <a:chOff x="22440" y="59287"/>
            <a:chExt cx="976347" cy="194251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10" name="Arrow: Pentagon 8">
                <a:extLst>
                  <a:ext uri="{FF2B5EF4-FFF2-40B4-BE49-F238E27FC236}">
                    <a16:creationId xmlns=""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rrow: Chevron 9">
                <a:extLst>
                  <a:ext uri="{FF2B5EF4-FFF2-40B4-BE49-F238E27FC236}">
                    <a16:creationId xmlns=""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2" name="Arrow: Chevron 10">
                <a:extLst>
                  <a:ext uri="{FF2B5EF4-FFF2-40B4-BE49-F238E27FC236}">
                    <a16:creationId xmlns=""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9" name="TextBox 56">
              <a:extLst>
                <a:ext uri="{FF2B5EF4-FFF2-40B4-BE49-F238E27FC236}">
                  <a16:creationId xmlns=""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</a:t>
              </a:r>
              <a:r>
                <a:rPr lang="en-US" sz="4400" b="1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</a:t>
              </a:r>
              <a:endParaRPr lang="en-US" sz="4400" dirty="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EA6C2FB-8D2A-41FB-B84F-A4E6342052BB}"/>
              </a:ext>
            </a:extLst>
          </p:cNvPr>
          <p:cNvGrpSpPr/>
          <p:nvPr/>
        </p:nvGrpSpPr>
        <p:grpSpPr>
          <a:xfrm>
            <a:off x="225052" y="6497859"/>
            <a:ext cx="3760381" cy="887477"/>
            <a:chOff x="22440" y="16831"/>
            <a:chExt cx="850471" cy="230002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61327BFA-D7C6-4603-A23B-26B05F076692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="" xmlns:a16="http://schemas.microsoft.com/office/drawing/2014/main" id="{F455D2CF-00F0-4559-B219-4471A1F3F0A4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="" xmlns:a16="http://schemas.microsoft.com/office/drawing/2014/main" id="{BA26B0B5-FF12-482F-8002-9DC8B818F1E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="" xmlns:a16="http://schemas.microsoft.com/office/drawing/2014/main" id="{5967A35C-9845-42D2-8C8D-3CAF57BD177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="" xmlns:a16="http://schemas.microsoft.com/office/drawing/2014/main" id="{B97AC9CE-93E1-467C-9C3E-D788CE04F38B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08221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=""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3370174"/>
                <a:ext cx="24027063" cy="31830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3,274∈</m:t>
                    </m:r>
                    <m:r>
                      <a:rPr lang="en-US" sz="4800" i="1">
                        <a:latin typeface="Cambria Math"/>
                      </a:rPr>
                      <m:t>ℚ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4800" i="1">
                        <a:latin typeface="Cambria Math"/>
                      </a:rPr>
                      <m:t>∈</m:t>
                    </m:r>
                    <m:r>
                      <a:rPr lang="en-US" sz="4800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;	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4800" i="1">
                        <a:latin typeface="Cambria Math"/>
                      </a:rPr>
                      <m:t>∈</m:t>
                    </m:r>
                    <m:r>
                      <a:rPr lang="en-US" sz="4800" i="1">
                        <a:latin typeface="Cambria Math"/>
                      </a:rPr>
                      <m:t>ℤ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70174"/>
                <a:ext cx="24027063" cy="3183026"/>
              </a:xfrm>
              <a:prstGeom prst="rect">
                <a:avLst/>
              </a:prstGeom>
              <a:blipFill>
                <a:blip r:embed="rId3"/>
                <a:stretch>
                  <a:fillRect l="-111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6171" y="7667701"/>
                <a:ext cx="23760892" cy="575847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3,274∈</m:t>
                    </m:r>
                    <m:r>
                      <a:rPr lang="en-US" i="1">
                        <a:latin typeface="Cambria Math"/>
                      </a:rPr>
                      <m:t>ℚ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ℤ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71" y="7667701"/>
                <a:ext cx="23760892" cy="5758471"/>
              </a:xfrm>
              <a:prstGeom prst="rect">
                <a:avLst/>
              </a:prstGeom>
              <a:blipFill>
                <a:blip r:embed="rId4"/>
                <a:stretch>
                  <a:fillRect l="-115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0" y="2030475"/>
            <a:ext cx="5715000" cy="1081690"/>
            <a:chOff x="22440" y="59287"/>
            <a:chExt cx="976347" cy="194251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20" name="Arrow: Pentagon 8">
                <a:extLst>
                  <a:ext uri="{FF2B5EF4-FFF2-40B4-BE49-F238E27FC236}">
                    <a16:creationId xmlns=""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Arrow: Chevron 9">
                <a:extLst>
                  <a:ext uri="{FF2B5EF4-FFF2-40B4-BE49-F238E27FC236}">
                    <a16:creationId xmlns=""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2" name="Arrow: Chevron 10">
                <a:extLst>
                  <a:ext uri="{FF2B5EF4-FFF2-40B4-BE49-F238E27FC236}">
                    <a16:creationId xmlns=""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19" name="TextBox 56">
              <a:extLst>
                <a:ext uri="{FF2B5EF4-FFF2-40B4-BE49-F238E27FC236}">
                  <a16:creationId xmlns=""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D2B27D0-2C86-4463-8676-5BA320EB08B8}"/>
              </a:ext>
            </a:extLst>
          </p:cNvPr>
          <p:cNvGrpSpPr/>
          <p:nvPr/>
        </p:nvGrpSpPr>
        <p:grpSpPr>
          <a:xfrm>
            <a:off x="0" y="6717747"/>
            <a:ext cx="3760381" cy="887477"/>
            <a:chOff x="22440" y="16831"/>
            <a:chExt cx="850471" cy="230002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4117C551-E2B7-4244-8E50-B80D4A2C75E8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3" name="Arrow: Pentagon 12">
                <a:extLst>
                  <a:ext uri="{FF2B5EF4-FFF2-40B4-BE49-F238E27FC236}">
                    <a16:creationId xmlns="" xmlns:a16="http://schemas.microsoft.com/office/drawing/2014/main" id="{2DB8028A-2FC0-4150-9644-63059BB80C7A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Arrow: Chevron 13">
                <a:extLst>
                  <a:ext uri="{FF2B5EF4-FFF2-40B4-BE49-F238E27FC236}">
                    <a16:creationId xmlns="" xmlns:a16="http://schemas.microsoft.com/office/drawing/2014/main" id="{015F9427-91DA-4EC2-9D27-9FA5284A95A7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Arrow: Chevron 14">
                <a:extLst>
                  <a:ext uri="{FF2B5EF4-FFF2-40B4-BE49-F238E27FC236}">
                    <a16:creationId xmlns="" xmlns:a16="http://schemas.microsoft.com/office/drawing/2014/main" id="{1CDD72F4-6D68-4BF2-BD84-DC592D06566A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Box 56">
              <a:extLst>
                <a:ext uri="{FF2B5EF4-FFF2-40B4-BE49-F238E27FC236}">
                  <a16:creationId xmlns="" xmlns:a16="http://schemas.microsoft.com/office/drawing/2014/main" id="{F523B1E4-6014-47C1-B8E5-B82719009F08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9126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=""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9493" y="3240516"/>
                <a:ext cx="23803507" cy="2496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−4;0;1;2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ℤ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    b)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ℕ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   c)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93" y="3240516"/>
                <a:ext cx="23803507" cy="2496300"/>
              </a:xfrm>
              <a:prstGeom prst="rect">
                <a:avLst/>
              </a:prstGeom>
              <a:blipFill>
                <a:blip r:embed="rId3"/>
                <a:stretch>
                  <a:fillRect l="-115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3588" y="6913166"/>
                <a:ext cx="23719412" cy="649803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a), c)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−4∉</m:t>
                    </m:r>
                    <m:r>
                      <a:rPr lang="en-US" i="1">
                        <a:latin typeface="Cambria Math"/>
                      </a:rPr>
                      <m:t>ℕ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88" y="6913166"/>
                <a:ext cx="23719412" cy="6498033"/>
              </a:xfrm>
              <a:prstGeom prst="rect">
                <a:avLst/>
              </a:prstGeom>
              <a:blipFill>
                <a:blip r:embed="rId4"/>
                <a:stretch>
                  <a:fillRect l="-115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0" y="2030475"/>
            <a:ext cx="5715000" cy="1081690"/>
            <a:chOff x="22440" y="59287"/>
            <a:chExt cx="976347" cy="194251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11" name="Arrow: Pentagon 8">
                <a:extLst>
                  <a:ext uri="{FF2B5EF4-FFF2-40B4-BE49-F238E27FC236}">
                    <a16:creationId xmlns=""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9">
                <a:extLst>
                  <a:ext uri="{FF2B5EF4-FFF2-40B4-BE49-F238E27FC236}">
                    <a16:creationId xmlns=""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3" name="Arrow: Chevron 10">
                <a:extLst>
                  <a:ext uri="{FF2B5EF4-FFF2-40B4-BE49-F238E27FC236}">
                    <a16:creationId xmlns=""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=""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C1842BA6-05A9-4C22-9B1D-2E9533F1E98E}"/>
              </a:ext>
            </a:extLst>
          </p:cNvPr>
          <p:cNvGrpSpPr/>
          <p:nvPr/>
        </p:nvGrpSpPr>
        <p:grpSpPr>
          <a:xfrm>
            <a:off x="17417" y="5679845"/>
            <a:ext cx="3760381" cy="887477"/>
            <a:chOff x="22440" y="16831"/>
            <a:chExt cx="850471" cy="230002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0844F3FC-8EF1-4D8F-BFB1-BF3D38AFF28D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="" xmlns:a16="http://schemas.microsoft.com/office/drawing/2014/main" id="{D9014B67-083E-4083-A8AB-6851CAC0631D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="" xmlns:a16="http://schemas.microsoft.com/office/drawing/2014/main" id="{41ED0483-7DE5-4B96-8A97-6D090A51A7A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="" xmlns:a16="http://schemas.microsoft.com/office/drawing/2014/main" id="{9E5F6F99-EE41-483B-9C87-CF667C79E1C1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="" xmlns:a16="http://schemas.microsoft.com/office/drawing/2014/main" id="{AAD75B36-0D3E-4CC6-B18B-4E95B2251FD3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9559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=""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844" y="1827350"/>
                <a:ext cx="24228312" cy="578025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thường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FF"/>
                        </a:solidFill>
                        <a:latin typeface="Cambria Math"/>
                      </a:rPr>
                      <m:t>ℝ</m:t>
                    </m:r>
                  </m:oMath>
                </a14:m>
                <a:endParaRPr lang="en-US" sz="4800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∈</m:t>
                        </m:r>
                        <m:r>
                          <a:rPr lang="en-US" sz="4800" i="1">
                            <a:latin typeface="Cambria Math"/>
                          </a:rPr>
                          <m:t>ℝ</m:t>
                        </m:r>
                        <m:r>
                          <a:rPr lang="en-US" sz="4800" i="1">
                            <a:latin typeface="Cambria Math"/>
                          </a:rPr>
                          <m:t>|</m:t>
                        </m:r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≥3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𝐷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∈</m:t>
                        </m:r>
                        <m:r>
                          <a:rPr lang="en-US" sz="4800" i="1">
                            <a:latin typeface="Cambria Math"/>
                          </a:rPr>
                          <m:t>ℝ</m:t>
                        </m:r>
                        <m:r>
                          <a:rPr lang="en-US" sz="4800" i="1">
                            <a:latin typeface="Cambria Math"/>
                          </a:rPr>
                          <m:t>|</m:t>
                        </m:r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&gt;3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 i="1">
                        <a:latin typeface="Cambria Math"/>
                      </a:rPr>
                      <m:t>,</m:t>
                    </m:r>
                    <m:r>
                      <a:rPr lang="en-US" sz="48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	b)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∀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, 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∈</m:t>
                    </m:r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 i="1">
                        <a:latin typeface="Cambria Math"/>
                      </a:rPr>
                      <m:t>⇒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∈</m:t>
                    </m:r>
                    <m:r>
                      <a:rPr lang="en-US" sz="48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3∈</m:t>
                    </m:r>
                    <m:r>
                      <a:rPr lang="en-US" sz="48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3∉</m:t>
                    </m:r>
                    <m:r>
                      <a:rPr lang="en-US" sz="48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		d)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4" y="1827350"/>
                <a:ext cx="24228312" cy="5780250"/>
              </a:xfrm>
              <a:prstGeom prst="rect">
                <a:avLst/>
              </a:prstGeom>
              <a:blipFill>
                <a:blip r:embed="rId3"/>
                <a:stretch>
                  <a:fillRect l="-1132" t="-3684" b="-326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9067800"/>
                <a:ext cx="11963400" cy="38100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b) , d)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𝐷</m:t>
                    </m:r>
                    <m:r>
                      <a:rPr lang="en-US" i="1">
                        <a:latin typeface="Cambria Math"/>
                      </a:rPr>
                      <m:t>⊂</m:t>
                    </m:r>
                    <m:r>
                      <a:rPr lang="en-US" i="1">
                        <a:latin typeface="Cambria Math"/>
                      </a:rPr>
                      <m:t>𝐶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a), c)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9067800"/>
                <a:ext cx="11963400" cy="3810000"/>
              </a:xfrm>
              <a:prstGeom prst="rect">
                <a:avLst/>
              </a:prstGeom>
              <a:blipFill>
                <a:blip r:embed="rId4"/>
                <a:stretch>
                  <a:fillRect l="-2291" r="-117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12420600" y="7696200"/>
            <a:ext cx="11963400" cy="572294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77844" y="2513717"/>
            <a:ext cx="5347608" cy="839083"/>
            <a:chOff x="22440" y="15870"/>
            <a:chExt cx="913582" cy="237668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13" name="Arrow: Pentagon 8">
                <a:extLst>
                  <a:ext uri="{FF2B5EF4-FFF2-40B4-BE49-F238E27FC236}">
                    <a16:creationId xmlns=""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Arrow: Chevron 9">
                <a:extLst>
                  <a:ext uri="{FF2B5EF4-FFF2-40B4-BE49-F238E27FC236}">
                    <a16:creationId xmlns=""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6" name="Arrow: Chevron 10">
                <a:extLst>
                  <a:ext uri="{FF2B5EF4-FFF2-40B4-BE49-F238E27FC236}">
                    <a16:creationId xmlns=""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12" name="TextBox 56">
              <a:extLst>
                <a:ext uri="{FF2B5EF4-FFF2-40B4-BE49-F238E27FC236}">
                  <a16:creationId xmlns=""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08271" y="15870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</a:t>
              </a:r>
              <a:r>
                <a:rPr lang="en-US" sz="4400" b="1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</a:t>
              </a:r>
              <a:endParaRPr lang="en-US" sz="4400" dirty="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4AED131-4F09-4BC2-B022-97FAA9EA9CB0}"/>
              </a:ext>
            </a:extLst>
          </p:cNvPr>
          <p:cNvGrpSpPr/>
          <p:nvPr/>
        </p:nvGrpSpPr>
        <p:grpSpPr>
          <a:xfrm>
            <a:off x="77844" y="7865476"/>
            <a:ext cx="3760381" cy="887477"/>
            <a:chOff x="22440" y="16831"/>
            <a:chExt cx="850471" cy="230002"/>
          </a:xfrm>
        </p:grpSpPr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A496D35A-7DCB-413A-B0DE-FA2828898012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9" name="Arrow: Pentagon 18">
                <a:extLst>
                  <a:ext uri="{FF2B5EF4-FFF2-40B4-BE49-F238E27FC236}">
                    <a16:creationId xmlns="" xmlns:a16="http://schemas.microsoft.com/office/drawing/2014/main" id="{2B82351B-B416-401C-82EC-DD7F95C9C9EF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="" xmlns:a16="http://schemas.microsoft.com/office/drawing/2014/main" id="{6F64FB6E-47EE-49AF-AE47-3EE73DEF6BF2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Arrow: Chevron 20">
                <a:extLst>
                  <a:ext uri="{FF2B5EF4-FFF2-40B4-BE49-F238E27FC236}">
                    <a16:creationId xmlns="" xmlns:a16="http://schemas.microsoft.com/office/drawing/2014/main" id="{5BF71D2A-4B0E-4EE3-A79D-46741F1158C5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56">
              <a:extLst>
                <a:ext uri="{FF2B5EF4-FFF2-40B4-BE49-F238E27FC236}">
                  <a16:creationId xmlns="" xmlns:a16="http://schemas.microsoft.com/office/drawing/2014/main" id="{08FF08A7-74D5-4A8E-A47C-906BE81D2D61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4102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=""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204" y="2859017"/>
                <a:ext cx="23977796" cy="27707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𝐶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∈</m:t>
                        </m:r>
                        <m:r>
                          <a:rPr lang="en-US" sz="4800" i="1">
                            <a:latin typeface="Cambria Math"/>
                          </a:rPr>
                          <m:t>ℝ</m:t>
                        </m:r>
                        <m:r>
                          <a:rPr lang="en-US" sz="4800" i="1">
                            <a:latin typeface="Cambria Math"/>
                          </a:rPr>
                          <m:t>|2≤</m:t>
                        </m:r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≤7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𝐷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∈</m:t>
                        </m:r>
                        <m:r>
                          <a:rPr lang="en-US" sz="4800" i="1">
                            <a:latin typeface="Cambria Math"/>
                          </a:rPr>
                          <m:t>ℝ</m:t>
                        </m:r>
                        <m:r>
                          <a:rPr lang="en-US" sz="4800" i="1">
                            <a:latin typeface="Cambria Math"/>
                          </a:rPr>
                          <m:t>|</m:t>
                        </m:r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&lt;2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4" y="2859017"/>
                <a:ext cx="23977796" cy="2770739"/>
              </a:xfrm>
              <a:prstGeom prst="rect">
                <a:avLst/>
              </a:prstGeom>
              <a:blipFill>
                <a:blip r:embed="rId4"/>
                <a:stretch>
                  <a:fillRect l="-111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0" y="1676400"/>
            <a:ext cx="5715000" cy="1081690"/>
            <a:chOff x="22440" y="59287"/>
            <a:chExt cx="976347" cy="194251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12" name="Arrow: Pentagon 8">
                <a:extLst>
                  <a:ext uri="{FF2B5EF4-FFF2-40B4-BE49-F238E27FC236}">
                    <a16:creationId xmlns=""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rrow: Chevron 9">
                <a:extLst>
                  <a:ext uri="{FF2B5EF4-FFF2-40B4-BE49-F238E27FC236}">
                    <a16:creationId xmlns=""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5" name="Arrow: Chevron 10">
                <a:extLst>
                  <a:ext uri="{FF2B5EF4-FFF2-40B4-BE49-F238E27FC236}">
                    <a16:creationId xmlns=""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11" name="TextBox 56">
              <a:extLst>
                <a:ext uri="{FF2B5EF4-FFF2-40B4-BE49-F238E27FC236}">
                  <a16:creationId xmlns=""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91375" y="7317343"/>
            <a:ext cx="23674054" cy="5881132"/>
            <a:chOff x="838200" y="6019800"/>
            <a:chExt cx="23164800" cy="7483475"/>
          </a:xfrm>
        </p:grpSpPr>
        <p:sp>
          <p:nvSpPr>
            <p:cNvPr id="99" name="Content Placeholder 2">
              <a:extLst>
                <a:ext uri="{FF2B5EF4-FFF2-40B4-BE49-F238E27FC236}">
                  <a16:creationId xmlns="" xmlns:a16="http://schemas.microsoft.com/office/drawing/2014/main" id="{14822BB7-DB89-4357-87F0-6E511FC44A6A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6019800"/>
              <a:ext cx="23164800" cy="7483475"/>
            </a:xfrm>
            <a:prstGeom prst="rect">
              <a:avLst/>
            </a:prstGeom>
            <a:solidFill>
              <a:srgbClr val="D6F7FE"/>
            </a:solidFill>
            <a:ln>
              <a:solidFill>
                <a:srgbClr val="00B0F0"/>
              </a:solidFill>
            </a:ln>
          </p:spPr>
          <p:txBody>
            <a:bodyPr/>
            <a:lstStyle>
              <a:lvl1pPr marL="457200" indent="-457200" algn="l" defTabSz="1828800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1pPr>
              <a:lvl2pPr marL="13716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2pPr>
              <a:lvl3pPr marL="22860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3pPr>
              <a:lvl4pPr marL="32004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4pPr>
              <a:lvl5pPr marL="41148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Tomaho"/>
                  <a:ea typeface="+mn-ea"/>
                  <a:cs typeface="+mn-cs"/>
                </a:defRPr>
              </a:lvl5pPr>
              <a:lvl6pPr marL="50292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36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80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24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/>
                <a:t> </a:t>
              </a:r>
            </a:p>
            <a:p>
              <a:pPr marL="0" indent="0">
                <a:buNone/>
              </a:pPr>
              <a:endParaRPr lang="en-US" b="1" dirty="0"/>
            </a:p>
            <a:p>
              <a:pPr marL="0" indent="0">
                <a:buNone/>
              </a:pPr>
              <a:endParaRPr lang="en-US" dirty="0"/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8119424"/>
                </p:ext>
              </p:extLst>
            </p:nvPr>
          </p:nvGraphicFramePr>
          <p:xfrm>
            <a:off x="6553200" y="6830412"/>
            <a:ext cx="3924300" cy="11515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0" name="Equation" r:id="rId5" imgW="583920" imgH="203040" progId="Equation.DSMT4">
                    <p:embed/>
                  </p:oleObj>
                </mc:Choice>
                <mc:Fallback>
                  <p:oleObj name="Equation" r:id="rId5" imgW="58392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553200" y="6830412"/>
                          <a:ext cx="3924300" cy="11515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1696305"/>
                </p:ext>
              </p:extLst>
            </p:nvPr>
          </p:nvGraphicFramePr>
          <p:xfrm>
            <a:off x="6400800" y="9220200"/>
            <a:ext cx="4954587" cy="12658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1" name="Equation" r:id="rId7" imgW="685800" imgH="203040" progId="Equation.DSMT4">
                    <p:embed/>
                  </p:oleObj>
                </mc:Choice>
                <mc:Fallback>
                  <p:oleObj name="Equation" r:id="rId7" imgW="68580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400800" y="9220200"/>
                          <a:ext cx="4954587" cy="12658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" name="Straight Arrow Connector 3"/>
            <p:cNvCxnSpPr/>
            <p:nvPr/>
          </p:nvCxnSpPr>
          <p:spPr>
            <a:xfrm>
              <a:off x="13639800" y="7620000"/>
              <a:ext cx="7848600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Double Bracket 5"/>
            <p:cNvSpPr/>
            <p:nvPr/>
          </p:nvSpPr>
          <p:spPr>
            <a:xfrm>
              <a:off x="15278100" y="7010400"/>
              <a:ext cx="4572000" cy="990600"/>
            </a:xfrm>
            <a:prstGeom prst="bracketPair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3639800" y="9832482"/>
              <a:ext cx="7848600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 15"/>
            <p:cNvSpPr/>
            <p:nvPr/>
          </p:nvSpPr>
          <p:spPr>
            <a:xfrm>
              <a:off x="14535150" y="9108582"/>
              <a:ext cx="1485900" cy="1447800"/>
            </a:xfrm>
            <a:prstGeom prst="arc">
              <a:avLst>
                <a:gd name="adj1" fmla="val 17542194"/>
                <a:gd name="adj2" fmla="val 3028572"/>
              </a:avLst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3639800" y="72771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3907814" y="725805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4215242" y="725805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4535150" y="728564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0116800" y="7306661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0296133" y="7306661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0562833" y="7306661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0746764" y="7306661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6034845" y="9399587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6364607" y="94107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6631307" y="94107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6898007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7106243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7359805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7626505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7893205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8159905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8368798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8635498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8902198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9229989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9716750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0313212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9980823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9416548" y="9372600"/>
              <a:ext cx="266700" cy="7239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5161501" y="8064720"/>
              <a:ext cx="76429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9483224" y="7981950"/>
              <a:ext cx="76429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7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5543650" y="10486095"/>
              <a:ext cx="76429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5F7E1BBE-661E-46E2-9713-7FA11FBB775E}"/>
              </a:ext>
            </a:extLst>
          </p:cNvPr>
          <p:cNvGrpSpPr/>
          <p:nvPr/>
        </p:nvGrpSpPr>
        <p:grpSpPr>
          <a:xfrm>
            <a:off x="25204" y="6106824"/>
            <a:ext cx="3760381" cy="733454"/>
            <a:chOff x="22440" y="36790"/>
            <a:chExt cx="850471" cy="190085"/>
          </a:xfrm>
        </p:grpSpPr>
        <p:grpSp>
          <p:nvGrpSpPr>
            <p:cNvPr id="50" name="Group 49">
              <a:extLst>
                <a:ext uri="{FF2B5EF4-FFF2-40B4-BE49-F238E27FC236}">
                  <a16:creationId xmlns="" xmlns:a16="http://schemas.microsoft.com/office/drawing/2014/main" id="{F6AECB6F-C329-4B64-903E-5F5088F57B48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52" name="Arrow: Pentagon 51">
                <a:extLst>
                  <a:ext uri="{FF2B5EF4-FFF2-40B4-BE49-F238E27FC236}">
                    <a16:creationId xmlns="" xmlns:a16="http://schemas.microsoft.com/office/drawing/2014/main" id="{64517840-2C8C-4BCD-BD4F-BC079BDC5B36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Arrow: Chevron 52">
                <a:extLst>
                  <a:ext uri="{FF2B5EF4-FFF2-40B4-BE49-F238E27FC236}">
                    <a16:creationId xmlns="" xmlns:a16="http://schemas.microsoft.com/office/drawing/2014/main" id="{983EA80C-AECC-487F-8381-1FDD15716F42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Arrow: Chevron 53">
                <a:extLst>
                  <a:ext uri="{FF2B5EF4-FFF2-40B4-BE49-F238E27FC236}">
                    <a16:creationId xmlns="" xmlns:a16="http://schemas.microsoft.com/office/drawing/2014/main" id="{3A3C3A52-178F-412C-BBEB-A85642A7FE94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1" name="TextBox 56">
              <a:extLst>
                <a:ext uri="{FF2B5EF4-FFF2-40B4-BE49-F238E27FC236}">
                  <a16:creationId xmlns="" xmlns:a16="http://schemas.microsoft.com/office/drawing/2014/main" id="{1C269E0B-0E4C-47B4-AC5A-4C475738D4EF}"/>
                </a:ext>
              </a:extLst>
            </p:cNvPr>
            <p:cNvSpPr txBox="1"/>
            <p:nvPr/>
          </p:nvSpPr>
          <p:spPr>
            <a:xfrm>
              <a:off x="188148" y="36790"/>
              <a:ext cx="591618" cy="19008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1676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227822" y="3202780"/>
            <a:ext cx="23164800" cy="25752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ghép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dòng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dòng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145473" y="7019924"/>
            <a:ext cx="14155061" cy="632598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1-d, 2-a, 3-b, 4-c</a:t>
            </a: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534" y="1930400"/>
            <a:ext cx="9726529" cy="11176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0" y="2030475"/>
            <a:ext cx="5715000" cy="1081690"/>
            <a:chOff x="22440" y="59287"/>
            <a:chExt cx="976347" cy="194251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13" name="Arrow: Pentagon 8">
                <a:extLst>
                  <a:ext uri="{FF2B5EF4-FFF2-40B4-BE49-F238E27FC236}">
                    <a16:creationId xmlns=""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Arrow: Chevron 9">
                <a:extLst>
                  <a:ext uri="{FF2B5EF4-FFF2-40B4-BE49-F238E27FC236}">
                    <a16:creationId xmlns=""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6" name="Arrow: Chevron 10">
                <a:extLst>
                  <a:ext uri="{FF2B5EF4-FFF2-40B4-BE49-F238E27FC236}">
                    <a16:creationId xmlns=""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12" name="TextBox 56">
              <a:extLst>
                <a:ext uri="{FF2B5EF4-FFF2-40B4-BE49-F238E27FC236}">
                  <a16:creationId xmlns=""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BA8511D-D457-4D3C-AD65-3B605EEA8433}"/>
              </a:ext>
            </a:extLst>
          </p:cNvPr>
          <p:cNvGrpSpPr/>
          <p:nvPr/>
        </p:nvGrpSpPr>
        <p:grpSpPr>
          <a:xfrm>
            <a:off x="61567" y="6032453"/>
            <a:ext cx="3760381" cy="887477"/>
            <a:chOff x="22440" y="16831"/>
            <a:chExt cx="850471" cy="230002"/>
          </a:xfrm>
        </p:grpSpPr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58BF759B-B1B1-4BE8-BFA2-F70C5DBE72E6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9" name="Arrow: Pentagon 18">
                <a:extLst>
                  <a:ext uri="{FF2B5EF4-FFF2-40B4-BE49-F238E27FC236}">
                    <a16:creationId xmlns="" xmlns:a16="http://schemas.microsoft.com/office/drawing/2014/main" id="{A9DDE955-3460-4DCA-B3DA-F61551F37C1F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="" xmlns:a16="http://schemas.microsoft.com/office/drawing/2014/main" id="{9630FD48-58A2-49E1-ABA8-0AA2D3722BD8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Arrow: Chevron 20">
                <a:extLst>
                  <a:ext uri="{FF2B5EF4-FFF2-40B4-BE49-F238E27FC236}">
                    <a16:creationId xmlns="" xmlns:a16="http://schemas.microsoft.com/office/drawing/2014/main" id="{0C240AEF-A503-4863-8A03-1014AD37CB04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56">
              <a:extLst>
                <a:ext uri="{FF2B5EF4-FFF2-40B4-BE49-F238E27FC236}">
                  <a16:creationId xmlns="" xmlns:a16="http://schemas.microsoft.com/office/drawing/2014/main" id="{970A03DA-B441-495B-9426-58B08BC7C9DD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81813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=""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844" y="1828799"/>
                <a:ext cx="23925156" cy="81150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 </a:t>
                </a:r>
                <a:r>
                  <a:rPr lang="en-US" sz="48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8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8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endParaRPr lang="en-US" sz="480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𝑿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tình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huống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mở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𝑿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𝑩</m:t>
                    </m:r>
                    <m:r>
                      <a:rPr lang="en-US" sz="4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(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</m:t>
                    </m:r>
                    <m:r>
                      <a:rPr lang="en-US" sz="4800" b="1" i="1">
                        <a:latin typeface="Cambria Math"/>
                      </a:rPr>
                      <m:t>,</m:t>
                    </m:r>
                    <m:r>
                      <a:rPr lang="en-US" sz="4800" b="1" i="1">
                        <a:latin typeface="Cambria Math"/>
                      </a:rPr>
                      <m:t>𝑩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HĐ1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4" y="1828799"/>
                <a:ext cx="23925156" cy="8115039"/>
              </a:xfrm>
              <a:prstGeom prst="rect">
                <a:avLst/>
              </a:prstGeom>
              <a:blipFill>
                <a:blip r:embed="rId3"/>
                <a:stretch>
                  <a:fillRect l="-1146" b="-60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844" y="10972800"/>
                <a:ext cx="23925156" cy="25304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{ Nam,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Tú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Hồng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Chi,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Ngân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Hiền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Lam,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Hân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}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4" y="10972800"/>
                <a:ext cx="23925156" cy="2530476"/>
              </a:xfrm>
              <a:prstGeom prst="rect">
                <a:avLst/>
              </a:prstGeom>
              <a:blipFill>
                <a:blip r:embed="rId4"/>
                <a:stretch>
                  <a:fillRect b="-719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5EBDE18-F9CD-4FEA-8471-E18C7DBD2D39}"/>
              </a:ext>
            </a:extLst>
          </p:cNvPr>
          <p:cNvGrpSpPr/>
          <p:nvPr/>
        </p:nvGrpSpPr>
        <p:grpSpPr>
          <a:xfrm>
            <a:off x="140277" y="4432966"/>
            <a:ext cx="5715000" cy="824834"/>
            <a:chOff x="22440" y="59287"/>
            <a:chExt cx="976347" cy="218727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3F0E9F2E-BCAA-4B78-9DAE-A52B2771E363}"/>
                </a:ext>
              </a:extLst>
            </p:cNvPr>
            <p:cNvGrpSpPr/>
            <p:nvPr/>
          </p:nvGrpSpPr>
          <p:grpSpPr>
            <a:xfrm>
              <a:off x="22440" y="59287"/>
              <a:ext cx="850471" cy="194251"/>
              <a:chOff x="31572" y="60276"/>
              <a:chExt cx="1196628" cy="240395"/>
            </a:xfrm>
          </p:grpSpPr>
          <p:sp>
            <p:nvSpPr>
              <p:cNvPr id="11" name="Arrow: Pentagon 8">
                <a:extLst>
                  <a:ext uri="{FF2B5EF4-FFF2-40B4-BE49-F238E27FC236}">
                    <a16:creationId xmlns="" xmlns:a16="http://schemas.microsoft.com/office/drawing/2014/main" id="{B8596493-2224-4712-8A6C-20C5F8414787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9">
                <a:extLst>
                  <a:ext uri="{FF2B5EF4-FFF2-40B4-BE49-F238E27FC236}">
                    <a16:creationId xmlns="" xmlns:a16="http://schemas.microsoft.com/office/drawing/2014/main" id="{87301ED1-CAC4-4F82-A4CB-203607300C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24033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3" name="Arrow: Chevron 10">
                <a:extLst>
                  <a:ext uri="{FF2B5EF4-FFF2-40B4-BE49-F238E27FC236}">
                    <a16:creationId xmlns="" xmlns:a16="http://schemas.microsoft.com/office/drawing/2014/main" id="{87EE6C7B-32EA-46DF-AC0F-E55CD4C12DF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0330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="" xmlns:a16="http://schemas.microsoft.com/office/drawing/2014/main" id="{023F66BC-ECEC-43C9-9D71-FAC24B5AF0B1}"/>
                </a:ext>
              </a:extLst>
            </p:cNvPr>
            <p:cNvSpPr txBox="1"/>
            <p:nvPr/>
          </p:nvSpPr>
          <p:spPr>
            <a:xfrm>
              <a:off x="271036" y="83816"/>
              <a:ext cx="727751" cy="19419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dirty="0" err="1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</a:t>
              </a:r>
              <a:r>
                <a:rPr lang="en-US" sz="4400" b="1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7</a:t>
              </a:r>
              <a:endParaRPr lang="en-US" sz="4400" dirty="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E605EEAB-754C-4990-A5AC-3F2DE5CBE7BF}"/>
              </a:ext>
            </a:extLst>
          </p:cNvPr>
          <p:cNvGrpSpPr/>
          <p:nvPr/>
        </p:nvGrpSpPr>
        <p:grpSpPr>
          <a:xfrm>
            <a:off x="140277" y="10050687"/>
            <a:ext cx="3760381" cy="887477"/>
            <a:chOff x="22440" y="16831"/>
            <a:chExt cx="850471" cy="230002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F107912B-65E9-43B9-A008-7CF5C1FD0CFF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="" xmlns:a16="http://schemas.microsoft.com/office/drawing/2014/main" id="{941B664E-F99C-4BC6-A9F7-A8F112C97635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="" xmlns:a16="http://schemas.microsoft.com/office/drawing/2014/main" id="{ECDC80BE-F490-46A9-9CF3-5031366AFC8B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="" xmlns:a16="http://schemas.microsoft.com/office/drawing/2014/main" id="{AA8147C3-4D12-49BC-886C-431A08F9A769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="" xmlns:a16="http://schemas.microsoft.com/office/drawing/2014/main" id="{E0EC8CCB-3A6E-4ED8-B3CC-84E29C8204D5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3488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=""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027" y="1695738"/>
                <a:ext cx="18412452" cy="345068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ký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algn="ctr">
                  <a:lnSpc>
                    <a:spcPct val="100000"/>
                  </a:lnSpc>
                  <a:spcAft>
                    <a:spcPts val="800"/>
                  </a:spcAft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à </m:t>
                        </m:r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27" y="1695738"/>
                <a:ext cx="18412452" cy="3450688"/>
              </a:xfrm>
              <a:prstGeom prst="rect">
                <a:avLst/>
              </a:prstGeom>
              <a:blipFill>
                <a:blip r:embed="rId3"/>
                <a:stretch>
                  <a:fillRect l="-1754" r="-1721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026" y="6126687"/>
                <a:ext cx="23948681" cy="244288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 algn="just">
                  <a:lnSpc>
                    <a:spcPct val="150000"/>
                  </a:lnSpc>
                  <a:buAutoNum type="alphaLcParenR"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4;7;27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2;4;9;27;36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.Hãy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Cho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=[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1;+∞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−∞;3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Hãy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26" y="6126687"/>
                <a:ext cx="23948681" cy="2442888"/>
              </a:xfrm>
              <a:prstGeom prst="rect">
                <a:avLst/>
              </a:prstGeom>
              <a:blipFill>
                <a:blip r:embed="rId4"/>
                <a:stretch>
                  <a:fillRect l="-1145" b="-1091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0E98F2FC-DEAE-422E-BEA6-6BF0271CBB25}"/>
              </a:ext>
            </a:extLst>
          </p:cNvPr>
          <p:cNvGrpSpPr/>
          <p:nvPr/>
        </p:nvGrpSpPr>
        <p:grpSpPr>
          <a:xfrm>
            <a:off x="26126" y="5120640"/>
            <a:ext cx="3837281" cy="1160381"/>
            <a:chOff x="22440" y="16831"/>
            <a:chExt cx="850471" cy="230002"/>
          </a:xfrm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8F60CF18-9611-40C5-89A4-438FBFB3978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8" name="Arrow: Pentagon 17">
                <a:extLst>
                  <a:ext uri="{FF2B5EF4-FFF2-40B4-BE49-F238E27FC236}">
                    <a16:creationId xmlns="" xmlns:a16="http://schemas.microsoft.com/office/drawing/2014/main" id="{D6F1A983-B514-4B18-81EE-C6B47CD672DA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="" xmlns:a16="http://schemas.microsoft.com/office/drawing/2014/main" id="{6451536B-A641-4F05-86DE-641ADB6C0C2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="" xmlns:a16="http://schemas.microsoft.com/office/drawing/2014/main" id="{0A007631-E717-40DA-98B6-07F3DE15B72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56">
              <a:extLst>
                <a:ext uri="{FF2B5EF4-FFF2-40B4-BE49-F238E27FC236}">
                  <a16:creationId xmlns="" xmlns:a16="http://schemas.microsoft.com/office/drawing/2014/main" id="{E9B719A9-E1FA-409E-8B3D-62C9E84714D4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FEA08CE-B77C-46E4-93CC-3D11BE5DF2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720" y="1695736"/>
            <a:ext cx="5764880" cy="2950263"/>
          </a:xfrm>
          <a:prstGeom prst="rect">
            <a:avLst/>
          </a:prstGeom>
          <a:noFill/>
        </p:spPr>
      </p:pic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26AD4EF3-D865-4A84-9EAB-1C5A234CC519}"/>
              </a:ext>
            </a:extLst>
          </p:cNvPr>
          <p:cNvGrpSpPr/>
          <p:nvPr/>
        </p:nvGrpSpPr>
        <p:grpSpPr>
          <a:xfrm>
            <a:off x="152400" y="8553557"/>
            <a:ext cx="3760381" cy="887477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881FFB60-0F95-4982-9D5A-E1AB765E6EC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="" xmlns:a16="http://schemas.microsoft.com/office/drawing/2014/main" id="{ED59255B-533E-4C04-812E-5265BB64B3DC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="" xmlns:a16="http://schemas.microsoft.com/office/drawing/2014/main" id="{70C45B3F-A7FA-414A-9D19-8422F8D4BF0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="" xmlns:a16="http://schemas.microsoft.com/office/drawing/2014/main" id="{67F86402-9287-4EF1-B368-5AD1715C2AF0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="" xmlns:a16="http://schemas.microsoft.com/office/drawing/2014/main" id="{EC17564D-9E64-4DD1-BFB2-B326A6C9C4D9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itle 1">
                <a:extLst>
                  <a:ext uri="{FF2B5EF4-FFF2-40B4-BE49-F238E27FC236}">
                    <a16:creationId xmlns="" xmlns:a16="http://schemas.microsoft.com/office/drawing/2014/main" id="{A0FFD6F1-1E11-4685-A37D-32BB2953D2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026" y="9305136"/>
                <a:ext cx="12750755" cy="206061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914400" indent="-914400">
                  <a:lnSpc>
                    <a:spcPct val="150000"/>
                  </a:lnSpc>
                  <a:buAutoNum type="alphaLcParenR"/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4;27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A0FFD6F1-1E11-4685-A37D-32BB2953D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26" y="9305136"/>
                <a:ext cx="12750755" cy="2060619"/>
              </a:xfrm>
              <a:prstGeom prst="rect">
                <a:avLst/>
              </a:prstGeom>
              <a:blipFill>
                <a:blip r:embed="rId6"/>
                <a:stretch>
                  <a:fillRect l="-2149" b="-1911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>
                <a:extLst>
                  <a:ext uri="{FF2B5EF4-FFF2-40B4-BE49-F238E27FC236}">
                    <a16:creationId xmlns="" xmlns:a16="http://schemas.microsoft.com/office/drawing/2014/main" id="{2E8CD60F-EC99-412D-BB24-D47FF176B4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557" y="11395999"/>
                <a:ext cx="12750755" cy="206062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 Giao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1;3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2E8CD60F-EC99-412D-BB24-D47FF176B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57" y="11395999"/>
                <a:ext cx="12750755" cy="2060620"/>
              </a:xfrm>
              <a:prstGeom prst="rect">
                <a:avLst/>
              </a:prstGeom>
              <a:blipFill>
                <a:blip r:embed="rId7"/>
                <a:stretch>
                  <a:fillRect l="-2149" b="-1911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55AB38B-5488-4E88-B985-CA1AF7B6CE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14575" y="9488018"/>
            <a:ext cx="11117025" cy="2567281"/>
          </a:xfrm>
          <a:prstGeom prst="rect">
            <a:avLst/>
          </a:prstGeom>
          <a:solidFill>
            <a:srgbClr val="EEF7E9"/>
          </a:solidFill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6E42410-A5B0-40ED-B03D-9092D9931C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20409" y="11378121"/>
            <a:ext cx="10885425" cy="23041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91D8AF4-98B9-4681-B254-EC6EBA55E818}"/>
              </a:ext>
            </a:extLst>
          </p:cNvPr>
          <p:cNvSpPr txBox="1"/>
          <p:nvPr/>
        </p:nvSpPr>
        <p:spPr>
          <a:xfrm>
            <a:off x="13411200" y="8608680"/>
            <a:ext cx="7696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</a:t>
            </a:r>
            <a:endParaRPr lang="vi-VN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866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29" grpId="0" animBg="1"/>
      <p:bldP spid="31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3400" y="2075522"/>
            <a:ext cx="12115800" cy="857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Khái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niệm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cơ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bản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49980" y="3361397"/>
            <a:ext cx="46661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a.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037896" y="4951737"/>
            <a:ext cx="22050703" cy="5632311"/>
          </a:xfrm>
          <a:prstGeom prst="rect">
            <a:avLst/>
          </a:prstGeom>
          <a:solidFill>
            <a:srgbClr val="FFFFEF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tình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huống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gọi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kumimoji="0" lang="en-US" altLang="en-US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viên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tham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gia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Chuyên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1, </a:t>
            </a:r>
            <a:r>
              <a:rPr kumimoji="0" lang="en-US" altLang="en-US" sz="4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kumimoji="0" lang="en-US" altLang="en-US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viên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tham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gia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Chuyên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2.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a) Nam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tử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?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Ngân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tử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b)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mô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tả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cách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liệt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kê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tử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0239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=""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809" y="2006782"/>
                <a:ext cx="23975292" cy="12402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Cho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1;5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2;3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∩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9" y="2006782"/>
                <a:ext cx="23975292" cy="1240219"/>
              </a:xfrm>
              <a:prstGeom prst="rect">
                <a:avLst/>
              </a:prstGeom>
              <a:blipFill>
                <a:blip r:embed="rId3"/>
                <a:stretch>
                  <a:fillRect b="-922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0E98F2FC-DEAE-422E-BEA6-6BF0271CBB25}"/>
              </a:ext>
            </a:extLst>
          </p:cNvPr>
          <p:cNvGrpSpPr/>
          <p:nvPr/>
        </p:nvGrpSpPr>
        <p:grpSpPr>
          <a:xfrm>
            <a:off x="2590800" y="990600"/>
            <a:ext cx="5486400" cy="811277"/>
            <a:chOff x="22440" y="16831"/>
            <a:chExt cx="850471" cy="230002"/>
          </a:xfrm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8F60CF18-9611-40C5-89A4-438FBFB3978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8" name="Arrow: Pentagon 17">
                <a:extLst>
                  <a:ext uri="{FF2B5EF4-FFF2-40B4-BE49-F238E27FC236}">
                    <a16:creationId xmlns="" xmlns:a16="http://schemas.microsoft.com/office/drawing/2014/main" id="{D6F1A983-B514-4B18-81EE-C6B47CD672DA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="" xmlns:a16="http://schemas.microsoft.com/office/drawing/2014/main" id="{6451536B-A641-4F05-86DE-641ADB6C0C2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="" xmlns:a16="http://schemas.microsoft.com/office/drawing/2014/main" id="{0A007631-E717-40DA-98B6-07F3DE15B72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56">
              <a:extLst>
                <a:ext uri="{FF2B5EF4-FFF2-40B4-BE49-F238E27FC236}">
                  <a16:creationId xmlns="" xmlns:a16="http://schemas.microsoft.com/office/drawing/2014/main" id="{E9B719A9-E1FA-409E-8B3D-62C9E84714D4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36811BDB-4069-4EB9-8BB3-2632EE494311}"/>
              </a:ext>
            </a:extLst>
          </p:cNvPr>
          <p:cNvSpPr txBox="1">
            <a:spLocks/>
          </p:cNvSpPr>
          <p:nvPr/>
        </p:nvSpPr>
        <p:spPr>
          <a:xfrm>
            <a:off x="-7315" y="4114800"/>
            <a:ext cx="24253092" cy="2069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 8.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</a:p>
        </p:txBody>
      </p:sp>
      <p:sp>
        <p:nvSpPr>
          <p:cNvPr id="22" name="Title 1">
            <a:extLst>
              <a:ext uri="{FF2B5EF4-FFF2-40B4-BE49-F238E27FC236}">
                <a16:creationId xmlns="" xmlns:a16="http://schemas.microsoft.com/office/drawing/2014/main" id="{3EE88C6C-796C-4F11-BCD9-A944395F38EE}"/>
              </a:ext>
            </a:extLst>
          </p:cNvPr>
          <p:cNvSpPr txBox="1">
            <a:spLocks/>
          </p:cNvSpPr>
          <p:nvPr/>
        </p:nvSpPr>
        <p:spPr>
          <a:xfrm>
            <a:off x="-7315" y="3032405"/>
            <a:ext cx="8084515" cy="1025201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endParaRPr lang="en-US" sz="48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4D447EC7-C73B-4E0B-AFB8-93DBF4B33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3232" y="6637473"/>
            <a:ext cx="5836779" cy="2915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itle 1">
                <a:extLst>
                  <a:ext uri="{FF2B5EF4-FFF2-40B4-BE49-F238E27FC236}">
                    <a16:creationId xmlns="" xmlns:a16="http://schemas.microsoft.com/office/drawing/2014/main" id="{39947D31-3FBD-4367-857E-5BF159C85A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615" y="6387709"/>
                <a:ext cx="18335617" cy="322934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ký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4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4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ho</m:t>
                        </m:r>
                        <m:r>
                          <a:rPr lang="en-US" sz="4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ặ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sz="4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39947D31-3FBD-4367-857E-5BF159C85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5" y="6387709"/>
                <a:ext cx="18335617" cy="3229347"/>
              </a:xfrm>
              <a:prstGeom prst="rect">
                <a:avLst/>
              </a:prstGeom>
              <a:blipFill>
                <a:blip r:embed="rId5"/>
                <a:stretch>
                  <a:fillRect l="-1462" r="-1495" b="-996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BCB83D6D-51C0-40D2-8891-6C9D86170C5C}"/>
              </a:ext>
            </a:extLst>
          </p:cNvPr>
          <p:cNvGrpSpPr/>
          <p:nvPr/>
        </p:nvGrpSpPr>
        <p:grpSpPr>
          <a:xfrm>
            <a:off x="107328" y="9519464"/>
            <a:ext cx="5486400" cy="811277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FF62F473-44EA-4543-B98A-FD12E7BC4D4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="" xmlns:a16="http://schemas.microsoft.com/office/drawing/2014/main" id="{C933F19F-DDEF-45DE-948D-24F0DE939042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="" xmlns:a16="http://schemas.microsoft.com/office/drawing/2014/main" id="{0F1768B7-0AB8-493B-8178-91A0A890A5D0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="" xmlns:a16="http://schemas.microsoft.com/office/drawing/2014/main" id="{AF82784E-017D-43FF-9762-3CB7F2FBEA76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="" xmlns:a16="http://schemas.microsoft.com/office/drawing/2014/main" id="{9D324883-80DF-4DE7-A3F4-C85EAC249E57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7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itle 1">
                <a:extLst>
                  <a:ext uri="{FF2B5EF4-FFF2-40B4-BE49-F238E27FC236}">
                    <a16:creationId xmlns="" xmlns:a16="http://schemas.microsoft.com/office/drawing/2014/main" id="{22D86986-C98D-4A15-9193-4E169B0321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585" y="10352696"/>
                <a:ext cx="24365415" cy="135652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7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7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7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700" b="0" i="1">
                            <a:latin typeface="Cambria Math" panose="02040503050406030204" pitchFamily="18" charset="0"/>
                          </a:rPr>
                          <m:t>2;3;4;7</m:t>
                        </m:r>
                      </m:e>
                    </m:d>
                    <m:r>
                      <a:rPr lang="en-US" sz="4700" b="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7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7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7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700" b="0" i="1">
                            <a:latin typeface="Cambria Math" panose="02040503050406030204" pitchFamily="18" charset="0"/>
                          </a:rPr>
                          <m:t>−1;2;3;4;6</m:t>
                        </m:r>
                      </m:e>
                    </m:d>
                  </m:oMath>
                </a14:m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7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700" b="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700" b="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22D86986-C98D-4A15-9193-4E169B032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5" y="10352696"/>
                <a:ext cx="24365415" cy="1356522"/>
              </a:xfrm>
              <a:prstGeom prst="rect">
                <a:avLst/>
              </a:prstGeom>
              <a:blipFill>
                <a:blip r:embed="rId6"/>
                <a:stretch>
                  <a:fillRect l="-1075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>
                <a:extLst>
                  <a:ext uri="{FF2B5EF4-FFF2-40B4-BE49-F238E27FC236}">
                    <a16:creationId xmlns="" xmlns:a16="http://schemas.microsoft.com/office/drawing/2014/main" id="{E19E099E-DEA0-4483-A399-758109B94E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3739" y="12234041"/>
                <a:ext cx="18147287" cy="124702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−1;2;3;4;6;7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E19E099E-DEA0-4483-A399-758109B94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39" y="12234041"/>
                <a:ext cx="18147287" cy="1247022"/>
              </a:xfrm>
              <a:prstGeom prst="rect">
                <a:avLst/>
              </a:prstGeom>
              <a:blipFill>
                <a:blip r:embed="rId7"/>
                <a:stretch>
                  <a:fillRect b="-922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9B0E9633-BF1B-4A43-9B36-E6AC3A364E85}"/>
              </a:ext>
            </a:extLst>
          </p:cNvPr>
          <p:cNvGrpSpPr/>
          <p:nvPr/>
        </p:nvGrpSpPr>
        <p:grpSpPr>
          <a:xfrm>
            <a:off x="8385" y="11424656"/>
            <a:ext cx="5486400" cy="811277"/>
            <a:chOff x="22440" y="16831"/>
            <a:chExt cx="850471" cy="230002"/>
          </a:xfrm>
        </p:grpSpPr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1C37CE31-2C5B-49EE-AD6A-74E7D924D42A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35" name="Arrow: Pentagon 34">
                <a:extLst>
                  <a:ext uri="{FF2B5EF4-FFF2-40B4-BE49-F238E27FC236}">
                    <a16:creationId xmlns="" xmlns:a16="http://schemas.microsoft.com/office/drawing/2014/main" id="{A144BD86-5983-4EE2-9978-B2EC7E27D4B6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Arrow: Chevron 35">
                <a:extLst>
                  <a:ext uri="{FF2B5EF4-FFF2-40B4-BE49-F238E27FC236}">
                    <a16:creationId xmlns="" xmlns:a16="http://schemas.microsoft.com/office/drawing/2014/main" id="{824220AE-DCBC-4D04-A08D-202E975586F9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Arrow: Chevron 36">
                <a:extLst>
                  <a:ext uri="{FF2B5EF4-FFF2-40B4-BE49-F238E27FC236}">
                    <a16:creationId xmlns="" xmlns:a16="http://schemas.microsoft.com/office/drawing/2014/main" id="{71234FE8-EF17-463E-A732-A1403D04627E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4" name="TextBox 56">
              <a:extLst>
                <a:ext uri="{FF2B5EF4-FFF2-40B4-BE49-F238E27FC236}">
                  <a16:creationId xmlns="" xmlns:a16="http://schemas.microsoft.com/office/drawing/2014/main" id="{139C9F31-3587-43BC-9217-93FEBA8DE796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772C9EDE-CE7C-4F93-9219-B68461BE2F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54371" y="11669080"/>
            <a:ext cx="5684645" cy="181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14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1" grpId="0" animBg="1"/>
      <p:bldP spid="22" grpId="0" animBg="1"/>
      <p:bldP spid="14" grpId="0" animBg="1"/>
      <p:bldP spid="29" grpId="0" animBg="1"/>
      <p:bldP spid="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9F4D16C-3347-4966-AFF3-C9914530F1CA}"/>
              </a:ext>
            </a:extLst>
          </p:cNvPr>
          <p:cNvGrpSpPr/>
          <p:nvPr/>
        </p:nvGrpSpPr>
        <p:grpSpPr>
          <a:xfrm>
            <a:off x="325117" y="1981200"/>
            <a:ext cx="4425559" cy="811277"/>
            <a:chOff x="22440" y="16831"/>
            <a:chExt cx="850471" cy="230002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CB946DCC-7DA7-4958-8493-F1951E8F50DB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8" name="Arrow: Pentagon 7">
                <a:extLst>
                  <a:ext uri="{FF2B5EF4-FFF2-40B4-BE49-F238E27FC236}">
                    <a16:creationId xmlns="" xmlns:a16="http://schemas.microsoft.com/office/drawing/2014/main" id="{1F738B7B-D940-45B4-A6CA-10335E119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="" xmlns:a16="http://schemas.microsoft.com/office/drawing/2014/main" id="{B322093B-541B-4915-9806-73F64C11C2DA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="" xmlns:a16="http://schemas.microsoft.com/office/drawing/2014/main" id="{E53FBFBD-2F5C-4886-8956-19E85CCDA0B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="" xmlns:a16="http://schemas.microsoft.com/office/drawing/2014/main" id="{4A0823DC-8E1B-43F3-A190-6301666D4CF8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8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16" name="Object 15">
            <a:extLst>
              <a:ext uri="{FF2B5EF4-FFF2-40B4-BE49-F238E27FC236}">
                <a16:creationId xmlns="" xmlns:a16="http://schemas.microsoft.com/office/drawing/2014/main" id="{D25C9BD7-CED4-4BCF-9F0F-1336097762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5875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4" imgW="152268" imgH="164957" progId="Equation.DSMT4">
                  <p:embed/>
                </p:oleObj>
              </mc:Choice>
              <mc:Fallback>
                <p:oleObj name="Equation" r:id="rId4" imgW="152268" imgH="164957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="" xmlns:a16="http://schemas.microsoft.com/office/drawing/2014/main" id="{D25C9BD7-CED4-4BCF-9F0F-1336097762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5875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="" xmlns:a16="http://schemas.microsoft.com/office/drawing/2014/main" id="{3A7BD65B-61B2-443D-8FA2-D0DD077D7E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22300"/>
          <a:ext cx="15875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6" imgW="152268" imgH="164957" progId="Equation.DSMT4">
                  <p:embed/>
                </p:oleObj>
              </mc:Choice>
              <mc:Fallback>
                <p:oleObj name="Equation" r:id="rId6" imgW="152268" imgH="164957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="" xmlns:a16="http://schemas.microsoft.com/office/drawing/2014/main" id="{3A7BD65B-61B2-443D-8FA2-D0DD077D7E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2300"/>
                        <a:ext cx="15875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itle 1">
            <a:extLst>
              <a:ext uri="{FF2B5EF4-FFF2-40B4-BE49-F238E27FC236}">
                <a16:creationId xmlns="" xmlns:a16="http://schemas.microsoft.com/office/drawing/2014/main" id="{A524E200-3AB8-483B-9045-AD5CFB697F8C}"/>
              </a:ext>
            </a:extLst>
          </p:cNvPr>
          <p:cNvSpPr txBox="1">
            <a:spLocks/>
          </p:cNvSpPr>
          <p:nvPr/>
        </p:nvSpPr>
        <p:spPr>
          <a:xfrm>
            <a:off x="31898" y="2942230"/>
            <a:ext cx="24123501" cy="22053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ban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chuyên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1, B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chuyên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endParaRPr lang="en-US" sz="48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itle 1">
                <a:extLst>
                  <a:ext uri="{FF2B5EF4-FFF2-40B4-BE49-F238E27FC236}">
                    <a16:creationId xmlns="" xmlns:a16="http://schemas.microsoft.com/office/drawing/2014/main" id="{DF99E993-1677-4467-B2E8-875216CF1D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375" y="5426750"/>
                <a:ext cx="24076024" cy="47840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50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5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5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500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Nam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ươ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ng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Chi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ú,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ì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nh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Ng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â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Kh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nh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â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Hi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ề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50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5000" b="0" i="0" smtClean="0">
                            <a:latin typeface="Cambria Math" panose="02040503050406030204" pitchFamily="18" charset="0"/>
                          </a:rPr>
                          <m:t>Lam</m:t>
                        </m:r>
                      </m:e>
                    </m:d>
                  </m:oMath>
                </a14:m>
                <a:endParaRPr lang="en-US" sz="5000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0" i="1">
                        <a:latin typeface="Cambria Math" panose="020405030504060302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5000" b="0" i="1">
                        <a:latin typeface="Cambria Math" panose="02040503050406030204" pitchFamily="18" charset="0"/>
                        <a:ea typeface="Cascadia Mono" panose="020B0609020000020004" pitchFamily="49" charset="0"/>
                        <a:cs typeface="Cambria Math" panose="02040503050406030204" pitchFamily="18" charset="0"/>
                      </a:rPr>
                      <m:t>∪</m:t>
                    </m:r>
                    <m:r>
                      <a:rPr lang="en-US" sz="5000" b="0" i="1">
                        <a:latin typeface="Cambria Math" panose="020405030504060302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0" i="1">
                        <a:latin typeface="Cambria Math" panose="020405030504060302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0" i="1" smtClean="0">
                        <a:latin typeface="Cambria Math" panose="020405030504060302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chuyên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5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vắng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chuyên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5000" b="0" i="1">
                        <a:latin typeface="Cambria Math" panose="02040503050406030204" pitchFamily="18" charset="0"/>
                        <a:ea typeface="Cascadia Mono" panose="020B0609020000020004" pitchFamily="49" charset="0"/>
                        <a:cs typeface="Times New Roman" panose="02020603050405020304" pitchFamily="18" charset="0"/>
                      </a:rPr>
                      <m:t>12−2=10</m:t>
                    </m:r>
                  </m:oMath>
                </a14:m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DF99E993-1677-4467-B2E8-875216CF1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5" y="5426750"/>
                <a:ext cx="24076024" cy="4784050"/>
              </a:xfrm>
              <a:prstGeom prst="rect">
                <a:avLst/>
              </a:prstGeom>
              <a:blipFill>
                <a:blip r:embed="rId8"/>
                <a:stretch>
                  <a:fillRect l="-354" r="-709" b="-749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itle 1">
                <a:extLst>
                  <a:ext uri="{FF2B5EF4-FFF2-40B4-BE49-F238E27FC236}">
                    <a16:creationId xmlns="" xmlns:a16="http://schemas.microsoft.com/office/drawing/2014/main" id="{DD86F37B-FE48-45A8-80BA-8A65608FA1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0249" y="11218588"/>
                <a:ext cx="24123501" cy="181161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Ven,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HĐ1.</a:t>
                </a:r>
                <a:endParaRPr lang="en-US" sz="4800" i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itle 1">
                <a:extLst>
                  <a:ext uri="{FF2B5EF4-FFF2-40B4-BE49-F238E27FC236}">
                    <a16:creationId xmlns:a16="http://schemas.microsoft.com/office/drawing/2014/main" id="{DD86F37B-FE48-45A8-80BA-8A65608FA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49" y="11218588"/>
                <a:ext cx="24123501" cy="18116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49DC20AA-1B19-4F6B-81F5-593CCF7BEC77}"/>
              </a:ext>
            </a:extLst>
          </p:cNvPr>
          <p:cNvGrpSpPr/>
          <p:nvPr/>
        </p:nvGrpSpPr>
        <p:grpSpPr>
          <a:xfrm>
            <a:off x="70241" y="10210800"/>
            <a:ext cx="6101959" cy="838200"/>
            <a:chOff x="22440" y="16831"/>
            <a:chExt cx="850471" cy="230002"/>
          </a:xfrm>
        </p:grpSpPr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4B954905-80D0-4FD9-AEB9-716571B5F431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38" name="Arrow: Pentagon 37">
                <a:extLst>
                  <a:ext uri="{FF2B5EF4-FFF2-40B4-BE49-F238E27FC236}">
                    <a16:creationId xmlns="" xmlns:a16="http://schemas.microsoft.com/office/drawing/2014/main" id="{1C23FFA7-9932-4958-B369-AAF653CD217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Arrow: Chevron 38">
                <a:extLst>
                  <a:ext uri="{FF2B5EF4-FFF2-40B4-BE49-F238E27FC236}">
                    <a16:creationId xmlns="" xmlns:a16="http://schemas.microsoft.com/office/drawing/2014/main" id="{3CF7B87F-4828-4085-8D84-2C2B9E7469C8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Arrow: Chevron 39">
                <a:extLst>
                  <a:ext uri="{FF2B5EF4-FFF2-40B4-BE49-F238E27FC236}">
                    <a16:creationId xmlns="" xmlns:a16="http://schemas.microsoft.com/office/drawing/2014/main" id="{1A998972-785D-4661-AACE-126A9B7ABC14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56">
              <a:extLst>
                <a:ext uri="{FF2B5EF4-FFF2-40B4-BE49-F238E27FC236}">
                  <a16:creationId xmlns="" xmlns:a16="http://schemas.microsoft.com/office/drawing/2014/main" id="{BB393165-F60E-44A8-9C60-B4B7DF1BEF7B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  <p:bldP spid="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72656" y="2609100"/>
            <a:ext cx="23998299" cy="20686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 9: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797" y="4753461"/>
                <a:ext cx="16230600" cy="370200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𝑆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𝑆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𝑇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à 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97" y="4753461"/>
                <a:ext cx="16230600" cy="3702002"/>
              </a:xfrm>
              <a:prstGeom prst="rect">
                <a:avLst/>
              </a:prstGeom>
              <a:blipFill>
                <a:blip r:embed="rId3"/>
                <a:stretch>
                  <a:fillRect l="-1651" b="-295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itle 1">
                <a:extLst>
                  <a:ext uri="{FF2B5EF4-FFF2-40B4-BE49-F238E27FC236}">
                    <a16:creationId xmlns="" xmlns:a16="http://schemas.microsoft.com/office/drawing/2014/main" id="{A0FFD6F1-1E11-4685-A37D-32BB2953D2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7654" y="8501393"/>
                <a:ext cx="16225345" cy="206868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Ký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4800" b="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A0FFD6F1-1E11-4685-A37D-32BB2953D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54" y="8501393"/>
                <a:ext cx="16225345" cy="2068685"/>
              </a:xfrm>
              <a:prstGeom prst="rect">
                <a:avLst/>
              </a:prstGeom>
              <a:blipFill>
                <a:blip r:embed="rId4"/>
                <a:stretch>
                  <a:fillRect l="-1690" b="-71554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>
            <a:extLst>
              <a:ext uri="{FF2B5EF4-FFF2-40B4-BE49-F238E27FC236}">
                <a16:creationId xmlns="" xmlns:a16="http://schemas.microsoft.com/office/drawing/2014/main" id="{B82E6C73-04DF-4001-BE8C-B0C296D3BBEE}"/>
              </a:ext>
            </a:extLst>
          </p:cNvPr>
          <p:cNvSpPr txBox="1">
            <a:spLocks/>
          </p:cNvSpPr>
          <p:nvPr/>
        </p:nvSpPr>
        <p:spPr>
          <a:xfrm>
            <a:off x="72656" y="1723433"/>
            <a:ext cx="8134815" cy="8592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endParaRPr lang="en-US" sz="48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CD3E56F-9D84-48EA-862D-779CEE7760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2955" y="4947835"/>
            <a:ext cx="6605174" cy="35535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01217D6-A5E6-4A1E-864C-8D60D9D1AA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8442" y="8771443"/>
            <a:ext cx="6934200" cy="34763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itle 1">
                <a:extLst>
                  <a:ext uri="{FF2B5EF4-FFF2-40B4-BE49-F238E27FC236}">
                    <a16:creationId xmlns="" xmlns:a16="http://schemas.microsoft.com/office/drawing/2014/main" id="{8B06A32A-08C6-4ED7-AABE-FA8D90E372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283" y="11982433"/>
                <a:ext cx="5173718" cy="134243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 anchor="ctr"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b="1" dirty="0">
                    <a:solidFill>
                      <a:srgbClr val="FF0000"/>
                    </a:solidFill>
                  </a:rPr>
                  <a:t>Chú ý: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</a:rPr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8B06A32A-08C6-4ED7-AABE-FA8D90E37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83" y="11982433"/>
                <a:ext cx="5173718" cy="1342434"/>
              </a:xfrm>
              <a:prstGeom prst="rect">
                <a:avLst/>
              </a:prstGeom>
              <a:blipFill>
                <a:blip r:embed="rId7"/>
                <a:stretch>
                  <a:fillRect l="-6110" b="-810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71797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29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9F4D16C-3347-4966-AFF3-C9914530F1CA}"/>
              </a:ext>
            </a:extLst>
          </p:cNvPr>
          <p:cNvGrpSpPr/>
          <p:nvPr/>
        </p:nvGrpSpPr>
        <p:grpSpPr>
          <a:xfrm>
            <a:off x="-28903" y="1696740"/>
            <a:ext cx="4425559" cy="811277"/>
            <a:chOff x="22440" y="16831"/>
            <a:chExt cx="850471" cy="230002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CB946DCC-7DA7-4958-8493-F1951E8F50DB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8" name="Arrow: Pentagon 7">
                <a:extLst>
                  <a:ext uri="{FF2B5EF4-FFF2-40B4-BE49-F238E27FC236}">
                    <a16:creationId xmlns="" xmlns:a16="http://schemas.microsoft.com/office/drawing/2014/main" id="{1F738B7B-D940-45B4-A6CA-10335E119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="" xmlns:a16="http://schemas.microsoft.com/office/drawing/2014/main" id="{B322093B-541B-4915-9806-73F64C11C2DA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="" xmlns:a16="http://schemas.microsoft.com/office/drawing/2014/main" id="{E53FBFBD-2F5C-4886-8956-19E85CCDA0BB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="" xmlns:a16="http://schemas.microsoft.com/office/drawing/2014/main" id="{4A0823DC-8E1B-43F3-A190-6301666D4CF8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16" name="Object 15">
            <a:extLst>
              <a:ext uri="{FF2B5EF4-FFF2-40B4-BE49-F238E27FC236}">
                <a16:creationId xmlns="" xmlns:a16="http://schemas.microsoft.com/office/drawing/2014/main" id="{D25C9BD7-CED4-4BCF-9F0F-1336097762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5875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4" imgW="152268" imgH="164957" progId="Equation.DSMT4">
                  <p:embed/>
                </p:oleObj>
              </mc:Choice>
              <mc:Fallback>
                <p:oleObj name="Equation" r:id="rId4" imgW="152268" imgH="164957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="" xmlns:a16="http://schemas.microsoft.com/office/drawing/2014/main" id="{D25C9BD7-CED4-4BCF-9F0F-1336097762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5875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="" xmlns:a16="http://schemas.microsoft.com/office/drawing/2014/main" id="{3A7BD65B-61B2-443D-8FA2-D0DD077D7E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22300"/>
          <a:ext cx="15875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6" imgW="152268" imgH="164957" progId="Equation.DSMT4">
                  <p:embed/>
                </p:oleObj>
              </mc:Choice>
              <mc:Fallback>
                <p:oleObj name="Equation" r:id="rId6" imgW="152268" imgH="164957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="" xmlns:a16="http://schemas.microsoft.com/office/drawing/2014/main" id="{3A7BD65B-61B2-443D-8FA2-D0DD077D7E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2300"/>
                        <a:ext cx="15875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itle 1">
                <a:extLst>
                  <a:ext uri="{FF2B5EF4-FFF2-40B4-BE49-F238E27FC236}">
                    <a16:creationId xmlns="" xmlns:a16="http://schemas.microsoft.com/office/drawing/2014/main" id="{A524E200-3AB8-483B-9045-AD5CFB697F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654" y="2451033"/>
                <a:ext cx="24123501" cy="45955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={−2; 3; 5; 6}, 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4800" b="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4800" b="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err="1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4800" b="0" i="0" dirty="0" err="1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4800" b="0" i="0" dirty="0" err="1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4800" b="0" i="0" dirty="0" err="1"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4800" b="0" i="0" dirty="0" err="1">
                        <a:latin typeface="Cambria Math" panose="02040503050406030204" pitchFamily="18" charset="0"/>
                      </a:rPr>
                      <m:t>nguy</m:t>
                    </m:r>
                    <m:r>
                      <a:rPr lang="en-US" sz="4800" b="0" i="0" dirty="0" err="1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4800" b="0" i="0" dirty="0" err="1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4800" b="0" i="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err="1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800" b="0" i="0" dirty="0" err="1"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4800" b="0" i="0" dirty="0" err="1"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4800" b="0" i="0" dirty="0" err="1">
                        <a:latin typeface="Cambria Math" panose="02040503050406030204" pitchFamily="18" charset="0"/>
                      </a:rPr>
                      <m:t>ỏ </m:t>
                    </m:r>
                    <m:r>
                      <m:rPr>
                        <m:sty m:val="p"/>
                      </m:rPr>
                      <a:rPr lang="en-US" sz="4800" b="0" i="0" dirty="0" err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800" b="0" i="0" dirty="0" err="1">
                        <a:latin typeface="Cambria Math" panose="02040503050406030204" pitchFamily="18" charset="0"/>
                      </a:rPr>
                      <m:t>ơ</m:t>
                    </m:r>
                    <m:r>
                      <m:rPr>
                        <m:sty m:val="p"/>
                      </m:rPr>
                      <a:rPr lang="en-US" sz="4800" b="0" i="0" dirty="0" err="1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4800" b="0" i="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dirty="0">
                        <a:latin typeface="Cambria Math" panose="02040503050406030204" pitchFamily="18" charset="0"/>
                      </a:rPr>
                      <m:t>10}, 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4800" b="0" i="1" dirty="0" err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dirty="0" err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4800" b="0" i="1" dirty="0" err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dirty="0" err="1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sz="4800" b="0" i="0" dirty="0" err="1">
                          <a:latin typeface="Cambria Math" panose="02040503050406030204" pitchFamily="18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en-US" sz="4800" b="0" i="0" dirty="0" err="1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4800" b="0" i="0" dirty="0" err="1">
                          <a:latin typeface="Cambria Math" panose="02040503050406030204" pitchFamily="18" charset="0"/>
                        </a:rPr>
                        <m:t>ố </m:t>
                      </m:r>
                      <m:r>
                        <m:rPr>
                          <m:sty m:val="p"/>
                        </m:rPr>
                        <a:rPr lang="en-US" sz="4800" b="0" i="0" dirty="0" err="1">
                          <a:latin typeface="Cambria Math" panose="02040503050406030204" pitchFamily="18" charset="0"/>
                        </a:rPr>
                        <m:t>nguy</m:t>
                      </m:r>
                      <m:r>
                        <a:rPr lang="en-US" sz="4800" b="0" i="0" dirty="0" err="1"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4800" b="0" i="0" dirty="0" err="1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4800" b="0" i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dirty="0" err="1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4800" b="0" i="0" dirty="0" err="1">
                          <a:latin typeface="Cambria Math" panose="02040503050406030204" pitchFamily="18" charset="0"/>
                        </a:rPr>
                        <m:t>ươ</m:t>
                      </m:r>
                      <m:r>
                        <m:rPr>
                          <m:sty m:val="p"/>
                        </m:rPr>
                        <a:rPr lang="en-US" sz="4800" b="0" i="0" dirty="0" err="1"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lang="en-US" sz="4800" b="0" i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dirty="0" err="1">
                          <a:latin typeface="Cambria Math" panose="02040503050406030204" pitchFamily="18" charset="0"/>
                        </a:rPr>
                        <m:t>nh</m:t>
                      </m:r>
                      <m:r>
                        <a:rPr lang="en-US" sz="4800" b="0" i="0" dirty="0" err="1">
                          <a:latin typeface="Cambria Math" panose="02040503050406030204" pitchFamily="18" charset="0"/>
                        </a:rPr>
                        <m:t>ỏ </m:t>
                      </m:r>
                      <m:r>
                        <m:rPr>
                          <m:sty m:val="p"/>
                        </m:rPr>
                        <a:rPr lang="en-US" sz="4800" b="0" i="0" dirty="0" err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4800" b="0" i="0" dirty="0" err="1">
                          <a:latin typeface="Cambria Math" panose="02040503050406030204" pitchFamily="18" charset="0"/>
                        </a:rPr>
                        <m:t>ơ</m:t>
                      </m:r>
                      <m:r>
                        <m:rPr>
                          <m:sty m:val="p"/>
                        </m:rPr>
                        <a:rPr lang="en-US" sz="4800" b="0" i="0" dirty="0" err="1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4800" b="0" i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0" i="1" dirty="0">
                          <a:latin typeface="Cambria Math" panose="02040503050406030204" pitchFamily="18" charset="0"/>
                        </a:rPr>
                        <m:t>10}</m:t>
                      </m:r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spcAft>
                    <a:spcPts val="800"/>
                  </a:spcAft>
                  <a:buAutoNum type="alphaLcPeriod"/>
                </a:pP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indent="-914400">
                  <a:lnSpc>
                    <a:spcPct val="150000"/>
                  </a:lnSpc>
                  <a:spcAft>
                    <a:spcPts val="800"/>
                  </a:spcAft>
                  <a:buAutoNum type="alphaLcPeriod"/>
                </a:pP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A524E200-3AB8-483B-9045-AD5CFB697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4" y="2451033"/>
                <a:ext cx="24123501" cy="4595589"/>
              </a:xfrm>
              <a:prstGeom prst="rect">
                <a:avLst/>
              </a:prstGeom>
              <a:blipFill>
                <a:blip r:embed="rId8"/>
                <a:stretch>
                  <a:fillRect l="-1137" b="-7804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49DC20AA-1B19-4F6B-81F5-593CCF7BEC77}"/>
              </a:ext>
            </a:extLst>
          </p:cNvPr>
          <p:cNvGrpSpPr/>
          <p:nvPr/>
        </p:nvGrpSpPr>
        <p:grpSpPr>
          <a:xfrm>
            <a:off x="222285" y="7137115"/>
            <a:ext cx="4892881" cy="1082336"/>
            <a:chOff x="22440" y="16831"/>
            <a:chExt cx="850471" cy="230002"/>
          </a:xfrm>
        </p:grpSpPr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4B954905-80D0-4FD9-AEB9-716571B5F431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38" name="Arrow: Pentagon 37">
                <a:extLst>
                  <a:ext uri="{FF2B5EF4-FFF2-40B4-BE49-F238E27FC236}">
                    <a16:creationId xmlns="" xmlns:a16="http://schemas.microsoft.com/office/drawing/2014/main" id="{1C23FFA7-9932-4958-B369-AAF653CD217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Arrow: Chevron 38">
                <a:extLst>
                  <a:ext uri="{FF2B5EF4-FFF2-40B4-BE49-F238E27FC236}">
                    <a16:creationId xmlns="" xmlns:a16="http://schemas.microsoft.com/office/drawing/2014/main" id="{3CF7B87F-4828-4085-8D84-2C2B9E7469C8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Arrow: Chevron 39">
                <a:extLst>
                  <a:ext uri="{FF2B5EF4-FFF2-40B4-BE49-F238E27FC236}">
                    <a16:creationId xmlns="" xmlns:a16="http://schemas.microsoft.com/office/drawing/2014/main" id="{1A998972-785D-4661-AACE-126A9B7ABC14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56">
              <a:extLst>
                <a:ext uri="{FF2B5EF4-FFF2-40B4-BE49-F238E27FC236}">
                  <a16:creationId xmlns="" xmlns:a16="http://schemas.microsoft.com/office/drawing/2014/main" id="{BB393165-F60E-44A8-9C60-B4B7DF1BEF7B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itle 1">
                <a:extLst>
                  <a:ext uri="{FF2B5EF4-FFF2-40B4-BE49-F238E27FC236}">
                    <a16:creationId xmlns="" xmlns:a16="http://schemas.microsoft.com/office/drawing/2014/main" id="{9F758B5B-1AD7-4E93-9960-41BA01E04A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9315" y="8309943"/>
                <a:ext cx="23975840" cy="261101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Ta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= {−2; 3; 5; 6}, 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= { 2; 3; 5; 7}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Do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𝐷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\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𝐸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 {−2; 6}, 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𝐸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\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𝐷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= {2;7} 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9F758B5B-1AD7-4E93-9960-41BA01E04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15" y="8309943"/>
                <a:ext cx="23975840" cy="2611014"/>
              </a:xfrm>
              <a:prstGeom prst="rect">
                <a:avLst/>
              </a:prstGeom>
              <a:blipFill>
                <a:blip r:embed="rId9"/>
                <a:stretch>
                  <a:fillRect l="-111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itle 1">
                <a:extLst>
                  <a:ext uri="{FF2B5EF4-FFF2-40B4-BE49-F238E27FC236}">
                    <a16:creationId xmlns="" xmlns:a16="http://schemas.microsoft.com/office/drawing/2014/main" id="{6862A933-236E-479D-A1A6-0E0897FA0D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9315" y="10926744"/>
                <a:ext cx="23975840" cy="247963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Ta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𝑋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 {1; 2; 3; 4; 5; 6; 7; 8; 9} </m:t>
                    </m:r>
                  </m:oMath>
                </a14:m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𝐸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𝑋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𝐸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𝑋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𝑋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\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𝐸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= {1; 4; 6; 8; 9}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Title 1">
                <a:extLst>
                  <a:ext uri="{FF2B5EF4-FFF2-40B4-BE49-F238E27FC236}">
                    <a16:creationId xmlns:a16="http://schemas.microsoft.com/office/drawing/2014/main" id="{6862A933-236E-479D-A1A6-0E0897FA0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15" y="10926744"/>
                <a:ext cx="23975840" cy="2479637"/>
              </a:xfrm>
              <a:prstGeom prst="rect">
                <a:avLst/>
              </a:prstGeom>
              <a:blipFill>
                <a:blip r:embed="rId10"/>
                <a:stretch>
                  <a:fillRect l="-1118" b="-317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9267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C1C7D032-4956-474E-B8E6-34A5FCC154A4}"/>
              </a:ext>
            </a:extLst>
          </p:cNvPr>
          <p:cNvGrpSpPr/>
          <p:nvPr/>
        </p:nvGrpSpPr>
        <p:grpSpPr>
          <a:xfrm>
            <a:off x="704850" y="1828800"/>
            <a:ext cx="4705350" cy="1429205"/>
            <a:chOff x="22440" y="59288"/>
            <a:chExt cx="1028769" cy="159667"/>
          </a:xfrm>
        </p:grpSpPr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991B7FEE-EE85-4C97-A7EA-BBE5C68D16E1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24" name="Arrow: Pentagon 23">
                <a:extLst>
                  <a:ext uri="{FF2B5EF4-FFF2-40B4-BE49-F238E27FC236}">
                    <a16:creationId xmlns="" xmlns:a16="http://schemas.microsoft.com/office/drawing/2014/main" id="{9A13AE1C-5F91-48FA-AFA8-3E80B9798BDF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5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Arrow: Chevron 24">
                <a:extLst>
                  <a:ext uri="{FF2B5EF4-FFF2-40B4-BE49-F238E27FC236}">
                    <a16:creationId xmlns="" xmlns:a16="http://schemas.microsoft.com/office/drawing/2014/main" id="{5BA5F1BD-CE26-49B5-8B31-546339E9E35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5000"/>
              </a:p>
            </p:txBody>
          </p:sp>
          <p:sp>
            <p:nvSpPr>
              <p:cNvPr id="26" name="Arrow: Chevron 25">
                <a:extLst>
                  <a:ext uri="{FF2B5EF4-FFF2-40B4-BE49-F238E27FC236}">
                    <a16:creationId xmlns="" xmlns:a16="http://schemas.microsoft.com/office/drawing/2014/main" id="{6E99A209-2CD8-4A45-A1B8-120AE289016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5000"/>
              </a:p>
            </p:txBody>
          </p:sp>
        </p:grpSp>
        <p:sp>
          <p:nvSpPr>
            <p:cNvPr id="23" name="TextBox 56">
              <a:extLst>
                <a:ext uri="{FF2B5EF4-FFF2-40B4-BE49-F238E27FC236}">
                  <a16:creationId xmlns="" xmlns:a16="http://schemas.microsoft.com/office/drawing/2014/main" id="{B73C034F-9274-4B00-BCC4-098901CD8041}"/>
                </a:ext>
              </a:extLst>
            </p:cNvPr>
            <p:cNvSpPr txBox="1"/>
            <p:nvPr/>
          </p:nvSpPr>
          <p:spPr>
            <a:xfrm>
              <a:off x="145348" y="77280"/>
              <a:ext cx="905861" cy="936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Luyện</a:t>
              </a:r>
              <a:r>
                <a:rPr lang="en-US" sz="5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5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7.</a:t>
              </a:r>
              <a:endPara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1F577B00-2968-4BF5-AE20-3D246BE5386E}"/>
                  </a:ext>
                </a:extLst>
              </p:cNvPr>
              <p:cNvSpPr/>
              <p:nvPr/>
            </p:nvSpPr>
            <p:spPr>
              <a:xfrm>
                <a:off x="5066646" y="1447800"/>
                <a:ext cx="19086126" cy="186217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/>
              <a:p>
                <a:pPr algn="ctr" defTabSz="1828800">
                  <a:lnSpc>
                    <a:spcPct val="90000"/>
                  </a:lnSpc>
                  <a:spcBef>
                    <a:spcPts val="2000"/>
                  </a:spcBef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của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 defTabSz="1828800">
                  <a:lnSpc>
                    <a:spcPct val="90000"/>
                  </a:lnSpc>
                  <a:spcBef>
                    <a:spcPts val="2000"/>
                  </a:spcBef>
                </a:pP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−∞;−2</m:t>
                        </m:r>
                      </m:e>
                    </m:d>
                  </m:oMath>
                </a14:m>
                <a:r>
                  <a:rPr lang="en-US" sz="48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</m:t>
                    </m:r>
                    <m:r>
                      <a:rPr lang="en-US" sz="4800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[5;+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4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F577B00-2968-4BF5-AE20-3D246BE53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646" y="1447800"/>
                <a:ext cx="19086126" cy="1862179"/>
              </a:xfrm>
              <a:prstGeom prst="rect">
                <a:avLst/>
              </a:prstGeom>
              <a:blipFill>
                <a:blip r:embed="rId2"/>
                <a:stretch>
                  <a:fillRect t="-6189" b="-1140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16E622C-7C65-4163-9EAD-26F05C764168}"/>
              </a:ext>
            </a:extLst>
          </p:cNvPr>
          <p:cNvGrpSpPr/>
          <p:nvPr/>
        </p:nvGrpSpPr>
        <p:grpSpPr>
          <a:xfrm>
            <a:off x="711836" y="3371395"/>
            <a:ext cx="4909976" cy="1429205"/>
            <a:chOff x="22440" y="59288"/>
            <a:chExt cx="1073508" cy="159667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A99BB74C-5EC2-4821-B22A-8364A3E3862A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14" name="Arrow: Pentagon 13">
                <a:extLst>
                  <a:ext uri="{FF2B5EF4-FFF2-40B4-BE49-F238E27FC236}">
                    <a16:creationId xmlns="" xmlns:a16="http://schemas.microsoft.com/office/drawing/2014/main" id="{A0451260-DEC0-40FA-9D6A-AF8166CD30B6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5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5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Arrow: Chevron 14">
                <a:extLst>
                  <a:ext uri="{FF2B5EF4-FFF2-40B4-BE49-F238E27FC236}">
                    <a16:creationId xmlns="" xmlns:a16="http://schemas.microsoft.com/office/drawing/2014/main" id="{15C1668A-3B16-42E3-8F43-4A7A89890179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5000"/>
              </a:p>
            </p:txBody>
          </p:sp>
          <p:sp>
            <p:nvSpPr>
              <p:cNvPr id="16" name="Arrow: Chevron 15">
                <a:extLst>
                  <a:ext uri="{FF2B5EF4-FFF2-40B4-BE49-F238E27FC236}">
                    <a16:creationId xmlns="" xmlns:a16="http://schemas.microsoft.com/office/drawing/2014/main" id="{2C725E22-63BA-48D6-875D-A145694FD8C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5000"/>
              </a:p>
            </p:txBody>
          </p:sp>
        </p:grpSp>
        <p:sp>
          <p:nvSpPr>
            <p:cNvPr id="13" name="TextBox 56">
              <a:extLst>
                <a:ext uri="{FF2B5EF4-FFF2-40B4-BE49-F238E27FC236}">
                  <a16:creationId xmlns="" xmlns:a16="http://schemas.microsoft.com/office/drawing/2014/main" id="{205D3E32-9AA5-4648-948E-B6D7308396F3}"/>
                </a:ext>
              </a:extLst>
            </p:cNvPr>
            <p:cNvSpPr txBox="1"/>
            <p:nvPr/>
          </p:nvSpPr>
          <p:spPr>
            <a:xfrm>
              <a:off x="190087" y="77280"/>
              <a:ext cx="905861" cy="936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0" b="1" dirty="0" err="1">
                  <a:solidFill>
                    <a:srgbClr val="92D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Vận</a:t>
              </a:r>
              <a:r>
                <a:rPr lang="en-US" sz="5000" b="1" dirty="0">
                  <a:solidFill>
                    <a:srgbClr val="92D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000" b="1" dirty="0" err="1">
                  <a:solidFill>
                    <a:srgbClr val="92D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5000" b="1" kern="1200" dirty="0">
                  <a:solidFill>
                    <a:srgbClr val="92D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50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2726851F-C15A-4254-B5B1-4998C667BFC8}"/>
                  </a:ext>
                </a:extLst>
              </p:cNvPr>
              <p:cNvSpPr/>
              <p:nvPr/>
            </p:nvSpPr>
            <p:spPr>
              <a:xfrm>
                <a:off x="233964" y="4757412"/>
                <a:ext cx="23918807" cy="476996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pPr algn="just" defTabSz="1828800">
                  <a:lnSpc>
                    <a:spcPct val="150000"/>
                  </a:lnSpc>
                  <a:spcBef>
                    <a:spcPts val="2000"/>
                  </a:spcBef>
                </a:pP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 10A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trận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trận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10A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lông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726851F-C15A-4254-B5B1-4998C667BF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64" y="4757412"/>
                <a:ext cx="23918807" cy="4769968"/>
              </a:xfrm>
              <a:prstGeom prst="rect">
                <a:avLst/>
              </a:prstGeom>
              <a:blipFill>
                <a:blip r:embed="rId3"/>
                <a:stretch>
                  <a:fillRect l="-1121" r="-112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AA4145FC-F603-419D-A730-DBA648B213DA}"/>
                  </a:ext>
                </a:extLst>
              </p:cNvPr>
              <p:cNvSpPr/>
              <p:nvPr/>
            </p:nvSpPr>
            <p:spPr>
              <a:xfrm>
                <a:off x="233966" y="9624258"/>
                <a:ext cx="23918805" cy="347221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pPr defTabSz="1828800">
                  <a:lnSpc>
                    <a:spcPct val="90000"/>
                  </a:lnSpc>
                  <a:spcBef>
                    <a:spcPts val="2000"/>
                  </a:spcBef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Gợi ý: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đấu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8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lông</a:t>
                </a:r>
                <a:endParaRPr lang="en-US" sz="4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1828800">
                  <a:lnSpc>
                    <a:spcPct val="90000"/>
                  </a:lnSpc>
                  <a:spcBef>
                    <a:spcPts val="2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24=16+11−</m:t>
                      </m:r>
                      <m:r>
                        <a:rPr lang="en-US" sz="48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8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1828800">
                  <a:lnSpc>
                    <a:spcPct val="90000"/>
                  </a:lnSpc>
                  <a:spcBef>
                    <a:spcPts val="2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=16+11−24⇔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1828800">
                  <a:lnSpc>
                    <a:spcPct val="150000"/>
                  </a:lnSpc>
                  <a:spcBef>
                    <a:spcPts val="2000"/>
                  </a:spcBef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4800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4800" b="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A4145FC-F603-419D-A730-DBA648B21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66" y="9624258"/>
                <a:ext cx="23918805" cy="3472214"/>
              </a:xfrm>
              <a:prstGeom prst="rect">
                <a:avLst/>
              </a:prstGeom>
              <a:blipFill>
                <a:blip r:embed="rId4"/>
                <a:stretch>
                  <a:fillRect l="-1121" t="-6130" b="-350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E15E0AA-5E47-4DC0-808F-7A26866AAF5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8592800" y="9658074"/>
            <a:ext cx="5557234" cy="347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364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7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=""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499" y="1973855"/>
                <a:ext cx="23975292" cy="395657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1.8 .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𝑋</m:t>
                    </m:r>
                  </m:oMath>
                </a14:m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quốc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Việt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Nam.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liệt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𝑋</m:t>
                    </m:r>
                  </m:oMath>
                </a14:m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5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Ven?</a:t>
                </a:r>
                <a:endParaRPr lang="en-US" sz="56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99" y="1973855"/>
                <a:ext cx="23975292" cy="3956571"/>
              </a:xfrm>
              <a:prstGeom prst="rect">
                <a:avLst/>
              </a:prstGeom>
              <a:blipFill>
                <a:blip r:embed="rId3"/>
                <a:stretch>
                  <a:fillRect l="-1372" r="-1398" b="-706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0E98F2FC-DEAE-422E-BEA6-6BF0271CBB25}"/>
              </a:ext>
            </a:extLst>
          </p:cNvPr>
          <p:cNvGrpSpPr/>
          <p:nvPr/>
        </p:nvGrpSpPr>
        <p:grpSpPr>
          <a:xfrm>
            <a:off x="2414499" y="987166"/>
            <a:ext cx="5486400" cy="811277"/>
            <a:chOff x="22440" y="16831"/>
            <a:chExt cx="850471" cy="230002"/>
          </a:xfrm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8F60CF18-9611-40C5-89A4-438FBFB3978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8" name="Arrow: Pentagon 17">
                <a:extLst>
                  <a:ext uri="{FF2B5EF4-FFF2-40B4-BE49-F238E27FC236}">
                    <a16:creationId xmlns="" xmlns:a16="http://schemas.microsoft.com/office/drawing/2014/main" id="{D6F1A983-B514-4B18-81EE-C6B47CD672DA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="" xmlns:a16="http://schemas.microsoft.com/office/drawing/2014/main" id="{6451536B-A641-4F05-86DE-641ADB6C0C2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="" xmlns:a16="http://schemas.microsoft.com/office/drawing/2014/main" id="{0A007631-E717-40DA-98B6-07F3DE15B72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56">
              <a:extLst>
                <a:ext uri="{FF2B5EF4-FFF2-40B4-BE49-F238E27FC236}">
                  <a16:creationId xmlns="" xmlns:a16="http://schemas.microsoft.com/office/drawing/2014/main" id="{E9B719A9-E1FA-409E-8B3D-62C9E84714D4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6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56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6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56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5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86DE61D1-32C0-4367-9CC6-40756277942A}"/>
              </a:ext>
            </a:extLst>
          </p:cNvPr>
          <p:cNvGrpSpPr/>
          <p:nvPr/>
        </p:nvGrpSpPr>
        <p:grpSpPr>
          <a:xfrm>
            <a:off x="128499" y="5944150"/>
            <a:ext cx="4572000" cy="1078546"/>
            <a:chOff x="22440" y="-7319"/>
            <a:chExt cx="850471" cy="278302"/>
          </a:xfrm>
        </p:grpSpPr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790C63B3-6337-43EC-A494-759FB61D2338}"/>
                </a:ext>
              </a:extLst>
            </p:cNvPr>
            <p:cNvGrpSpPr/>
            <p:nvPr/>
          </p:nvGrpSpPr>
          <p:grpSpPr>
            <a:xfrm>
              <a:off x="22440" y="23952"/>
              <a:ext cx="850471" cy="231955"/>
              <a:chOff x="31572" y="16546"/>
              <a:chExt cx="1196628" cy="287055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="" xmlns:a16="http://schemas.microsoft.com/office/drawing/2014/main" id="{1A60D8B9-EB2E-4D57-B8D2-77542F48EC5F}"/>
                  </a:ext>
                </a:extLst>
              </p:cNvPr>
              <p:cNvSpPr/>
              <p:nvPr/>
            </p:nvSpPr>
            <p:spPr>
              <a:xfrm>
                <a:off x="204585" y="16546"/>
                <a:ext cx="1023615" cy="287055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="" xmlns:a16="http://schemas.microsoft.com/office/drawing/2014/main" id="{4C54C50D-3512-443F-B6A3-CC5F95078B7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="" xmlns:a16="http://schemas.microsoft.com/office/drawing/2014/main" id="{6ABE9192-E30B-4A60-AAC1-FB5096304DF9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="" xmlns:a16="http://schemas.microsoft.com/office/drawing/2014/main" id="{1AAD937D-AA35-4022-9CF0-4EEF9D1206B0}"/>
                </a:ext>
              </a:extLst>
            </p:cNvPr>
            <p:cNvSpPr txBox="1"/>
            <p:nvPr/>
          </p:nvSpPr>
          <p:spPr>
            <a:xfrm>
              <a:off x="188148" y="-7319"/>
              <a:ext cx="591618" cy="2783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6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5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BE99D47C-6466-4C0B-94B1-3FB6C419D1C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163799" y="5264408"/>
            <a:ext cx="8836301" cy="71561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EEEC3BC1-47B2-42CE-9EFA-3BDD250C7F1C}"/>
                  </a:ext>
                </a:extLst>
              </p:cNvPr>
              <p:cNvSpPr txBox="1"/>
              <p:nvPr/>
            </p:nvSpPr>
            <p:spPr>
              <a:xfrm>
                <a:off x="191506" y="7740894"/>
                <a:ext cx="14428133" cy="954107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𝑋</m:t>
                      </m:r>
                      <m:r>
                        <a:rPr lang="en-US" sz="56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Trung</m:t>
                      </m:r>
                      <m:r>
                        <a:rPr lang="en-US" sz="5600" b="0" i="0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Qu</m:t>
                      </m:r>
                      <m: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</m:t>
                      </m:r>
                      <m:r>
                        <m:rPr>
                          <m:sty m:val="p"/>
                        </m:rP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a:rPr lang="en-US" sz="5600" b="0" i="0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sty m:val="p"/>
                        </m:rP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o</m:t>
                      </m:r>
                      <m:r>
                        <a:rPr lang="en-US" sz="5600" b="0" i="0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5600" b="0" i="0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Campuchia</m:t>
                      </m:r>
                      <m:r>
                        <a:rPr lang="en-US" sz="56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}</m:t>
                      </m:r>
                    </m:oMath>
                  </m:oMathPara>
                </a14:m>
                <a:endParaRPr lang="en-US" sz="5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EEC3BC1-47B2-42CE-9EFA-3BDD250C7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06" y="7740894"/>
                <a:ext cx="14428133" cy="9541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24485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3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157655" y="1753476"/>
            <a:ext cx="23975292" cy="1719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1.9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Ký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vực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 Á</a:t>
            </a:r>
            <a:endParaRPr lang="en-US" sz="4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3599234"/>
                <a:ext cx="12052743" cy="990404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>
                  <a:lnSpc>
                    <a:spcPct val="150000"/>
                  </a:lnSpc>
                  <a:buAutoNum type="alphaLcParenR"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indent="-914400">
                  <a:lnSpc>
                    <a:spcPct val="150000"/>
                  </a:lnSpc>
                  <a:buAutoNum type="alphaLcParenR"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indent="-914400">
                  <a:lnSpc>
                    <a:spcPct val="150000"/>
                  </a:lnSpc>
                  <a:buAutoNum type="alphaLcParenR"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599234"/>
                <a:ext cx="12052743" cy="9904042"/>
              </a:xfrm>
              <a:prstGeom prst="rect">
                <a:avLst/>
              </a:prstGeom>
              <a:blipFill>
                <a:blip r:embed="rId3"/>
                <a:stretch>
                  <a:fillRect l="-2274" r="-13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3599234"/>
                <a:ext cx="12039600" cy="981990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>
                  <a:lnSpc>
                    <a:spcPct val="150000"/>
                  </a:lnSpc>
                  <a:buAutoNum type="alphaLcParenR"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quốc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vực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 Á :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Lan.</a:t>
                </a:r>
              </a:p>
              <a:p>
                <a:pPr marL="914400" indent="-914400">
                  <a:lnSpc>
                    <a:spcPct val="150000"/>
                  </a:lnSpc>
                  <a:buAutoNum type="alphaLcParenR"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quốc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vưc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 Á :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Quốc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Ấn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indent="-91440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{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Campuchia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lan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Indonesia, Singapore,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Timor,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Philipin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Myanma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Brunei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Myanma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}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3599234"/>
                <a:ext cx="12039600" cy="9819905"/>
              </a:xfrm>
              <a:prstGeom prst="rect">
                <a:avLst/>
              </a:prstGeom>
              <a:blipFill>
                <a:blip r:embed="rId4"/>
                <a:stretch>
                  <a:fillRect l="-2276" r="-111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81C47D21-FD33-461E-97F4-8A7F0877F5B4}"/>
              </a:ext>
            </a:extLst>
          </p:cNvPr>
          <p:cNvGrpSpPr/>
          <p:nvPr/>
        </p:nvGrpSpPr>
        <p:grpSpPr>
          <a:xfrm>
            <a:off x="12266890" y="2661025"/>
            <a:ext cx="4572000" cy="891362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E4B7CA73-18BF-43D4-B47B-B50DE5AD195D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="" xmlns:a16="http://schemas.microsoft.com/office/drawing/2014/main" id="{2CBB70FA-16A5-41CA-8EB5-571582135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="" xmlns:a16="http://schemas.microsoft.com/office/drawing/2014/main" id="{12D2ACE3-01D9-4C90-A398-950E9B283B1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="" xmlns:a16="http://schemas.microsoft.com/office/drawing/2014/main" id="{4A54174F-FAC5-4A5C-88BC-41BF73BE419C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="" xmlns:a16="http://schemas.microsoft.com/office/drawing/2014/main" id="{07CF8629-4935-4F54-B50B-EE7DEE68F5E5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81650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=""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809" y="2854255"/>
                <a:ext cx="23975292" cy="209980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1.10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cuả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0;4;8;12;16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9" y="2854255"/>
                <a:ext cx="23975292" cy="2099807"/>
              </a:xfrm>
              <a:prstGeom prst="rect">
                <a:avLst/>
              </a:prstGeom>
              <a:blipFill>
                <a:blip r:embed="rId3"/>
                <a:stretch>
                  <a:fillRect l="-1118" b="-16715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0E98F2FC-DEAE-422E-BEA6-6BF0271CBB25}"/>
              </a:ext>
            </a:extLst>
          </p:cNvPr>
          <p:cNvGrpSpPr/>
          <p:nvPr/>
        </p:nvGrpSpPr>
        <p:grpSpPr>
          <a:xfrm>
            <a:off x="204354" y="1838478"/>
            <a:ext cx="5486400" cy="811277"/>
            <a:chOff x="22440" y="16831"/>
            <a:chExt cx="850471" cy="230002"/>
          </a:xfrm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8F60CF18-9611-40C5-89A4-438FBFB39780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8" name="Arrow: Pentagon 17">
                <a:extLst>
                  <a:ext uri="{FF2B5EF4-FFF2-40B4-BE49-F238E27FC236}">
                    <a16:creationId xmlns="" xmlns:a16="http://schemas.microsoft.com/office/drawing/2014/main" id="{D6F1A983-B514-4B18-81EE-C6B47CD672DA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="" xmlns:a16="http://schemas.microsoft.com/office/drawing/2014/main" id="{6451536B-A641-4F05-86DE-641ADB6C0C2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="" xmlns:a16="http://schemas.microsoft.com/office/drawing/2014/main" id="{0A007631-E717-40DA-98B6-07F3DE15B72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56">
              <a:extLst>
                <a:ext uri="{FF2B5EF4-FFF2-40B4-BE49-F238E27FC236}">
                  <a16:creationId xmlns="" xmlns:a16="http://schemas.microsoft.com/office/drawing/2014/main" id="{E9B719A9-E1FA-409E-8B3D-62C9E84714D4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6BA44868-0998-4DA4-8352-AE343768F989}"/>
              </a:ext>
            </a:extLst>
          </p:cNvPr>
          <p:cNvGrpSpPr/>
          <p:nvPr/>
        </p:nvGrpSpPr>
        <p:grpSpPr>
          <a:xfrm>
            <a:off x="115208" y="4850708"/>
            <a:ext cx="15604899" cy="1539960"/>
            <a:chOff x="115208" y="4850708"/>
            <a:chExt cx="15604899" cy="1539960"/>
          </a:xfrm>
        </p:grpSpPr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86DE61D1-32C0-4367-9CC6-40756277942A}"/>
                </a:ext>
              </a:extLst>
            </p:cNvPr>
            <p:cNvGrpSpPr/>
            <p:nvPr/>
          </p:nvGrpSpPr>
          <p:grpSpPr>
            <a:xfrm>
              <a:off x="115208" y="4850708"/>
              <a:ext cx="4572000" cy="1043762"/>
              <a:chOff x="22440" y="16831"/>
              <a:chExt cx="850471" cy="230002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="" xmlns:a16="http://schemas.microsoft.com/office/drawing/2014/main" id="{790C63B3-6337-43EC-A494-759FB61D2338}"/>
                  </a:ext>
                </a:extLst>
              </p:cNvPr>
              <p:cNvGrpSpPr/>
              <p:nvPr/>
            </p:nvGrpSpPr>
            <p:grpSpPr>
              <a:xfrm>
                <a:off x="22440" y="59287"/>
                <a:ext cx="850471" cy="159855"/>
                <a:chOff x="31572" y="60276"/>
                <a:chExt cx="1196628" cy="197828"/>
              </a:xfrm>
            </p:grpSpPr>
            <p:sp>
              <p:nvSpPr>
                <p:cNvPr id="26" name="Arrow: Pentagon 25">
                  <a:extLst>
                    <a:ext uri="{FF2B5EF4-FFF2-40B4-BE49-F238E27FC236}">
                      <a16:creationId xmlns="" xmlns:a16="http://schemas.microsoft.com/office/drawing/2014/main" id="{1A60D8B9-EB2E-4D57-B8D2-77542F48EC5F}"/>
                    </a:ext>
                  </a:extLst>
                </p:cNvPr>
                <p:cNvSpPr/>
                <p:nvPr/>
              </p:nvSpPr>
              <p:spPr>
                <a:xfrm>
                  <a:off x="204585" y="62042"/>
                  <a:ext cx="1023615" cy="196062"/>
                </a:xfrm>
                <a:prstGeom prst="homePlate">
                  <a:avLst/>
                </a:prstGeom>
                <a:solidFill>
                  <a:srgbClr val="FCFFEF"/>
                </a:solidFill>
                <a:ln w="12700" cap="flat" cmpd="sng" algn="ctr">
                  <a:solidFill>
                    <a:srgbClr val="ED7D31">
                      <a:lumMod val="20000"/>
                      <a:lumOff val="8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Calibri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Arrow: Chevron 26">
                  <a:extLst>
                    <a:ext uri="{FF2B5EF4-FFF2-40B4-BE49-F238E27FC236}">
                      <a16:creationId xmlns="" xmlns:a16="http://schemas.microsoft.com/office/drawing/2014/main" id="{4C54C50D-3512-443F-B6A3-CC5F95078B73}"/>
                    </a:ext>
                  </a:extLst>
                </p:cNvPr>
                <p:cNvSpPr/>
                <p:nvPr/>
              </p:nvSpPr>
              <p:spPr>
                <a:xfrm>
                  <a:off x="31572" y="60341"/>
                  <a:ext cx="162630" cy="196062"/>
                </a:xfrm>
                <a:prstGeom prst="chevron">
                  <a:avLst/>
                </a:prstGeom>
                <a:solidFill>
                  <a:srgbClr val="4472C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Arrow: Chevron 27">
                  <a:extLst>
                    <a:ext uri="{FF2B5EF4-FFF2-40B4-BE49-F238E27FC236}">
                      <a16:creationId xmlns="" xmlns:a16="http://schemas.microsoft.com/office/drawing/2014/main" id="{6ABE9192-E30B-4A60-AAC1-FB5096304DF9}"/>
                    </a:ext>
                  </a:extLst>
                </p:cNvPr>
                <p:cNvSpPr/>
                <p:nvPr/>
              </p:nvSpPr>
              <p:spPr>
                <a:xfrm>
                  <a:off x="116273" y="60276"/>
                  <a:ext cx="176766" cy="196062"/>
                </a:xfrm>
                <a:prstGeom prst="chevron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" name="TextBox 56">
                <a:extLst>
                  <a:ext uri="{FF2B5EF4-FFF2-40B4-BE49-F238E27FC236}">
                    <a16:creationId xmlns="" xmlns:a16="http://schemas.microsoft.com/office/drawing/2014/main" id="{1AAD937D-AA35-4022-9CF0-4EEF9D1206B0}"/>
                  </a:ext>
                </a:extLst>
              </p:cNvPr>
              <p:cNvSpPr txBox="1"/>
              <p:nvPr/>
            </p:nvSpPr>
            <p:spPr>
              <a:xfrm>
                <a:off x="188148" y="16831"/>
                <a:ext cx="591618" cy="230002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="" xmlns:a16="http://schemas.microsoft.com/office/drawing/2014/main" id="{8B8E305D-F4F5-498F-8298-8B8FD387C1B6}"/>
                    </a:ext>
                  </a:extLst>
                </p:cNvPr>
                <p:cNvSpPr txBox="1"/>
                <p:nvPr/>
              </p:nvSpPr>
              <p:spPr>
                <a:xfrm>
                  <a:off x="3375707" y="5332493"/>
                  <a:ext cx="12344400" cy="10581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629920" indent="-629920" algn="ctr">
                    <a:lnSpc>
                      <a:spcPct val="150000"/>
                    </a:lnSpc>
                    <a:spcAft>
                      <a:spcPts val="600"/>
                    </a:spcAft>
                  </a:pPr>
                  <a:r>
                    <a:rPr lang="en-US" sz="480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Tập</a:t>
                  </a:r>
                  <a:r>
                    <a:rPr lang="en-US" sz="480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hợp</a:t>
                  </a:r>
                  <a:r>
                    <a:rPr lang="en-US" sz="480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ℕ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,0≤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≤4</m:t>
                          </m:r>
                        </m:e>
                      </m:d>
                    </m:oMath>
                  </a14:m>
                  <a:r>
                    <a:rPr lang="en-US" sz="480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B8E305D-F4F5-498F-8298-8B8FD387C1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5707" y="5332493"/>
                  <a:ext cx="12344400" cy="1058175"/>
                </a:xfrm>
                <a:prstGeom prst="rect">
                  <a:avLst/>
                </a:prstGeom>
                <a:blipFill>
                  <a:blip r:embed="rId4"/>
                  <a:stretch>
                    <a:fillRect b="-2948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itle 1">
                <a:extLst>
                  <a:ext uri="{FF2B5EF4-FFF2-40B4-BE49-F238E27FC236}">
                    <a16:creationId xmlns="" xmlns:a16="http://schemas.microsoft.com/office/drawing/2014/main" id="{103C1595-DB51-4C16-B3D8-B80F8E7419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208" y="6509448"/>
                <a:ext cx="23975292" cy="217087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1.11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rỗng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−6=0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  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ℤ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−6=0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103C1595-DB51-4C16-B3D8-B80F8E741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08" y="6509448"/>
                <a:ext cx="23975292" cy="2170876"/>
              </a:xfrm>
              <a:prstGeom prst="rect">
                <a:avLst/>
              </a:prstGeom>
              <a:blipFill>
                <a:blip r:embed="rId5"/>
                <a:stretch>
                  <a:fillRect l="-1144" b="-1312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="" xmlns:a16="http://schemas.microsoft.com/office/drawing/2014/main" id="{4638CF86-98B1-4B2E-9D10-4E2BC759C9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4354" y="8686800"/>
                <a:ext cx="23975292" cy="4648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29920" indent="-629920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−6=0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</m:rad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</m:rad>
                          </m:e>
                        </m:eqAr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629920" indent="-629920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=∅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4638CF86-98B1-4B2E-9D10-4E2BC759C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54" y="8686800"/>
                <a:ext cx="23975292" cy="4648200"/>
              </a:xfrm>
              <a:prstGeom prst="rect">
                <a:avLst/>
              </a:prstGeom>
              <a:blipFill>
                <a:blip r:embed="rId6"/>
                <a:stretch>
                  <a:fillRect l="-104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948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2" grpId="0" animBg="1"/>
      <p:bldP spid="3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=""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879600"/>
                <a:ext cx="23975292" cy="17196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1.12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đưa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ra.</a:t>
                </a:r>
                <a:endParaRPr lang="en-US" sz="48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79600"/>
                <a:ext cx="23975292" cy="1719634"/>
              </a:xfrm>
              <a:prstGeom prst="rect">
                <a:avLst/>
              </a:prstGeom>
              <a:blipFill>
                <a:blip r:embed="rId3"/>
                <a:stretch>
                  <a:fillRect l="-111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3599234"/>
                <a:ext cx="12052743" cy="990404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∅∈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599234"/>
                <a:ext cx="12052743" cy="99040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57542" y="3599234"/>
                <a:ext cx="11874058" cy="981990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ký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buFont typeface="+mj-lt"/>
                  <a:buAutoNum type="alphaLcParenR"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indent="-914400">
                  <a:buFont typeface="+mj-lt"/>
                  <a:buAutoNum type="alphaLcParenR"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buFont typeface="+mj-lt"/>
                  <a:buAutoNum type="alphaLcParenR"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Viết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∅⊂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7542" y="3599234"/>
                <a:ext cx="11874058" cy="9819905"/>
              </a:xfrm>
              <a:prstGeom prst="rect">
                <a:avLst/>
              </a:prstGeom>
              <a:blipFill>
                <a:blip r:embed="rId5"/>
                <a:stretch>
                  <a:fillRect l="-2308" b="-303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81C47D21-FD33-461E-97F4-8A7F0877F5B4}"/>
              </a:ext>
            </a:extLst>
          </p:cNvPr>
          <p:cNvGrpSpPr/>
          <p:nvPr/>
        </p:nvGrpSpPr>
        <p:grpSpPr>
          <a:xfrm>
            <a:off x="12361483" y="2787149"/>
            <a:ext cx="4572000" cy="891362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E4B7CA73-18BF-43D4-B47B-B50DE5AD195D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="" xmlns:a16="http://schemas.microsoft.com/office/drawing/2014/main" id="{2CBB70FA-16A5-41CA-8EB5-571582135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="" xmlns:a16="http://schemas.microsoft.com/office/drawing/2014/main" id="{12D2ACE3-01D9-4C90-A398-950E9B283B1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="" xmlns:a16="http://schemas.microsoft.com/office/drawing/2014/main" id="{4A54174F-FAC5-4A5C-88BC-41BF73BE419C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="" xmlns:a16="http://schemas.microsoft.com/office/drawing/2014/main" id="{07CF8629-4935-4F54-B50B-EE7DEE68F5E5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19336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=""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1816539"/>
                <a:ext cx="23975292" cy="118267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1.13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2;5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5;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2;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để 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816539"/>
                <a:ext cx="23975292" cy="1182676"/>
              </a:xfrm>
              <a:prstGeom prst="rect">
                <a:avLst/>
              </a:prstGeom>
              <a:blipFill>
                <a:blip r:embed="rId3"/>
                <a:stretch>
                  <a:fillRect l="-1118" b="-1479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0894" y="3698760"/>
                <a:ext cx="23926798" cy="215627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anchor="ctr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kia.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=2,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94" y="3698760"/>
                <a:ext cx="23926798" cy="2156275"/>
              </a:xfrm>
              <a:prstGeom prst="rect">
                <a:avLst/>
              </a:prstGeom>
              <a:blipFill>
                <a:blip r:embed="rId4"/>
                <a:stretch>
                  <a:fillRect l="-1146" b="-1493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81C47D21-FD33-461E-97F4-8A7F0877F5B4}"/>
              </a:ext>
            </a:extLst>
          </p:cNvPr>
          <p:cNvGrpSpPr/>
          <p:nvPr/>
        </p:nvGrpSpPr>
        <p:grpSpPr>
          <a:xfrm>
            <a:off x="186220" y="2888712"/>
            <a:ext cx="4572000" cy="891362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E4B7CA73-18BF-43D4-B47B-B50DE5AD195D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="" xmlns:a16="http://schemas.microsoft.com/office/drawing/2014/main" id="{2CBB70FA-16A5-41CA-8EB5-571582135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="" xmlns:a16="http://schemas.microsoft.com/office/drawing/2014/main" id="{12D2ACE3-01D9-4C90-A398-950E9B283B1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="" xmlns:a16="http://schemas.microsoft.com/office/drawing/2014/main" id="{4A54174F-FAC5-4A5C-88BC-41BF73BE419C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="" xmlns:a16="http://schemas.microsoft.com/office/drawing/2014/main" id="{07CF8629-4935-4F54-B50B-EE7DEE68F5E5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>
                <a:extLst>
                  <a:ext uri="{FF2B5EF4-FFF2-40B4-BE49-F238E27FC236}">
                    <a16:creationId xmlns="" xmlns:a16="http://schemas.microsoft.com/office/drawing/2014/main" id="{1BC9E88D-B24C-4432-9791-53E8C0177F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7800" y="5810782"/>
                <a:ext cx="23975292" cy="11640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1.14</a:t>
                </a:r>
                <a:r>
                  <a:rPr lang="en-US" sz="48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ℤ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&lt;4</m:t>
                        </m:r>
                      </m:e>
                    </m:d>
                    <m:r>
                      <a:rPr lang="en-US" sz="4800" b="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ℤ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1BC9E88D-B24C-4432-9791-53E8C0177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" y="5810782"/>
                <a:ext cx="23975292" cy="1164019"/>
              </a:xfrm>
              <a:prstGeom prst="rect">
                <a:avLst/>
              </a:prstGeom>
              <a:blipFill>
                <a:blip r:embed="rId5"/>
                <a:stretch>
                  <a:fillRect l="-1118" b="-1658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="" xmlns:a16="http://schemas.microsoft.com/office/drawing/2014/main" id="{2C3D7926-EF9B-414B-8E48-DCA23525FC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0894" y="7082115"/>
                <a:ext cx="9525000" cy="622749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2C3D7926-EF9B-414B-8E48-DCA23525F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94" y="7082115"/>
                <a:ext cx="9525000" cy="6227495"/>
              </a:xfrm>
              <a:prstGeom prst="rect">
                <a:avLst/>
              </a:prstGeom>
              <a:blipFill>
                <a:blip r:embed="rId6"/>
                <a:stretch>
                  <a:fillRect l="-287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="" xmlns:a16="http://schemas.microsoft.com/office/drawing/2014/main" id="{80A50ED7-66C1-4AB0-99BA-5C99F0ED89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1294" y="7082116"/>
                <a:ext cx="14401798" cy="622749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...;−4;−3;−2;−1;0;1;2;3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=0⇔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=0∈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∉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  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−3=0⇔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=1∈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=−3∈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−3;0;1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.....;−4;−2;−1;2;3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0A50ED7-66C1-4AB0-99BA-5C99F0ED8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294" y="7082116"/>
                <a:ext cx="14401798" cy="6227495"/>
              </a:xfrm>
              <a:prstGeom prst="rect">
                <a:avLst/>
              </a:prstGeom>
              <a:blipFill>
                <a:blip r:embed="rId7"/>
                <a:stretch>
                  <a:fillRect l="-1904" t="-342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098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10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2667000"/>
                <a:ext cx="23241000" cy="338201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AutoNum type="alphaLcParenR"/>
                </a:pP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thấy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Nam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Ngân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667000"/>
                <a:ext cx="23241000" cy="3382016"/>
              </a:xfrm>
              <a:prstGeom prst="rect">
                <a:avLst/>
              </a:prstGeom>
              <a:blipFill rotWithShape="1">
                <a:blip r:embed="rId2"/>
                <a:stretch>
                  <a:fillRect l="-1207" b="-8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9600" y="6760377"/>
                <a:ext cx="18669000" cy="2513509"/>
              </a:xfrm>
              <a:prstGeom prst="rect">
                <a:avLst/>
              </a:prstGeom>
              <a:solidFill>
                <a:srgbClr val="D6F7FE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 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/>
                        <a:ea typeface="Cascadia Mono"/>
                        <a:cs typeface="Times New Roman" panose="02020603050405020304" pitchFamily="18" charset="0"/>
                      </a:rPr>
                      <m:t>                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={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𝐍𝐚𝐦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𝐊𝐡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á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𝐧𝐡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𝐓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ú,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𝐇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ươ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𝐧𝐠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𝐁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ì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𝐧𝐡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𝐂𝐡𝐢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𝐍𝐠</m:t>
                    </m:r>
                    <m:r>
                      <a:rPr lang="en-US" sz="4800" b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â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 }</m:t>
                    </m:r>
                  </m:oMath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{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𝐇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ươ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𝐧𝐠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𝐊𝐡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𝐧𝐡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𝐇𝐢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ề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𝐧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𝐂𝐡𝐢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𝐁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𝐧𝐡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𝐋𝐚𝐦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𝐓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ú ,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𝐇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𝒏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}</m:t>
                      </m:r>
                    </m:oMath>
                  </m:oMathPara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760377"/>
                <a:ext cx="18669000" cy="2513509"/>
              </a:xfrm>
              <a:prstGeom prst="rect">
                <a:avLst/>
              </a:prstGeom>
              <a:blipFill rotWithShape="1">
                <a:blip r:embed="rId3"/>
                <a:stretch>
                  <a:fillRect l="-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7580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0" y="1805634"/>
            <a:ext cx="23975292" cy="1560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1.15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830" y="3642815"/>
                <a:ext cx="9443770" cy="977632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(−4;1]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∩[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0;3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0;2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]∪(</m:t>
                    </m:r>
                    <m:d>
                      <m:dPr>
                        <m:begChr m:val="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−3;1]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−2;1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(−∞;1]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b="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−∞;3]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0" y="3642815"/>
                <a:ext cx="9443770" cy="9776324"/>
              </a:xfrm>
              <a:prstGeom prst="rect">
                <a:avLst/>
              </a:prstGeom>
              <a:blipFill>
                <a:blip r:embed="rId3"/>
                <a:stretch>
                  <a:fillRect l="-283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48094" y="3694506"/>
                <a:ext cx="14401798" cy="969923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sz="4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(−4;1]</m:t>
                        </m:r>
                      </m:e>
                    </m:d>
                    <m:r>
                      <a:rPr lang="en-US" sz="4600" b="0" i="1">
                        <a:latin typeface="Cambria Math" panose="02040503050406030204" pitchFamily="18" charset="0"/>
                      </a:rPr>
                      <m:t>∩[</m:t>
                    </m:r>
                    <m:d>
                      <m:dPr>
                        <m:begChr m:val=""/>
                        <m:ctrlPr>
                          <a:rPr lang="en-US" sz="4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0;3</m:t>
                        </m:r>
                      </m:e>
                    </m:d>
                    <m:r>
                      <a:rPr lang="en-US" sz="46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0;1</m:t>
                        </m:r>
                      </m:e>
                    </m:d>
                  </m:oMath>
                </a14:m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600" b="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"/>
                        <m:ctrlPr>
                          <a:rPr lang="en-US" sz="4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0;2</m:t>
                        </m:r>
                      </m:e>
                    </m:d>
                    <m:r>
                      <a:rPr lang="en-US" sz="4600" b="0" i="1">
                        <a:latin typeface="Cambria Math" panose="02040503050406030204" pitchFamily="18" charset="0"/>
                      </a:rPr>
                      <m:t>]∪(</m:t>
                    </m:r>
                    <m:d>
                      <m:dPr>
                        <m:begChr m:val=""/>
                        <m:endChr m:val=""/>
                        <m:ctrlPr>
                          <a:rPr lang="en-US" sz="4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−3;1]</m:t>
                        </m:r>
                      </m:e>
                    </m:d>
                    <m:r>
                      <a:rPr lang="en-US" sz="46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en-US" sz="4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(−3;2]</m:t>
                        </m:r>
                      </m:e>
                    </m:d>
                  </m:oMath>
                </a14:m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−2;1</m:t>
                        </m:r>
                      </m:e>
                    </m:d>
                    <m:r>
                      <a:rPr lang="en-US" sz="4600" b="0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"/>
                        <m:endChr m:val=""/>
                        <m:ctrlPr>
                          <a:rPr lang="en-US" sz="4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(−∞;1]</m:t>
                        </m:r>
                      </m:e>
                    </m:d>
                    <m:r>
                      <a:rPr lang="en-US" sz="46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−2;1</m:t>
                        </m:r>
                      </m:e>
                    </m:d>
                  </m:oMath>
                </a14:m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600" b="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600" b="0" i="1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sz="4600" b="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"/>
                        <m:ctrlPr>
                          <a:rPr lang="en-US" sz="4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−∞;3]</m:t>
                        </m:r>
                      </m:e>
                    </m:d>
                    <m:r>
                      <a:rPr lang="en-US" sz="46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600" b="0" i="1">
                            <a:latin typeface="Cambria Math" panose="02040503050406030204" pitchFamily="18" charset="0"/>
                          </a:rPr>
                          <m:t>3;+∞</m:t>
                        </m:r>
                      </m:e>
                    </m:d>
                  </m:oMath>
                </a14:m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8094" y="3694506"/>
                <a:ext cx="14401798" cy="9699231"/>
              </a:xfrm>
              <a:prstGeom prst="rect">
                <a:avLst/>
              </a:prstGeom>
              <a:blipFill>
                <a:blip r:embed="rId4"/>
                <a:stretch>
                  <a:fillRect l="-1776" t="-213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81C47D21-FD33-461E-97F4-8A7F0877F5B4}"/>
              </a:ext>
            </a:extLst>
          </p:cNvPr>
          <p:cNvGrpSpPr/>
          <p:nvPr/>
        </p:nvGrpSpPr>
        <p:grpSpPr>
          <a:xfrm>
            <a:off x="9521818" y="2877577"/>
            <a:ext cx="4572000" cy="891362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E4B7CA73-18BF-43D4-B47B-B50DE5AD195D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="" xmlns:a16="http://schemas.microsoft.com/office/drawing/2014/main" id="{2CBB70FA-16A5-41CA-8EB5-571582135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="" xmlns:a16="http://schemas.microsoft.com/office/drawing/2014/main" id="{12D2ACE3-01D9-4C90-A398-950E9B283B1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="" xmlns:a16="http://schemas.microsoft.com/office/drawing/2014/main" id="{4A54174F-FAC5-4A5C-88BC-41BF73BE419C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="" xmlns:a16="http://schemas.microsoft.com/office/drawing/2014/main" id="{07CF8629-4935-4F54-B50B-EE7DEE68F5E5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C1E671E-3202-4A6B-A0F7-8E5EEC78C78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636996" y="4486438"/>
            <a:ext cx="14312896" cy="12671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3B6235D-A2DC-41DA-8E55-9EE1EABA768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9636996" y="7276619"/>
            <a:ext cx="14312895" cy="12671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9F01144-BEB1-4701-934B-87917D3F0D2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9662396" y="9773199"/>
            <a:ext cx="14335990" cy="12671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D0BE39C-CF19-4248-AF1E-F1DAF524CDC7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9710891" y="12443001"/>
            <a:ext cx="14287495" cy="95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269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0" y="1879600"/>
            <a:ext cx="24384000" cy="3530599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1.16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phục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vụ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nghị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ban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huy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35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Anh, 30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16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phiên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Anh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4083" y="5161324"/>
            <a:ext cx="24231599" cy="3886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Ban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huy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phiên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nghị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phiên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Anh?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phiên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83" y="9673126"/>
                <a:ext cx="24152771" cy="3886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phiên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dịch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ban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chức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huy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6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600" b="0" i="1">
                        <a:latin typeface="Cambria Math" panose="02040503050406030204" pitchFamily="18" charset="0"/>
                      </a:rPr>
                      <m:t>35+30−16=49</m:t>
                    </m:r>
                  </m:oMath>
                </a14:m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phiên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dịch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tiếng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anh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600" b="0" i="1">
                        <a:latin typeface="Cambria Math" panose="02040503050406030204" pitchFamily="18" charset="0"/>
                      </a:rPr>
                      <m:t>35−16=19</m:t>
                    </m:r>
                  </m:oMath>
                </a14:m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phiên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dịch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tiếng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600" b="0" i="1">
                        <a:latin typeface="Cambria Math" panose="02040503050406030204" pitchFamily="18" charset="0"/>
                      </a:rPr>
                      <m:t>30−16=14</m:t>
                    </m:r>
                  </m:oMath>
                </a14:m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3" y="9673126"/>
                <a:ext cx="24152771" cy="3886200"/>
              </a:xfrm>
              <a:prstGeom prst="rect">
                <a:avLst/>
              </a:prstGeom>
              <a:blipFill>
                <a:blip r:embed="rId3"/>
                <a:stretch>
                  <a:fillRect l="-1060" b="-78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81C47D21-FD33-461E-97F4-8A7F0877F5B4}"/>
              </a:ext>
            </a:extLst>
          </p:cNvPr>
          <p:cNvGrpSpPr/>
          <p:nvPr/>
        </p:nvGrpSpPr>
        <p:grpSpPr>
          <a:xfrm>
            <a:off x="131377" y="8865476"/>
            <a:ext cx="4572000" cy="891362"/>
            <a:chOff x="22440" y="16831"/>
            <a:chExt cx="850471" cy="230002"/>
          </a:xfrm>
        </p:grpSpPr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E4B7CA73-18BF-43D4-B47B-B50DE5AD195D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6" name="Arrow: Pentagon 25">
                <a:extLst>
                  <a:ext uri="{FF2B5EF4-FFF2-40B4-BE49-F238E27FC236}">
                    <a16:creationId xmlns="" xmlns:a16="http://schemas.microsoft.com/office/drawing/2014/main" id="{2CBB70FA-16A5-41CA-8EB5-57158213582B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Arrow: Chevron 26">
                <a:extLst>
                  <a:ext uri="{FF2B5EF4-FFF2-40B4-BE49-F238E27FC236}">
                    <a16:creationId xmlns="" xmlns:a16="http://schemas.microsoft.com/office/drawing/2014/main" id="{12D2ACE3-01D9-4C90-A398-950E9B283B1E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rrow: Chevron 27">
                <a:extLst>
                  <a:ext uri="{FF2B5EF4-FFF2-40B4-BE49-F238E27FC236}">
                    <a16:creationId xmlns="" xmlns:a16="http://schemas.microsoft.com/office/drawing/2014/main" id="{4A54174F-FAC5-4A5C-88BC-41BF73BE419C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56">
              <a:extLst>
                <a:ext uri="{FF2B5EF4-FFF2-40B4-BE49-F238E27FC236}">
                  <a16:creationId xmlns="" xmlns:a16="http://schemas.microsoft.com/office/drawing/2014/main" id="{07CF8629-4935-4F54-B50B-EE7DEE68F5E5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4A57714-18DB-47A0-9344-EAE2E9B84A2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9659600" y="9047524"/>
            <a:ext cx="4543095" cy="451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00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1981200"/>
            <a:ext cx="1185949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3809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1269330" y="3476405"/>
            <a:ext cx="21895470" cy="4373698"/>
          </a:xfrm>
          <a:prstGeom prst="rect">
            <a:avLst/>
          </a:prstGeom>
          <a:solidFill>
            <a:srgbClr val="FFF8E5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 = {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châu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Á,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châu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Âu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châu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Đại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Dương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châu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Mỹ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châu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Nam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Cực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châu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Phi</a:t>
            </a:r>
            <a:r>
              <a:rPr kumimoji="0" lang="en-US" altLang="en-US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}</a:t>
            </a:r>
            <a:endParaRPr kumimoji="0" lang="en-US" altLang="en-US" sz="4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chỉ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ra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đặc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trưng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tử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C.</a:t>
            </a:r>
            <a:endParaRPr kumimoji="0" lang="en-US" altLang="en-US" sz="4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b) 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bao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nhiêu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en-US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tử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990600" y="2667000"/>
            <a:ext cx="7696200" cy="914400"/>
            <a:chOff x="0" y="447"/>
            <a:chExt cx="31732" cy="2452"/>
          </a:xfrm>
        </p:grpSpPr>
        <p:sp>
          <p:nvSpPr>
            <p:cNvPr id="4" name="TextBox 321"/>
            <p:cNvSpPr txBox="1">
              <a:spLocks noChangeArrowheads="1"/>
            </p:cNvSpPr>
            <p:nvPr/>
          </p:nvSpPr>
          <p:spPr bwMode="auto">
            <a:xfrm>
              <a:off x="7012" y="447"/>
              <a:ext cx="24720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HĐ2. </a:t>
              </a:r>
              <a:r>
                <a:rPr lang="en-US" sz="4800" b="1" kern="1200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Cho </a:t>
              </a:r>
              <a:r>
                <a:rPr lang="en-US" sz="4800" b="1" kern="1200" dirty="0" err="1"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kern="1200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kern="1200" dirty="0" err="1"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  <a:r>
                <a:rPr lang="en-US" sz="4800" b="1" kern="1200" dirty="0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  <a:endParaRPr lang="en-US" sz="4800" b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>
                  <a:solidFill>
                    <a:srgbClr val="FF0000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rPr>
                <a:t> </a:t>
              </a:r>
              <a:endParaRPr lang="en-US" sz="4800" b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0" y="923"/>
              <a:ext cx="6271" cy="1976"/>
              <a:chOff x="0" y="923"/>
              <a:chExt cx="5755" cy="1976"/>
            </a:xfrm>
          </p:grpSpPr>
          <p:grpSp>
            <p:nvGrpSpPr>
              <p:cNvPr id="6" name="Group 5"/>
              <p:cNvGrpSpPr>
                <a:grpSpLocks/>
              </p:cNvGrpSpPr>
              <p:nvPr/>
            </p:nvGrpSpPr>
            <p:grpSpPr bwMode="auto">
              <a:xfrm>
                <a:off x="0" y="923"/>
                <a:ext cx="5755" cy="1976"/>
                <a:chOff x="0" y="923"/>
                <a:chExt cx="6444" cy="3028"/>
              </a:xfrm>
            </p:grpSpPr>
            <p:sp>
              <p:nvSpPr>
                <p:cNvPr id="9" name="Arrow: Pentagon 6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en-US" sz="4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" name="Arrow: Chevron 1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127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en-US" sz="4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Arrow: Chevron 12"/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en-US" sz="4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" name="Flowchart: Terminator 6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Oval 7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90350" y="8526104"/>
                <a:ext cx="21874449" cy="3621504"/>
              </a:xfrm>
              <a:prstGeom prst="rect">
                <a:avLst/>
              </a:prstGeom>
              <a:solidFill>
                <a:srgbClr val="ECFEF2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AutoNum type="alphaLcParenR"/>
                </a:pP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𝐂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châu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lục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thế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giới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𝐂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350" y="8526104"/>
                <a:ext cx="21874449" cy="3621504"/>
              </a:xfrm>
              <a:prstGeom prst="rect">
                <a:avLst/>
              </a:prstGeom>
              <a:blipFill rotWithShape="1">
                <a:blip r:embed="rId2"/>
                <a:stretch>
                  <a:fillRect l="-1282" b="-3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994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426839"/>
              </p:ext>
            </p:extLst>
          </p:nvPr>
        </p:nvGraphicFramePr>
        <p:xfrm>
          <a:off x="1219200" y="3124200"/>
          <a:ext cx="10134600" cy="9372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34600">
                  <a:extLst>
                    <a:ext uri="{9D8B030D-6E8A-4147-A177-3AD203B41FA5}">
                      <a16:colId xmlns="" xmlns:a16="http://schemas.microsoft.com/office/drawing/2014/main" val="3914530328"/>
                    </a:ext>
                  </a:extLst>
                </a:gridCol>
              </a:tblGrid>
              <a:tr h="93726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4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Có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thể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mô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tả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một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bằng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một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trong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hai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cách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sau</a:t>
                      </a:r>
                      <a:endParaRPr lang="en-US" sz="4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Cách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1.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Liệt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kê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phần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tử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;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Cách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2.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Chỉ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ra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tính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chất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đặc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trưng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cho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các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phần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tử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của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tập</a:t>
                      </a:r>
                      <a:r>
                        <a:rPr lang="en-US" sz="4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4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hợp</a:t>
                      </a:r>
                      <a:endParaRPr lang="en-US" sz="4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14300" marR="114300" marT="0" marB="0">
                    <a:solidFill>
                      <a:srgbClr val="DBFD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810935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136"/>
              <p:cNvSpPr/>
              <p:nvPr/>
            </p:nvSpPr>
            <p:spPr>
              <a:xfrm>
                <a:off x="12192000" y="3124200"/>
                <a:ext cx="11582400" cy="8629650"/>
              </a:xfrm>
              <a:prstGeom prst="roundRect">
                <a:avLst/>
              </a:prstGeom>
              <a:solidFill>
                <a:srgbClr val="FFFFE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sz="56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56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8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∉</m:t>
                    </m:r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sz="56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sz="5600" b="1" dirty="0">
                    <a:solidFill>
                      <a:srgbClr val="000000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56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1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3124200"/>
                <a:ext cx="11582400" cy="862965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998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73047" y="2252557"/>
                <a:ext cx="18020894" cy="15696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𝑫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{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𝒏</m:t>
                    </m:r>
                    <m:r>
                      <a:rPr lang="en-US" sz="4800" b="1" i="1">
                        <a:latin typeface="Cambria Math"/>
                      </a:rPr>
                      <m:t>∈</m:t>
                    </m:r>
                    <m:r>
                      <a:rPr lang="en-US" sz="4800" b="1" i="1">
                        <a:latin typeface="Cambria Math"/>
                      </a:rPr>
                      <m:t>ℕ</m:t>
                    </m:r>
                    <m:r>
                      <a:rPr lang="en-US" sz="4800" b="1" i="1">
                        <a:latin typeface="Cambria Math"/>
                      </a:rPr>
                      <m:t>|</m:t>
                    </m:r>
                    <m:r>
                      <a:rPr lang="en-US" sz="4800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nguyên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tố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𝟓</m:t>
                    </m:r>
                    <m:r>
                      <a:rPr lang="en-US" sz="4800" b="1" i="1">
                        <a:latin typeface="Cambria Math"/>
                      </a:rPr>
                      <m:t>&lt;</m:t>
                    </m:r>
                    <m:r>
                      <a:rPr lang="en-US" sz="4800" b="1" i="1">
                        <a:latin typeface="Cambria Math"/>
                      </a:rPr>
                      <m:t>𝒏</m:t>
                    </m:r>
                    <m:r>
                      <a:rPr lang="en-US" sz="4800" b="1" i="1">
                        <a:latin typeface="Cambria Math"/>
                      </a:rPr>
                      <m:t>&lt;</m:t>
                    </m:r>
                    <m:r>
                      <a:rPr lang="en-US" sz="4800" b="1" i="1">
                        <a:latin typeface="Cambria Math"/>
                      </a:rPr>
                      <m:t>𝟐𝟎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}.</a:t>
                </a:r>
              </a:p>
              <a:p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047" y="2252557"/>
                <a:ext cx="18020894" cy="1569660"/>
              </a:xfrm>
              <a:prstGeom prst="rect">
                <a:avLst/>
              </a:prstGeom>
              <a:blipFill>
                <a:blip r:embed="rId2"/>
                <a:stretch>
                  <a:fillRect l="-1556" t="-93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11588" y="4033984"/>
                <a:ext cx="22943812" cy="32657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trả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𝟓</m:t>
                    </m:r>
                    <m:r>
                      <a:rPr lang="en-US" sz="4800" b="1" i="1">
                        <a:latin typeface="Cambria Math"/>
                      </a:rPr>
                      <m:t>;</m:t>
                    </m:r>
                    <m:r>
                      <a:rPr lang="en-US" sz="4800" b="1" i="1">
                        <a:latin typeface="Cambria Math"/>
                      </a:rPr>
                      <m:t>𝟏𝟐</m:t>
                    </m:r>
                    <m:r>
                      <a:rPr lang="en-US" sz="4800" b="1" i="1">
                        <a:latin typeface="Cambria Math"/>
                      </a:rPr>
                      <m:t>;</m:t>
                    </m:r>
                    <m:r>
                      <a:rPr lang="en-US" sz="4800" b="1" i="1">
                        <a:latin typeface="Cambria Math"/>
                      </a:rPr>
                      <m:t>𝟏𝟕</m:t>
                    </m:r>
                    <m:r>
                      <a:rPr lang="en-US" sz="4800" b="1" i="1">
                        <a:latin typeface="Cambria Math"/>
                      </a:rPr>
                      <m:t>;</m:t>
                    </m:r>
                    <m:r>
                      <a:rPr lang="en-US" sz="4800" b="1" i="1">
                        <a:latin typeface="Cambria Math"/>
                      </a:rPr>
                      <m:t>𝟏𝟖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∈, ∉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thuộc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𝑫</m:t>
                    </m:r>
                    <m:r>
                      <a:rPr lang="en-US" sz="4800" b="1" i="1">
                        <a:latin typeface="Cambria Math"/>
                      </a:rPr>
                      <m:t>?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588" y="4033984"/>
                <a:ext cx="22943812" cy="3265702"/>
              </a:xfrm>
              <a:prstGeom prst="rect">
                <a:avLst/>
              </a:prstGeom>
              <a:blipFill>
                <a:blip r:embed="rId3"/>
                <a:stretch>
                  <a:fillRect l="-122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3000" y="6248400"/>
                <a:ext cx="22631400" cy="19856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</m:t>
                    </m:r>
                    <m:r>
                      <a:rPr lang="en-US" sz="44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6248400"/>
                <a:ext cx="22631400" cy="1985608"/>
              </a:xfrm>
              <a:prstGeom prst="rect">
                <a:avLst/>
              </a:prstGeom>
              <a:blipFill>
                <a:blip r:embed="rId4"/>
                <a:stretch>
                  <a:fillRect l="-1105" b="-138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11588" y="8159577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4981" y="8544298"/>
                <a:ext cx="12466313" cy="1508105"/>
              </a:xfrm>
              <a:prstGeom prst="rect">
                <a:avLst/>
              </a:prstGeom>
              <a:solidFill>
                <a:srgbClr val="FFFFDD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𝟓</m:t>
                    </m:r>
                    <m:r>
                      <a:rPr lang="en-US" sz="4800" b="1" i="1">
                        <a:latin typeface="Cambria Math"/>
                      </a:rPr>
                      <m:t>∉</m:t>
                    </m:r>
                    <m:r>
                      <a:rPr lang="en-US" sz="4800" b="1" i="1">
                        <a:latin typeface="Cambria Math"/>
                      </a:rPr>
                      <m:t>𝑫</m:t>
                    </m:r>
                    <m:r>
                      <a:rPr lang="en-US" sz="4800" b="1" i="1">
                        <a:latin typeface="Cambria Math"/>
                      </a:rPr>
                      <m:t>; </m:t>
                    </m:r>
                    <m:r>
                      <a:rPr lang="en-US" sz="4800" b="1" i="1">
                        <a:latin typeface="Cambria Math"/>
                      </a:rPr>
                      <m:t>𝟏𝟐</m:t>
                    </m:r>
                    <m:r>
                      <a:rPr lang="en-US" sz="4800" b="1" i="1">
                        <a:latin typeface="Cambria Math"/>
                      </a:rPr>
                      <m:t>∉</m:t>
                    </m:r>
                    <m:r>
                      <a:rPr lang="en-US" sz="4800" b="1" i="1">
                        <a:latin typeface="Cambria Math"/>
                      </a:rPr>
                      <m:t>𝑫</m:t>
                    </m:r>
                    <m:r>
                      <a:rPr lang="en-US" sz="4800" b="1" i="1">
                        <a:latin typeface="Cambria Math"/>
                      </a:rPr>
                      <m:t>; </m:t>
                    </m:r>
                    <m:r>
                      <a:rPr lang="en-US" sz="4800" b="1" i="1">
                        <a:latin typeface="Cambria Math"/>
                      </a:rPr>
                      <m:t>𝟏𝟕</m:t>
                    </m:r>
                    <m:r>
                      <a:rPr lang="en-US" sz="4800" b="1" i="1">
                        <a:latin typeface="Cambria Math"/>
                      </a:rPr>
                      <m:t>∈</m:t>
                    </m:r>
                    <m:r>
                      <a:rPr lang="en-US" sz="4800" b="1" i="1">
                        <a:latin typeface="Cambria Math"/>
                      </a:rPr>
                      <m:t>𝑫</m:t>
                    </m:r>
                    <m:r>
                      <a:rPr lang="en-US" sz="4800" b="1" i="1">
                        <a:latin typeface="Cambria Math"/>
                      </a:rPr>
                      <m:t>; </m:t>
                    </m:r>
                    <m:r>
                      <a:rPr lang="en-US" sz="4800" b="1" i="1">
                        <a:latin typeface="Cambria Math"/>
                      </a:rPr>
                      <m:t>𝟏𝟖</m:t>
                    </m:r>
                    <m:r>
                      <a:rPr lang="en-US" sz="4800" b="1" i="1">
                        <a:latin typeface="Cambria Math"/>
                      </a:rPr>
                      <m:t>∉</m:t>
                    </m:r>
                    <m:r>
                      <a:rPr lang="en-US" sz="48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981" y="8544298"/>
                <a:ext cx="12466313" cy="1508105"/>
              </a:xfrm>
              <a:prstGeom prst="rect">
                <a:avLst/>
              </a:prstGeom>
              <a:blipFill rotWithShape="1">
                <a:blip r:embed="rId5"/>
                <a:stretch>
                  <a:fillRect l="-2200" t="-9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94269" y="11049000"/>
                <a:ext cx="14760331" cy="1063433"/>
              </a:xfrm>
              <a:prstGeom prst="rect">
                <a:avLst/>
              </a:prstGeom>
              <a:solidFill>
                <a:srgbClr val="DBFDE6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𝟏𝟕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𝟏𝟗</m:t>
                        </m:r>
                      </m:e>
                    </m:d>
                  </m:oMath>
                </a14:m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800" b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48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269" y="11049000"/>
                <a:ext cx="14760331" cy="1063433"/>
              </a:xfrm>
              <a:prstGeom prst="rect">
                <a:avLst/>
              </a:prstGeom>
              <a:blipFill rotWithShape="1">
                <a:blip r:embed="rId6"/>
                <a:stretch>
                  <a:fillRect l="-1858" b="-28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126124" y="1981200"/>
            <a:ext cx="3505200" cy="1446550"/>
          </a:xfrm>
          <a:prstGeom prst="ellipse">
            <a:avLst/>
          </a:prstGeom>
          <a:solidFill>
            <a:srgbClr val="FFF8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4400" y="22860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Ví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dụ</a:t>
            </a: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187059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7" grpId="0" animBg="1"/>
      <p:bldP spid="8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/>
              <p:cNvSpPr/>
              <p:nvPr/>
            </p:nvSpPr>
            <p:spPr>
              <a:xfrm>
                <a:off x="2819400" y="4191000"/>
                <a:ext cx="18059400" cy="5486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ý.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𝑺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𝒏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Chẳng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HĐ1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𝟕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𝒏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𝟕</m:t>
                    </m:r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Oval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191000"/>
                <a:ext cx="18059400" cy="54864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137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2288628"/>
            <a:ext cx="21869400" cy="8000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2924798" y="10668000"/>
                <a:ext cx="18364200" cy="1685925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rỗng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 algn="ctr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∅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798" y="10668000"/>
                <a:ext cx="18364200" cy="1685925"/>
              </a:xfrm>
              <a:prstGeom prst="roundRect">
                <a:avLst/>
              </a:prstGeom>
              <a:blipFill>
                <a:blip r:embed="rId3"/>
                <a:stretch>
                  <a:fillRect t="-3943" b="-14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90556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3576</Words>
  <Application>Microsoft Office PowerPoint</Application>
  <PresentationFormat>Custom</PresentationFormat>
  <Paragraphs>407</Paragraphs>
  <Slides>42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thuvienhoclieu.com</dc:subject>
  <dc:creator>thuvienhoclieu.com</dc:creator>
  <dc:description/>
  <cp:lastModifiedBy/>
  <cp:revision>1</cp:revision>
  <dcterms:created xsi:type="dcterms:W3CDTF">2022-09-05T09:43:12Z</dcterms:created>
  <dcterms:modified xsi:type="dcterms:W3CDTF">2022-09-05T09:43:20Z</dcterms:modified>
  <cp:category>thuvienhoclieu.com</cp:category>
</cp:coreProperties>
</file>