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4" r:id="rId2"/>
  </p:sldMasterIdLst>
  <p:notesMasterIdLst>
    <p:notesMasterId r:id="rId35"/>
  </p:notesMasterIdLst>
  <p:sldIdLst>
    <p:sldId id="301" r:id="rId3"/>
    <p:sldId id="379" r:id="rId4"/>
    <p:sldId id="380" r:id="rId5"/>
    <p:sldId id="381" r:id="rId6"/>
    <p:sldId id="382" r:id="rId7"/>
    <p:sldId id="324" r:id="rId8"/>
    <p:sldId id="383" r:id="rId9"/>
    <p:sldId id="361" r:id="rId10"/>
    <p:sldId id="384" r:id="rId11"/>
    <p:sldId id="385" r:id="rId12"/>
    <p:sldId id="386" r:id="rId13"/>
    <p:sldId id="372" r:id="rId14"/>
    <p:sldId id="36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Lst>
  <p:sldSz cx="24384000" cy="13716000"/>
  <p:notesSz cx="6858000" cy="9144000"/>
  <p:custDataLst>
    <p:tags r:id="rId3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52"/>
    <a:srgbClr val="3333FF"/>
    <a:srgbClr val="E7F7FF"/>
    <a:srgbClr val="D6F7FE"/>
    <a:srgbClr val="EEF7E9"/>
    <a:srgbClr val="0000FF"/>
    <a:srgbClr val="135F82"/>
    <a:srgbClr val="FFFFFF"/>
    <a:srgbClr val="008000"/>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p:scale>
          <a:sx n="40" d="100"/>
          <a:sy n="40" d="100"/>
        </p:scale>
        <p:origin x="-72"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5.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7.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7.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85946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55393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194629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94629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94629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164281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74654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129933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092400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239386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25967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75963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75963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759632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85946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85946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2.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8.wmf"/><Relationship Id="rId3" Type="http://schemas.openxmlformats.org/officeDocument/2006/relationships/notesSlide" Target="../notesSlides/notesSlide12.xml"/><Relationship Id="rId7" Type="http://schemas.openxmlformats.org/officeDocument/2006/relationships/image" Target="../media/image25.wmf"/><Relationship Id="rId12"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27.wmf"/><Relationship Id="rId5" Type="http://schemas.openxmlformats.org/officeDocument/2006/relationships/image" Target="../media/image5.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6.wmf"/><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3.xml"/><Relationship Id="rId7" Type="http://schemas.openxmlformats.org/officeDocument/2006/relationships/oleObject" Target="../embeddings/oleObject20.bin"/><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image" Target="../media/image31.png"/><Relationship Id="rId5" Type="http://schemas.openxmlformats.org/officeDocument/2006/relationships/image" Target="../media/image5.wmf"/><Relationship Id="rId10" Type="http://schemas.openxmlformats.org/officeDocument/2006/relationships/image" Target="../media/image30.wmf"/><Relationship Id="rId4" Type="http://schemas.openxmlformats.org/officeDocument/2006/relationships/oleObject" Target="../embeddings/oleObject19.bin"/><Relationship Id="rId9"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4.xml"/><Relationship Id="rId7" Type="http://schemas.openxmlformats.org/officeDocument/2006/relationships/oleObject" Target="../embeddings/oleObject23.bin"/><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image" Target="../media/image31.png"/><Relationship Id="rId5" Type="http://schemas.openxmlformats.org/officeDocument/2006/relationships/image" Target="../media/image5.wmf"/><Relationship Id="rId10" Type="http://schemas.openxmlformats.org/officeDocument/2006/relationships/image" Target="../media/image30.wmf"/><Relationship Id="rId4" Type="http://schemas.openxmlformats.org/officeDocument/2006/relationships/oleObject" Target="../embeddings/oleObject22.bin"/><Relationship Id="rId9"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50.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80.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10.png"/></Relationships>
</file>

<file path=ppt/slides/_rels/slide2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0.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0.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7.png"/><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0.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image" Target="../media/image7.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wmf"/><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14.wmf"/><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3.wmf"/><Relationship Id="rId4" Type="http://schemas.openxmlformats.org/officeDocument/2006/relationships/oleObject" Target="../embeddings/oleObject10.bin"/><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08C62C3-3138-4092-86C2-85A1567C6E78}"/>
              </a:ext>
            </a:extLst>
          </p:cNvPr>
          <p:cNvGrpSpPr/>
          <p:nvPr/>
        </p:nvGrpSpPr>
        <p:grpSpPr>
          <a:xfrm>
            <a:off x="990600" y="1809816"/>
            <a:ext cx="22808128" cy="11677584"/>
            <a:chOff x="1447799" y="1793812"/>
            <a:chExt cx="22808128" cy="11677584"/>
          </a:xfrm>
        </p:grpSpPr>
        <p:grpSp>
          <p:nvGrpSpPr>
            <p:cNvPr id="2" name="Group 1">
              <a:extLst>
                <a:ext uri="{FF2B5EF4-FFF2-40B4-BE49-F238E27FC236}">
                  <a16:creationId xmlns="" xmlns:a16="http://schemas.microsoft.com/office/drawing/2014/main" id="{E17C9077-2F0E-4830-9CBB-2CF87E745444}"/>
                </a:ext>
              </a:extLst>
            </p:cNvPr>
            <p:cNvGrpSpPr/>
            <p:nvPr/>
          </p:nvGrpSpPr>
          <p:grpSpPr>
            <a:xfrm>
              <a:off x="1447799" y="1793812"/>
              <a:ext cx="22808128" cy="11677584"/>
              <a:chOff x="1447799" y="1793812"/>
              <a:chExt cx="22808128" cy="11677584"/>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2"/>
                <a:ext cx="14364235"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4109936" cy="830997"/>
              </a:xfrm>
              <a:prstGeom prst="rect">
                <a:avLst/>
              </a:prstGeom>
              <a:noFill/>
            </p:spPr>
            <p:txBody>
              <a:bodyPr wrap="square" rtlCol="0">
                <a:spAutoFit/>
              </a:bodyPr>
              <a:lstStyle/>
              <a:p>
                <a:r>
                  <a:rPr lang="vi-VN" sz="4800" b="1" dirty="0">
                    <a:solidFill>
                      <a:srgbClr val="FF0000"/>
                    </a:solidFill>
                    <a:latin typeface="+mj-lt"/>
                  </a:rPr>
                  <a:t>CHƯƠNG </a:t>
                </a:r>
                <a:r>
                  <a:rPr lang="en-US" sz="4800" b="1" dirty="0">
                    <a:solidFill>
                      <a:srgbClr val="FF0000"/>
                    </a:solidFill>
                    <a:latin typeface="Times New Roman" panose="02020603050405020304" pitchFamily="18" charset="0"/>
                    <a:cs typeface="Times New Roman" panose="02020603050405020304" pitchFamily="18" charset="0"/>
                  </a:rPr>
                  <a:t>VI</a:t>
                </a:r>
                <a:r>
                  <a:rPr lang="vi-VN" sz="4800" b="1" dirty="0">
                    <a:solidFill>
                      <a:srgbClr val="FF0000"/>
                    </a:solidFill>
                    <a:latin typeface="+mj-lt"/>
                  </a:rPr>
                  <a:t>. </a:t>
                </a:r>
                <a:r>
                  <a:rPr lang="en-US" sz="4800" b="1" dirty="0">
                    <a:solidFill>
                      <a:srgbClr val="FF0000"/>
                    </a:solidFill>
                    <a:latin typeface="Times New Roman" panose="02020603050405020304" pitchFamily="18" charset="0"/>
                    <a:cs typeface="Times New Roman" panose="02020603050405020304" pitchFamily="18" charset="0"/>
                  </a:rPr>
                  <a:t>HÀM </a:t>
                </a:r>
                <a:r>
                  <a:rPr lang="en-US" sz="4800" b="1" dirty="0" smtClean="0">
                    <a:solidFill>
                      <a:srgbClr val="FF0000"/>
                    </a:solidFill>
                    <a:latin typeface="Times New Roman" panose="02020603050405020304" pitchFamily="18" charset="0"/>
                    <a:cs typeface="Times New Roman" panose="02020603050405020304" pitchFamily="18" charset="0"/>
                  </a:rPr>
                  <a:t>SỐ - ĐỒ </a:t>
                </a:r>
                <a:r>
                  <a:rPr lang="en-US" sz="4800" b="1" dirty="0">
                    <a:solidFill>
                      <a:srgbClr val="FF0000"/>
                    </a:solidFill>
                    <a:latin typeface="Times New Roman" panose="02020603050405020304" pitchFamily="18" charset="0"/>
                    <a:cs typeface="Times New Roman" panose="02020603050405020304" pitchFamily="18" charset="0"/>
                  </a:rPr>
                  <a:t>THỊ VÀ ỨNG DỤNG</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9" y="5783936"/>
                <a:ext cx="1392454" cy="905660"/>
                <a:chOff x="7459669" y="8063144"/>
                <a:chExt cx="1381118" cy="905764"/>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161191"/>
                  <a:ext cx="1371600" cy="807717"/>
                  <a:chOff x="7469187" y="8161191"/>
                  <a:chExt cx="1371600" cy="807717"/>
                </a:xfrm>
              </p:grpSpPr>
              <p:sp>
                <p:nvSpPr>
                  <p:cNvPr id="61" name="Round Same Side Corner Rectangle 60"/>
                  <p:cNvSpPr/>
                  <p:nvPr/>
                </p:nvSpPr>
                <p:spPr>
                  <a:xfrm rot="5400000">
                    <a:off x="7789227" y="7841151"/>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260940"/>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3" y="9356599"/>
                <a:ext cx="1392455" cy="914400"/>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 xmlns:a16="http://schemas.microsoft.com/office/drawing/2014/main" id="{547AD325-66EE-48DB-9F8D-F8AA55258571}"/>
              </a:ext>
            </a:extLst>
          </p:cNvPr>
          <p:cNvGrpSpPr/>
          <p:nvPr/>
        </p:nvGrpSpPr>
        <p:grpSpPr>
          <a:xfrm>
            <a:off x="7279066" y="3048000"/>
            <a:ext cx="15621908" cy="2551358"/>
            <a:chOff x="61141" y="134810"/>
            <a:chExt cx="6776932" cy="872484"/>
          </a:xfrm>
        </p:grpSpPr>
        <p:pic>
          <p:nvPicPr>
            <p:cNvPr id="55" name="Picture 54">
              <a:extLst>
                <a:ext uri="{FF2B5EF4-FFF2-40B4-BE49-F238E27FC236}">
                  <a16:creationId xmlns="" xmlns:a16="http://schemas.microsoft.com/office/drawing/2014/main" id="{81BFECA0-0F89-4852-8E07-B5554B30DF44}"/>
                </a:ext>
              </a:extLst>
            </p:cNvPr>
            <p:cNvPicPr>
              <a:picLocks noChangeAspect="1"/>
            </p:cNvPicPr>
            <p:nvPr/>
          </p:nvPicPr>
          <p:blipFill>
            <a:blip r:embed="rId4"/>
            <a:stretch>
              <a:fillRect/>
            </a:stretch>
          </p:blipFill>
          <p:spPr>
            <a:xfrm>
              <a:off x="61141" y="138049"/>
              <a:ext cx="6776932" cy="824094"/>
            </a:xfrm>
            <a:prstGeom prst="rect">
              <a:avLst/>
            </a:prstGeom>
          </p:spPr>
        </p:pic>
        <p:sp>
          <p:nvSpPr>
            <p:cNvPr id="65" name="TextBox 321">
              <a:extLst>
                <a:ext uri="{FF2B5EF4-FFF2-40B4-BE49-F238E27FC236}">
                  <a16:creationId xmlns=""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smtClean="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16</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11348476" y="3579922"/>
            <a:ext cx="8100805" cy="1397306"/>
          </a:xfrm>
          <a:prstGeom prst="rect">
            <a:avLst/>
          </a:prstGeom>
        </p:spPr>
        <p:txBody>
          <a:bodyPr wrap="square">
            <a:spAutoFit/>
          </a:bodyPr>
          <a:lstStyle/>
          <a:p>
            <a:pPr algn="ctr">
              <a:lnSpc>
                <a:spcPct val="106000"/>
              </a:lnSpc>
              <a:spcAft>
                <a:spcPts val="800"/>
              </a:spcAft>
            </a:pPr>
            <a:r>
              <a:rPr lang="en-US" sz="8000" b="1" dirty="0">
                <a:solidFill>
                  <a:srgbClr val="FCFFEF"/>
                </a:solidFill>
                <a:latin typeface="Times New Roman" pitchFamily="18" charset="0"/>
                <a:ea typeface="Cascadia Mono"/>
                <a:cs typeface="Times New Roman" pitchFamily="18" charset="0"/>
              </a:rPr>
              <a:t>HÀM SỐ BẬC 2</a:t>
            </a:r>
            <a:endParaRPr lang="en-US" sz="8000" dirty="0">
              <a:effectLst/>
              <a:latin typeface="Times New Roman" pitchFamily="18" charset="0"/>
              <a:ea typeface="Calibri"/>
              <a:cs typeface="Times New Roman" pitchFamily="18" charset="0"/>
            </a:endParaRPr>
          </a:p>
        </p:txBody>
      </p:sp>
      <p:sp>
        <p:nvSpPr>
          <p:cNvPr id="6" name="Rectangle 5"/>
          <p:cNvSpPr/>
          <p:nvPr/>
        </p:nvSpPr>
        <p:spPr>
          <a:xfrm>
            <a:off x="2552233" y="5924496"/>
            <a:ext cx="8916223" cy="800219"/>
          </a:xfrm>
          <a:prstGeom prst="rect">
            <a:avLst/>
          </a:prstGeom>
        </p:spPr>
        <p:txBody>
          <a:bodyPr wrap="none">
            <a:spAutoFit/>
          </a:bodyPr>
          <a:lstStyle/>
          <a:p>
            <a:r>
              <a:rPr lang="en-US" sz="4600" b="1" dirty="0">
                <a:latin typeface="Times New Roman" pitchFamily="18" charset="0"/>
                <a:cs typeface="Times New Roman" pitchFamily="18" charset="0"/>
              </a:rPr>
              <a:t> </a:t>
            </a:r>
            <a:r>
              <a:rPr lang="en-US" sz="4600" b="1" dirty="0" smtClean="0">
                <a:latin typeface="Times New Roman" pitchFamily="18" charset="0"/>
                <a:cs typeface="Times New Roman" pitchFamily="18" charset="0"/>
              </a:rPr>
              <a:t> </a:t>
            </a:r>
            <a:r>
              <a:rPr lang="en-US" sz="4600" b="1" dirty="0" err="1" smtClean="0">
                <a:solidFill>
                  <a:srgbClr val="242452"/>
                </a:solidFill>
                <a:latin typeface="Times New Roman" pitchFamily="18" charset="0"/>
                <a:cs typeface="Times New Roman" pitchFamily="18" charset="0"/>
              </a:rPr>
              <a:t>KHÁl</a:t>
            </a:r>
            <a:r>
              <a:rPr lang="en-US" sz="4600" b="1" dirty="0" smtClean="0">
                <a:solidFill>
                  <a:srgbClr val="242452"/>
                </a:solidFill>
                <a:latin typeface="Times New Roman" pitchFamily="18" charset="0"/>
                <a:cs typeface="Times New Roman" pitchFamily="18" charset="0"/>
              </a:rPr>
              <a:t> </a:t>
            </a:r>
            <a:r>
              <a:rPr lang="en-US" sz="4600" b="1" dirty="0">
                <a:solidFill>
                  <a:srgbClr val="242452"/>
                </a:solidFill>
                <a:latin typeface="Times New Roman" pitchFamily="18" charset="0"/>
                <a:cs typeface="Times New Roman" pitchFamily="18" charset="0"/>
              </a:rPr>
              <a:t>NIỆM HÀM SỐ BẬC HAI</a:t>
            </a:r>
            <a:endParaRPr lang="en-US" sz="4600" dirty="0">
              <a:solidFill>
                <a:srgbClr val="242452"/>
              </a:solidFill>
              <a:latin typeface="Times New Roman" pitchFamily="18" charset="0"/>
              <a:cs typeface="Times New Roman" pitchFamily="18" charset="0"/>
            </a:endParaRPr>
          </a:p>
        </p:txBody>
      </p:sp>
      <p:sp>
        <p:nvSpPr>
          <p:cNvPr id="7" name="Rectangle 6"/>
          <p:cNvSpPr/>
          <p:nvPr/>
        </p:nvSpPr>
        <p:spPr>
          <a:xfrm>
            <a:off x="2815551" y="7726224"/>
            <a:ext cx="8858579" cy="800219"/>
          </a:xfrm>
          <a:prstGeom prst="rect">
            <a:avLst/>
          </a:prstGeom>
        </p:spPr>
        <p:txBody>
          <a:bodyPr wrap="none">
            <a:spAutoFit/>
          </a:bodyPr>
          <a:lstStyle/>
          <a:p>
            <a:r>
              <a:rPr lang="en-US" sz="4600" b="1" dirty="0" smtClean="0">
                <a:solidFill>
                  <a:srgbClr val="242452"/>
                </a:solidFill>
                <a:latin typeface="Times New Roman" pitchFamily="18" charset="0"/>
                <a:cs typeface="Times New Roman" pitchFamily="18" charset="0"/>
              </a:rPr>
              <a:t>ĐỒ </a:t>
            </a:r>
            <a:r>
              <a:rPr lang="en-US" sz="4600" b="1" dirty="0">
                <a:solidFill>
                  <a:srgbClr val="242452"/>
                </a:solidFill>
                <a:latin typeface="Times New Roman" pitchFamily="18" charset="0"/>
                <a:cs typeface="Times New Roman" pitchFamily="18" charset="0"/>
              </a:rPr>
              <a:t>THỊ CỦA HÀM SỐ BẬC HAI</a:t>
            </a:r>
            <a:endParaRPr lang="en-US" sz="4600" dirty="0">
              <a:solidFill>
                <a:srgbClr val="242452"/>
              </a:solidFill>
              <a:latin typeface="Times New Roman" pitchFamily="18" charset="0"/>
              <a:cs typeface="Times New Roman" pitchFamily="18" charset="0"/>
            </a:endParaRPr>
          </a:p>
        </p:txBody>
      </p:sp>
      <p:sp>
        <p:nvSpPr>
          <p:cNvPr id="56" name="Rectangle 55"/>
          <p:cNvSpPr/>
          <p:nvPr/>
        </p:nvSpPr>
        <p:spPr>
          <a:xfrm>
            <a:off x="2815551" y="9516274"/>
            <a:ext cx="2549672" cy="800219"/>
          </a:xfrm>
          <a:prstGeom prst="rect">
            <a:avLst/>
          </a:prstGeom>
        </p:spPr>
        <p:txBody>
          <a:bodyPr wrap="none">
            <a:spAutoFit/>
          </a:bodyPr>
          <a:lstStyle/>
          <a:p>
            <a:r>
              <a:rPr lang="vi-VN" sz="4600" b="1" dirty="0" smtClean="0">
                <a:solidFill>
                  <a:srgbClr val="242452"/>
                </a:solidFill>
                <a:latin typeface="Times New Roman" pitchFamily="18" charset="0"/>
                <a:cs typeface="Times New Roman" pitchFamily="18" charset="0"/>
              </a:rPr>
              <a:t>BÀI TẬP</a:t>
            </a:r>
            <a:endParaRPr lang="en-US" sz="4600" dirty="0">
              <a:solidFill>
                <a:srgbClr val="242452"/>
              </a:solidFill>
              <a:latin typeface="Times New Roman" pitchFamily="18" charset="0"/>
              <a:cs typeface="Times New Roman" pitchFamily="18" charset="0"/>
            </a:endParaRPr>
          </a:p>
        </p:txBody>
      </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Table 8">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2211901740"/>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 xmlns:a16="http://schemas.microsoft.com/office/drawing/2014/main" val="442423946"/>
                        </a:ext>
                      </a:extLst>
                    </a:gridCol>
                  </a:tblGrid>
                  <a:tr h="6375175">
                    <a:tc>
                      <a:txBody>
                        <a:bodyPr/>
                        <a:lstStyle/>
                        <a:p>
                          <a:pPr marL="0" marR="0" indent="0" algn="l" defTabSz="1828800" rtl="0" eaLnBrk="1" fontAlgn="auto" latinLnBrk="0" hangingPunct="1">
                            <a:lnSpc>
                              <a:spcPct val="107000"/>
                            </a:lnSpc>
                            <a:spcBef>
                              <a:spcPts val="0"/>
                            </a:spcBef>
                            <a:spcAft>
                              <a:spcPts val="800"/>
                            </a:spcAft>
                            <a:buClrTx/>
                            <a:buSzTx/>
                            <a:buFontTx/>
                            <a:buNone/>
                            <a:tabLst/>
                            <a:defRPr/>
                          </a:pPr>
                          <a:r>
                            <a:rPr lang="en-US" sz="3600" b="1" kern="1200" dirty="0" smtClean="0">
                              <a:solidFill>
                                <a:schemeClr val="lt1"/>
                              </a:solidFill>
                              <a:effectLst/>
                              <a:latin typeface="Times New Roman" pitchFamily="18" charset="0"/>
                              <a:ea typeface="+mn-ea"/>
                              <a:cs typeface="Times New Roman" pitchFamily="18" charset="0"/>
                            </a:rPr>
                            <a:t>Ở </a:t>
                          </a:r>
                          <a:r>
                            <a:rPr lang="en-US" sz="3600" b="1" kern="1200" dirty="0" err="1" smtClean="0">
                              <a:solidFill>
                                <a:schemeClr val="lt1"/>
                              </a:solidFill>
                              <a:effectLst/>
                              <a:latin typeface="Times New Roman" pitchFamily="18" charset="0"/>
                              <a:ea typeface="+mn-ea"/>
                              <a:cs typeface="Times New Roman" pitchFamily="18" charset="0"/>
                            </a:rPr>
                            <a:t>lớp</a:t>
                          </a:r>
                          <a:r>
                            <a:rPr lang="en-US" sz="3600" b="1" kern="1200" dirty="0" smtClean="0">
                              <a:solidFill>
                                <a:schemeClr val="lt1"/>
                              </a:solidFill>
                              <a:effectLst/>
                              <a:latin typeface="Times New Roman" pitchFamily="18" charset="0"/>
                              <a:ea typeface="+mn-ea"/>
                              <a:cs typeface="Times New Roman" pitchFamily="18" charset="0"/>
                            </a:rPr>
                            <a:t> 9 , ta </a:t>
                          </a:r>
                          <a:r>
                            <a:rPr lang="en-US" sz="3600" b="1" kern="1200" dirty="0" err="1" smtClean="0">
                              <a:solidFill>
                                <a:schemeClr val="lt1"/>
                              </a:solidFill>
                              <a:effectLst/>
                              <a:latin typeface="Times New Roman" pitchFamily="18" charset="0"/>
                              <a:ea typeface="+mn-ea"/>
                              <a:cs typeface="Times New Roman" pitchFamily="18" charset="0"/>
                            </a:rPr>
                            <a:t>đã</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biết</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dạng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14:m>
                            <m:oMath xmlns:m="http://schemas.openxmlformats.org/officeDocument/2006/math">
                              <m:r>
                                <a:rPr lang="en-US" sz="2800" b="1" i="0" smtClean="0">
                                  <a:latin typeface="Cambria Math" pitchFamily="18" charset="0"/>
                                  <a:ea typeface="Cambria Math" pitchFamily="18" charset="0"/>
                                </a:rPr>
                                <m:t>𝐲</m:t>
                              </m:r>
                              <m:r>
                                <a:rPr lang="en-US" sz="2800" b="1" i="0" smtClean="0">
                                  <a:latin typeface="Cambria Math" pitchFamily="18" charset="0"/>
                                  <a:ea typeface="Cambria Math" pitchFamily="18" charset="0"/>
                                </a:rPr>
                                <m:t>=</m:t>
                              </m:r>
                              <m:r>
                                <a:rPr lang="en-US" sz="2800" b="1" i="0" smtClean="0">
                                  <a:latin typeface="Cambria Math" pitchFamily="18" charset="0"/>
                                  <a:ea typeface="Cambria Math" pitchFamily="18" charset="0"/>
                                </a:rPr>
                                <m:t>𝐚</m:t>
                              </m:r>
                              <m:sSup>
                                <m:sSupPr>
                                  <m:ctrlPr>
                                    <a:rPr lang="en-US" sz="3600" b="1" i="1" smtClean="0">
                                      <a:latin typeface="Cambria Math"/>
                                      <a:ea typeface="Cambria Math" pitchFamily="18" charset="0"/>
                                    </a:rPr>
                                  </m:ctrlPr>
                                </m:sSupPr>
                                <m:e>
                                  <m:r>
                                    <a:rPr lang="en-US" sz="3600" b="1" i="1">
                                      <a:latin typeface="Cambria Math" panose="02040503050406030204" pitchFamily="18" charset="0"/>
                                      <a:ea typeface="Cambria Math" pitchFamily="18" charset="0"/>
                                    </a:rPr>
                                    <m:t>𝒙</m:t>
                                  </m:r>
                                </m:e>
                                <m:sup>
                                  <m:r>
                                    <a:rPr lang="en-US" sz="3600" b="1" i="1">
                                      <a:latin typeface="Cambria Math" panose="02040503050406030204" pitchFamily="18" charset="0"/>
                                      <a:ea typeface="Cambria Math" pitchFamily="18" charset="0"/>
                                    </a:rPr>
                                    <m:t>𝟐</m:t>
                                  </m:r>
                                </m:sup>
                              </m:sSup>
                            </m:oMath>
                          </a14:m>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Trong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mục</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này</a:t>
                          </a:r>
                          <a:r>
                            <a:rPr lang="en-US" sz="3600" b="1" kern="1200" dirty="0" smtClean="0">
                              <a:solidFill>
                                <a:schemeClr val="lt1"/>
                              </a:solidFill>
                              <a:effectLst/>
                              <a:latin typeface="Times New Roman" pitchFamily="18" charset="0"/>
                              <a:ea typeface="+mn-ea"/>
                              <a:cs typeface="Times New Roman" pitchFamily="18" charset="0"/>
                            </a:rPr>
                            <a:t> ta </a:t>
                          </a:r>
                          <a:r>
                            <a:rPr lang="en-US" sz="3600" b="1" kern="1200" dirty="0" err="1" smtClean="0">
                              <a:solidFill>
                                <a:schemeClr val="lt1"/>
                              </a:solidFill>
                              <a:effectLst/>
                              <a:latin typeface="Times New Roman" pitchFamily="18" charset="0"/>
                              <a:ea typeface="+mn-ea"/>
                              <a:cs typeface="Times New Roman" pitchFamily="18" charset="0"/>
                            </a:rPr>
                            <a:t>sẽ</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tìm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hiểu</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bậc</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hai</a:t>
                          </a:r>
                          <a:r>
                            <a:rPr lang="en-US" sz="3600" b="1" kern="1200" dirty="0" smtClean="0">
                              <a:solidFill>
                                <a:schemeClr val="lt1"/>
                              </a:solidFill>
                              <a:effectLst/>
                              <a:latin typeface="Times New Roman" pitchFamily="18" charset="0"/>
                              <a:ea typeface="+mn-ea"/>
                              <a:cs typeface="Times New Roman" pitchFamily="18" charset="0"/>
                            </a:rPr>
                            <a:t> </a:t>
                          </a:r>
                        </a:p>
                        <a:p>
                          <a:pPr marL="0" marR="0" indent="0" algn="l" defTabSz="1828800" rtl="0" eaLnBrk="1" fontAlgn="auto" latinLnBrk="0" hangingPunct="1">
                            <a:lnSpc>
                              <a:spcPct val="107000"/>
                            </a:lnSpc>
                            <a:spcBef>
                              <a:spcPts val="0"/>
                            </a:spcBef>
                            <a:spcAft>
                              <a:spcPts val="800"/>
                            </a:spcAft>
                            <a:buClrTx/>
                            <a:buSzTx/>
                            <a:buFontTx/>
                            <a:buNone/>
                            <a:tabLst/>
                            <a:defRPr/>
                          </a:pPr>
                          <a14:m>
                            <m:oMath xmlns:m="http://schemas.openxmlformats.org/officeDocument/2006/math">
                              <m:sSup>
                                <m:sSupPr>
                                  <m:ctrlPr>
                                    <a:rPr lang="en-US" sz="3600" b="1" i="1" smtClean="0">
                                      <a:latin typeface="Cambria Math"/>
                                    </a:rPr>
                                  </m:ctrlPr>
                                </m:sSupPr>
                                <m:e>
                                  <m:r>
                                    <a:rPr lang="en-US" sz="3600" b="1" i="1" smtClean="0">
                                      <a:latin typeface="Cambria Math"/>
                                    </a:rPr>
                                    <m:t>𝒚</m:t>
                                  </m:r>
                                  <m:r>
                                    <a:rPr lang="en-US" sz="3600" b="1" i="1" smtClean="0">
                                      <a:latin typeface="Cambria Math"/>
                                    </a:rPr>
                                    <m:t>=</m:t>
                                  </m:r>
                                  <m:r>
                                    <a:rPr lang="en-US" sz="3600" b="1" i="1" smtClean="0">
                                      <a:latin typeface="Cambria Math"/>
                                    </a:rPr>
                                    <m:t>𝒂𝒙</m:t>
                                  </m:r>
                                </m:e>
                                <m:sup>
                                  <m:r>
                                    <a:rPr lang="en-US" sz="3600" b="1" i="1">
                                      <a:latin typeface="Cambria Math" panose="02040503050406030204" pitchFamily="18" charset="0"/>
                                    </a:rPr>
                                    <m:t>𝟐</m:t>
                                  </m:r>
                                </m:sup>
                              </m:sSup>
                              <m:r>
                                <a:rPr lang="en-US" sz="3600" b="1" i="1" smtClean="0">
                                  <a:latin typeface="Cambria Math"/>
                                </a:rPr>
                                <m:t>+</m:t>
                              </m:r>
                              <m:r>
                                <a:rPr lang="en-US" sz="3600" b="1" i="1" smtClean="0">
                                  <a:latin typeface="Cambria Math"/>
                                </a:rPr>
                                <m:t>𝒃𝒙</m:t>
                              </m:r>
                              <m:r>
                                <a:rPr lang="en-US" sz="3600" b="1" i="1" smtClean="0">
                                  <a:latin typeface="Cambria Math"/>
                                </a:rPr>
                                <m:t>+</m:t>
                              </m:r>
                              <m:r>
                                <a:rPr lang="en-US" sz="3600" b="1" i="1" smtClean="0">
                                  <a:latin typeface="Cambria Math"/>
                                </a:rPr>
                                <m:t>𝒄</m:t>
                              </m:r>
                              <m:r>
                                <a:rPr lang="en-US" sz="3600" b="1" i="1" smtClean="0">
                                  <a:latin typeface="Cambria Math"/>
                                </a:rPr>
                                <m:t>  (</m:t>
                              </m:r>
                              <m:r>
                                <a:rPr lang="en-US" sz="3600" b="1" i="1" smtClean="0">
                                  <a:latin typeface="Cambria Math"/>
                                </a:rPr>
                                <m:t>𝒂</m:t>
                              </m:r>
                              <m:r>
                                <a:rPr lang="en-US" sz="3600" b="1" i="1" smtClean="0">
                                  <a:latin typeface="Cambria Math"/>
                                </a:rPr>
                                <m:t>#</m:t>
                              </m:r>
                              <m:r>
                                <a:rPr lang="en-US" sz="3600" b="1" i="1" smtClean="0">
                                  <a:latin typeface="Cambria Math"/>
                                </a:rPr>
                                <m:t>𝟎</m:t>
                              </m:r>
                              <m:r>
                                <a:rPr lang="en-US" sz="3600" b="1" i="1" smtClean="0">
                                  <a:latin typeface="Cambria Math"/>
                                </a:rPr>
                                <m:t>)</m:t>
                              </m:r>
                            </m:oMath>
                          </a14:m>
                          <a:r>
                            <a:rPr lang="en-US" sz="3600" b="1" kern="1200" dirty="0" smtClean="0">
                              <a:solidFill>
                                <a:schemeClr val="lt1"/>
                              </a:solidFill>
                              <a:effectLst/>
                              <a:latin typeface="Times New Roman" pitchFamily="18" charset="0"/>
                              <a:ea typeface="+mn-ea"/>
                              <a:cs typeface="Times New Roman" pitchFamily="18" charset="0"/>
                            </a:rPr>
                            <a:t>.</a:t>
                          </a: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0" dirty="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xmlns="">
          <p:graphicFrame>
            <p:nvGraphicFramePr>
              <p:cNvPr id="9" name="Table 8">
                <a:extLst>
                  <a:ext uri="{FF2B5EF4-FFF2-40B4-BE49-F238E27FC236}">
                    <a16:creationId xmlns:a16="http://schemas.microsoft.com/office/drawing/2014/main" xmlns:a14="http://schemas.microsoft.com/office/drawing/2010/main" xmlns="" id="{50CEE1A1-75D0-461B-AF7C-3F18CDA37CEC}"/>
                  </a:ext>
                </a:extLst>
              </p:cNvPr>
              <p:cNvGraphicFramePr>
                <a:graphicFrameLocks noGrp="1"/>
              </p:cNvGraphicFramePr>
              <p:nvPr>
                <p:extLst>
                  <p:ext uri="{D42A27DB-BD31-4B8C-83A1-F6EECF244321}">
                    <p14:modId xmlns:p14="http://schemas.microsoft.com/office/powerpoint/2010/main" val="2211901740"/>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a16="http://schemas.microsoft.com/office/drawing/2014/main" xmlns:a14="http://schemas.microsoft.com/office/drawing/2010/main" xmlns="" val="442423946"/>
                        </a:ext>
                      </a:extLst>
                    </a:gridCol>
                  </a:tblGrid>
                  <a:tr h="6375175">
                    <a:tc>
                      <a:txBody>
                        <a:bodyPr/>
                        <a:lstStyle/>
                        <a:p>
                          <a:endParaRPr lang="en-US"/>
                        </a:p>
                      </a:txBody>
                      <a:tcPr>
                        <a:blipFill rotWithShape="1">
                          <a:blip r:embed="rId2"/>
                          <a:stretch>
                            <a:fillRect l="-26" t="-1530"/>
                          </a:stretch>
                        </a:blipFill>
                      </a:tcPr>
                    </a:tc>
                    <a:extLst>
                      <a:ext uri="{0D108BD9-81ED-4DB2-BD59-A6C34878D82A}">
                        <a16:rowId xmlns:a16="http://schemas.microsoft.com/office/drawing/2014/main" xmlns:a14="http://schemas.microsoft.com/office/drawing/2010/main" xmlns="" val="1581287189"/>
                      </a:ext>
                    </a:extLst>
                  </a:tr>
                </a:tbl>
              </a:graphicData>
            </a:graphic>
          </p:graphicFrame>
        </mc:Fallback>
      </mc:AlternateContent>
      <p:pic>
        <p:nvPicPr>
          <p:cNvPr id="10" name="Picture 9" descr="Chart, radar chart&#10;&#10;Description automatically generated"/>
          <p:cNvPicPr/>
          <p:nvPr/>
        </p:nvPicPr>
        <p:blipFill>
          <a:blip r:embed="rId3"/>
          <a:stretch>
            <a:fillRect/>
          </a:stretch>
        </p:blipFill>
        <p:spPr>
          <a:xfrm>
            <a:off x="7772400" y="3657600"/>
            <a:ext cx="10972800" cy="5334000"/>
          </a:xfrm>
          <a:prstGeom prst="rect">
            <a:avLst/>
          </a:prstGeom>
        </p:spPr>
      </p:pic>
    </p:spTree>
    <p:extLst>
      <p:ext uri="{BB962C8B-B14F-4D97-AF65-F5344CB8AC3E}">
        <p14:creationId xmlns:p14="http://schemas.microsoft.com/office/powerpoint/2010/main" val="518693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643466" y="6649784"/>
            <a:ext cx="11777133" cy="655302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endParaRPr lang="en-US" b="1" smtClean="0">
              <a:solidFill>
                <a:schemeClr val="bg2">
                  <a:lumMod val="25000"/>
                </a:schemeClr>
              </a:solidFill>
              <a:latin typeface="Times New Roman" pitchFamily="18" charset="0"/>
              <a:ea typeface="Calibri"/>
              <a:cs typeface="Times New Roman" pitchFamily="18" charset="0"/>
            </a:endParaRPr>
          </a:p>
        </p:txBody>
      </p:sp>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 xmlns:a16="http://schemas.microsoft.com/office/drawing/2014/main" id="{14822BB7-DB89-4357-87F0-6E511FC44A6A}"/>
                  </a:ext>
                </a:extLst>
              </p:cNvPr>
              <p:cNvSpPr txBox="1">
                <a:spLocks/>
              </p:cNvSpPr>
              <p:nvPr/>
            </p:nvSpPr>
            <p:spPr>
              <a:xfrm>
                <a:off x="11887200" y="6649784"/>
                <a:ext cx="11658600" cy="654466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en-US" dirty="0" smtClean="0"/>
                  <a:t>c) </a:t>
                </a:r>
                <a:r>
                  <a:rPr lang="en-US" dirty="0" err="1" smtClean="0"/>
                  <a:t>Thực</a:t>
                </a:r>
                <a:r>
                  <a:rPr lang="en-US" dirty="0" smtClean="0"/>
                  <a:t> </a:t>
                </a:r>
                <a:r>
                  <a:rPr lang="en-US" dirty="0" err="1" smtClean="0"/>
                  <a:t>hiện</a:t>
                </a:r>
                <a:r>
                  <a:rPr lang="en-US" dirty="0" smtClean="0"/>
                  <a:t> </a:t>
                </a:r>
                <a:r>
                  <a:rPr lang="en-US" dirty="0" err="1" smtClean="0"/>
                  <a:t>phép</a:t>
                </a:r>
                <a:r>
                  <a:rPr lang="en-US" dirty="0" smtClean="0"/>
                  <a:t> </a:t>
                </a:r>
                <a:r>
                  <a:rPr lang="en-US" dirty="0" err="1" smtClean="0"/>
                  <a:t>biến</a:t>
                </a:r>
                <a:r>
                  <a:rPr lang="en-US" dirty="0" smtClean="0"/>
                  <a:t> </a:t>
                </a:r>
                <a:r>
                  <a:rPr lang="en-US" dirty="0" err="1" smtClean="0"/>
                  <a:t>đổi</a:t>
                </a:r>
                <a:endParaRPr lang="en-US" dirty="0" smtClean="0"/>
              </a:p>
              <a:p>
                <a:pPr algn="just"/>
                <a14:m>
                  <m:oMath xmlns:m="http://schemas.openxmlformats.org/officeDocument/2006/math">
                    <m:r>
                      <a:rPr lang="en-US" sz="6000" b="1">
                        <a:latin typeface="Cambria Math"/>
                      </a:rPr>
                      <m:t>𝐲</m:t>
                    </m:r>
                    <m:r>
                      <a:rPr lang="en-US" sz="6000" b="1">
                        <a:latin typeface="Cambria Math"/>
                      </a:rPr>
                      <m:t>=−</m:t>
                    </m:r>
                    <m:r>
                      <a:rPr lang="en-US" sz="6000" b="1" i="1" smtClean="0">
                        <a:solidFill>
                          <a:schemeClr val="tx1"/>
                        </a:solidFill>
                        <a:latin typeface="Cambria Math"/>
                      </a:rPr>
                      <m:t>𝟐</m:t>
                    </m:r>
                    <m:sSup>
                      <m:sSupPr>
                        <m:ctrlPr>
                          <a:rPr lang="en-US" b="1" i="1">
                            <a:solidFill>
                              <a:schemeClr val="tx1"/>
                            </a:solidFill>
                            <a:latin typeface="Cambria Math"/>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r>
                      <a:rPr lang="en-US" b="1" i="1">
                        <a:solidFill>
                          <a:schemeClr val="tx1"/>
                        </a:solidFill>
                        <a:latin typeface="Cambria Math"/>
                      </a:rPr>
                      <m:t>+</m:t>
                    </m:r>
                    <m:r>
                      <a:rPr lang="en-US" b="1" i="1">
                        <a:solidFill>
                          <a:schemeClr val="tx1"/>
                        </a:solidFill>
                        <a:latin typeface="Cambria Math"/>
                      </a:rPr>
                      <m:t>𝟐𝟎</m:t>
                    </m:r>
                    <m:r>
                      <a:rPr lang="en-US" b="1" i="1">
                        <a:solidFill>
                          <a:schemeClr val="tx1"/>
                        </a:solidFill>
                        <a:latin typeface="Cambria Math"/>
                      </a:rPr>
                      <m:t>𝒙</m:t>
                    </m:r>
                    <m:r>
                      <a:rPr lang="en-US" b="1" i="1" smtClean="0">
                        <a:solidFill>
                          <a:schemeClr val="tx1"/>
                        </a:solidFill>
                        <a:latin typeface="Cambria Math"/>
                      </a:rPr>
                      <m:t>=−</m:t>
                    </m:r>
                    <m:r>
                      <a:rPr lang="en-US" b="1" i="1" smtClean="0">
                        <a:solidFill>
                          <a:schemeClr val="tx1"/>
                        </a:solidFill>
                        <a:latin typeface="Cambria Math"/>
                      </a:rPr>
                      <m:t>𝟐</m:t>
                    </m:r>
                    <m:r>
                      <a:rPr lang="en-US" b="1" i="1" smtClean="0">
                        <a:solidFill>
                          <a:schemeClr val="tx1"/>
                        </a:solidFill>
                        <a:latin typeface="Cambria Math"/>
                      </a:rPr>
                      <m:t>(</m:t>
                    </m:r>
                    <m:sSup>
                      <m:sSupPr>
                        <m:ctrlPr>
                          <a:rPr lang="en-US" b="1" i="1">
                            <a:latin typeface="Cambria Math"/>
                          </a:rPr>
                        </m:ctrlPr>
                      </m:sSupPr>
                      <m:e>
                        <m:r>
                          <a:rPr lang="en-US" b="1" i="1">
                            <a:latin typeface="Cambria Math" panose="02040503050406030204" pitchFamily="18" charset="0"/>
                          </a:rPr>
                          <m:t>𝒙</m:t>
                        </m:r>
                        <m:r>
                          <a:rPr lang="en-US" b="1" i="1" smtClean="0">
                            <a:latin typeface="Cambria Math"/>
                          </a:rPr>
                          <m:t>−</m:t>
                        </m:r>
                        <m:r>
                          <a:rPr lang="en-US" b="1" i="1" smtClean="0">
                            <a:latin typeface="Cambria Math"/>
                          </a:rPr>
                          <m:t>𝟓</m:t>
                        </m:r>
                        <m:r>
                          <a:rPr lang="en-US" b="1" i="1" smtClean="0">
                            <a:latin typeface="Cambria Math"/>
                          </a:rPr>
                          <m:t>)</m:t>
                        </m:r>
                      </m:e>
                      <m:sup>
                        <m:r>
                          <a:rPr lang="en-US" b="1" i="1">
                            <a:latin typeface="Cambria Math" panose="02040503050406030204" pitchFamily="18" charset="0"/>
                          </a:rPr>
                          <m:t>𝟐</m:t>
                        </m:r>
                      </m:sup>
                    </m:sSup>
                    <m:r>
                      <a:rPr lang="en-US" b="1" i="1" smtClean="0">
                        <a:latin typeface="Cambria Math"/>
                      </a:rPr>
                      <m:t>+</m:t>
                    </m:r>
                    <m:r>
                      <a:rPr lang="en-US" b="1" i="1" smtClean="0">
                        <a:latin typeface="Cambria Math"/>
                      </a:rPr>
                      <m:t>𝟓𝟎</m:t>
                    </m:r>
                  </m:oMath>
                </a14:m>
                <a:endParaRPr lang="en-US" b="1" dirty="0" smtClean="0"/>
              </a:p>
              <a:p>
                <a:pPr algn="just"/>
                <a:r>
                  <a:rPr lang="en-US" dirty="0" err="1"/>
                  <a:t>Hãy</a:t>
                </a:r>
                <a:r>
                  <a:rPr lang="en-US" dirty="0"/>
                  <a:t> </a:t>
                </a:r>
                <a:r>
                  <a:rPr lang="en-US" dirty="0" err="1"/>
                  <a:t>cho</a:t>
                </a:r>
                <a:r>
                  <a:rPr lang="en-US" dirty="0"/>
                  <a:t> </a:t>
                </a:r>
                <a:r>
                  <a:rPr lang="en-US" dirty="0" err="1"/>
                  <a:t>biết</a:t>
                </a:r>
                <a:r>
                  <a:rPr lang="en-US" dirty="0"/>
                  <a:t> </a:t>
                </a:r>
                <a:r>
                  <a:rPr lang="en-US" dirty="0" err="1"/>
                  <a:t>giá</a:t>
                </a:r>
                <a:r>
                  <a:rPr lang="en-US" dirty="0"/>
                  <a:t> </a:t>
                </a:r>
                <a:r>
                  <a:rPr lang="en-US" dirty="0" err="1"/>
                  <a:t>trị</a:t>
                </a:r>
                <a:r>
                  <a:rPr lang="en-US" dirty="0"/>
                  <a:t> </a:t>
                </a:r>
                <a:r>
                  <a:rPr lang="en-US" dirty="0" err="1"/>
                  <a:t>lớn</a:t>
                </a:r>
                <a:r>
                  <a:rPr lang="en-US" dirty="0"/>
                  <a:t> </a:t>
                </a:r>
                <a:r>
                  <a:rPr lang="en-US" dirty="0" err="1"/>
                  <a:t>nhất</a:t>
                </a:r>
                <a:r>
                  <a:rPr lang="en-US" dirty="0"/>
                  <a:t> </a:t>
                </a:r>
                <a:r>
                  <a:rPr lang="en-US" dirty="0" err="1"/>
                  <a:t>của</a:t>
                </a:r>
                <a:r>
                  <a:rPr lang="en-US" dirty="0"/>
                  <a:t> </a:t>
                </a:r>
                <a:r>
                  <a:rPr lang="en-US" dirty="0" err="1"/>
                  <a:t>diện</a:t>
                </a:r>
                <a:r>
                  <a:rPr lang="en-US" dirty="0"/>
                  <a:t> </a:t>
                </a:r>
                <a:r>
                  <a:rPr lang="en-US" dirty="0" err="1"/>
                  <a:t>tích</a:t>
                </a:r>
                <a:r>
                  <a:rPr lang="en-US" dirty="0"/>
                  <a:t> </a:t>
                </a:r>
                <a:r>
                  <a:rPr lang="en-US" dirty="0" err="1"/>
                  <a:t>mảnh</a:t>
                </a:r>
                <a:r>
                  <a:rPr lang="en-US" dirty="0"/>
                  <a:t> </a:t>
                </a:r>
                <a:r>
                  <a:rPr lang="en-US" dirty="0" err="1"/>
                  <a:t>đất</a:t>
                </a:r>
                <a:r>
                  <a:rPr lang="en-US" dirty="0"/>
                  <a:t> </a:t>
                </a:r>
                <a:r>
                  <a:rPr lang="en-US" dirty="0" err="1"/>
                  <a:t>được</a:t>
                </a:r>
                <a:r>
                  <a:rPr lang="en-US" dirty="0"/>
                  <a:t> </a:t>
                </a:r>
                <a:r>
                  <a:rPr lang="en-US" dirty="0" err="1"/>
                  <a:t>rào</a:t>
                </a:r>
                <a:r>
                  <a:rPr lang="en-US" dirty="0"/>
                  <a:t> </a:t>
                </a:r>
                <a:r>
                  <a:rPr lang="en-US" dirty="0" err="1"/>
                  <a:t>chắn</a:t>
                </a:r>
                <a:r>
                  <a:rPr lang="en-US" dirty="0"/>
                  <a:t>. </a:t>
                </a:r>
                <a:r>
                  <a:rPr lang="en-US" dirty="0" err="1"/>
                  <a:t>Từ</a:t>
                </a:r>
                <a:r>
                  <a:rPr lang="en-US" dirty="0"/>
                  <a:t> </a:t>
                </a:r>
                <a:r>
                  <a:rPr lang="en-US" dirty="0" err="1"/>
                  <a:t>đó</a:t>
                </a:r>
                <a:r>
                  <a:rPr lang="en-US" dirty="0"/>
                  <a:t> </a:t>
                </a:r>
                <a:r>
                  <a:rPr lang="en-US" dirty="0" err="1"/>
                  <a:t>suy</a:t>
                </a:r>
                <a:r>
                  <a:rPr lang="en-US" dirty="0"/>
                  <a:t> </a:t>
                </a:r>
                <a:r>
                  <a:rPr lang="en-US" dirty="0" err="1"/>
                  <a:t>ra</a:t>
                </a:r>
                <a:r>
                  <a:rPr lang="en-US" dirty="0"/>
                  <a:t> </a:t>
                </a:r>
                <a:r>
                  <a:rPr lang="en-US" dirty="0" err="1"/>
                  <a:t>lời</a:t>
                </a:r>
                <a:r>
                  <a:rPr lang="en-US" dirty="0"/>
                  <a:t> </a:t>
                </a:r>
                <a:r>
                  <a:rPr lang="en-US" dirty="0" err="1"/>
                  <a:t>giải</a:t>
                </a:r>
                <a:r>
                  <a:rPr lang="en-US" dirty="0"/>
                  <a:t> </a:t>
                </a:r>
                <a:r>
                  <a:rPr lang="en-US" dirty="0" err="1"/>
                  <a:t>của</a:t>
                </a:r>
                <a:r>
                  <a:rPr lang="en-US" dirty="0"/>
                  <a:t> </a:t>
                </a:r>
                <a:r>
                  <a:rPr lang="en-US" dirty="0" err="1"/>
                  <a:t>bài</a:t>
                </a:r>
                <a:r>
                  <a:rPr lang="en-US" dirty="0"/>
                  <a:t> </a:t>
                </a:r>
                <a:r>
                  <a:rPr lang="en-US" dirty="0" err="1"/>
                  <a:t>toán</a:t>
                </a:r>
                <a:r>
                  <a:rPr lang="en-US" dirty="0"/>
                  <a:t> ở </a:t>
                </a:r>
                <a:r>
                  <a:rPr lang="en-US" dirty="0" err="1"/>
                  <a:t>phần</a:t>
                </a:r>
                <a:r>
                  <a:rPr lang="en-US" dirty="0"/>
                  <a:t> </a:t>
                </a:r>
                <a:r>
                  <a:rPr lang="en-US" dirty="0" err="1"/>
                  <a:t>mở</a:t>
                </a:r>
                <a:r>
                  <a:rPr lang="en-US" dirty="0"/>
                  <a:t> </a:t>
                </a:r>
                <a:r>
                  <a:rPr lang="en-US" dirty="0" err="1"/>
                  <a:t>đầu</a:t>
                </a:r>
                <a:endParaRPr lang="en-US" dirty="0"/>
              </a:p>
            </p:txBody>
          </p:sp>
        </mc:Choice>
        <mc:Fallback xmlns="">
          <p:sp>
            <p:nvSpPr>
              <p:cNvPr id="17"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11887200" y="6649784"/>
                <a:ext cx="11658600" cy="6544663"/>
              </a:xfrm>
              <a:prstGeom prst="rect">
                <a:avLst/>
              </a:prstGeom>
              <a:blipFill rotWithShape="0">
                <a:blip r:embed="rId3"/>
                <a:stretch>
                  <a:fillRect l="-2089" t="-3256" r="-2245"/>
                </a:stretch>
              </a:blipFill>
              <a:ln>
                <a:solidFill>
                  <a:srgbClr val="00B0F0"/>
                </a:solidFill>
              </a:ln>
            </p:spPr>
            <p:txBody>
              <a:bodyPr/>
              <a:lstStyle/>
              <a:p>
                <a:r>
                  <a:rPr lang="en-US">
                    <a:noFill/>
                  </a:rPr>
                  <a:t> </a:t>
                </a:r>
              </a:p>
            </p:txBody>
          </p:sp>
        </mc:Fallback>
      </mc:AlternateContent>
      <p:grpSp>
        <p:nvGrpSpPr>
          <p:cNvPr id="14" name="Group 57"/>
          <p:cNvGrpSpPr>
            <a:grpSpLocks/>
          </p:cNvGrpSpPr>
          <p:nvPr/>
        </p:nvGrpSpPr>
        <p:grpSpPr bwMode="auto">
          <a:xfrm>
            <a:off x="838200" y="1736721"/>
            <a:ext cx="4891422" cy="878618"/>
            <a:chOff x="224" y="592"/>
            <a:chExt cx="11374" cy="1326"/>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Hoạt</a:t>
              </a:r>
              <a:r>
                <a:rPr kumimoji="0" lang="en-US" altLang="en-US" sz="4400" b="1" i="0" u="none" strike="noStrike" cap="none" normalizeH="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động 2</a:t>
              </a: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742235021"/>
                  </p:ext>
                </p:extLst>
              </p:nvPr>
            </p:nvGraphicFramePr>
            <p:xfrm>
              <a:off x="643466" y="2705432"/>
              <a:ext cx="22902334" cy="3979418"/>
            </p:xfrm>
            <a:graphic>
              <a:graphicData uri="http://schemas.openxmlformats.org/drawingml/2006/table">
                <a:tbl>
                  <a:tblPr firstRow="1" bandRow="1">
                    <a:tableStyleId>{5C22544A-7EE6-4342-B048-85BDC9FD1C3A}</a:tableStyleId>
                  </a:tblPr>
                  <a:tblGrid>
                    <a:gridCol w="22902334">
                      <a:extLst>
                        <a:ext uri="{9D8B030D-6E8A-4147-A177-3AD203B41FA5}">
                          <a16:colId xmlns="" xmlns:a16="http://schemas.microsoft.com/office/drawing/2014/main" val="442423946"/>
                        </a:ext>
                      </a:extLst>
                    </a:gridCol>
                  </a:tblGrid>
                  <a:tr h="3936775">
                    <a:tc>
                      <a:txBody>
                        <a:bodyPr/>
                        <a:lstStyle/>
                        <a:p>
                          <a:pPr>
                            <a:lnSpc>
                              <a:spcPct val="107000"/>
                            </a:lnSpc>
                            <a:spcAft>
                              <a:spcPts val="800"/>
                            </a:spcAft>
                          </a:pPr>
                          <a:r>
                            <a:rPr lang="en-US" sz="4800" b="1" dirty="0" smtClean="0">
                              <a:latin typeface="Times New Roman" pitchFamily="18" charset="0"/>
                              <a:cs typeface="Times New Roman" pitchFamily="18" charset="0"/>
                            </a:rPr>
                            <a:t>	</a:t>
                          </a:r>
                          <a:r>
                            <a:rPr lang="en-US" sz="4800" dirty="0" smtClean="0">
                              <a:effectLst/>
                              <a:latin typeface="Times New Roman" pitchFamily="18" charset="0"/>
                              <a:ea typeface="Calibri"/>
                              <a:cs typeface="Times New Roman" pitchFamily="18" charset="0"/>
                            </a:rPr>
                            <a:t>Cho </a:t>
                          </a:r>
                          <a:r>
                            <a:rPr lang="en-US" sz="4800" dirty="0" err="1" smtClean="0">
                              <a:effectLst/>
                              <a:latin typeface="Times New Roman" pitchFamily="18" charset="0"/>
                              <a:ea typeface="Calibri"/>
                              <a:cs typeface="Times New Roman" pitchFamily="18" charset="0"/>
                            </a:rPr>
                            <a:t>hàm</a:t>
                          </a:r>
                          <a:r>
                            <a:rPr lang="en-US" sz="4800" dirty="0" smtClean="0">
                              <a:effectLst/>
                              <a:latin typeface="Times New Roman" pitchFamily="18" charset="0"/>
                              <a:ea typeface="Calibri"/>
                              <a:cs typeface="Times New Roman" pitchFamily="18" charset="0"/>
                            </a:rPr>
                            <a:t> </a:t>
                          </a:r>
                          <a:r>
                            <a:rPr lang="en-US" sz="4800" dirty="0" err="1" smtClean="0">
                              <a:effectLst/>
                              <a:latin typeface="Times New Roman" pitchFamily="18" charset="0"/>
                              <a:ea typeface="Calibri"/>
                              <a:cs typeface="Times New Roman" pitchFamily="18" charset="0"/>
                            </a:rPr>
                            <a:t>số</a:t>
                          </a:r>
                          <a:r>
                            <a:rPr lang="en-US" sz="4800" dirty="0" smtClean="0">
                              <a:effectLst/>
                              <a:latin typeface="Times New Roman" pitchFamily="18" charset="0"/>
                              <a:ea typeface="Calibri"/>
                              <a:cs typeface="Times New Roman" pitchFamily="18" charset="0"/>
                            </a:rPr>
                            <a:t> </a:t>
                          </a:r>
                          <a14:m>
                            <m:oMath xmlns:m="http://schemas.openxmlformats.org/officeDocument/2006/math">
                              <m:r>
                                <a:rPr lang="en-US" sz="5400" b="1" i="0" smtClean="0">
                                  <a:latin typeface="Cambria Math"/>
                                </a:rPr>
                                <m:t>𝐲</m:t>
                              </m:r>
                              <m:r>
                                <a:rPr lang="en-US" sz="5400" b="1" i="0" smtClean="0">
                                  <a:latin typeface="Cambria Math"/>
                                </a:rPr>
                                <m:t>=−</m:t>
                              </m:r>
                              <m:r>
                                <a:rPr lang="en-US" sz="5400" b="1" i="1" smtClean="0">
                                  <a:solidFill>
                                    <a:schemeClr val="bg1"/>
                                  </a:solidFill>
                                  <a:latin typeface="Cambria Math"/>
                                </a:rPr>
                                <m:t>𝟐</m:t>
                              </m:r>
                              <m:sSup>
                                <m:sSupPr>
                                  <m:ctrlPr>
                                    <a:rPr lang="en-US" sz="4800" b="1" i="1">
                                      <a:latin typeface="Cambria Math"/>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smtClean="0">
                                  <a:latin typeface="Cambria Math"/>
                                </a:rPr>
                                <m:t>+</m:t>
                              </m:r>
                              <m:r>
                                <a:rPr lang="en-US" sz="4800" b="1" i="1" smtClean="0">
                                  <a:latin typeface="Cambria Math"/>
                                </a:rPr>
                                <m:t>𝟐𝟎</m:t>
                              </m:r>
                              <m:r>
                                <a:rPr lang="en-US" sz="4800" b="1" i="1" smtClean="0">
                                  <a:latin typeface="Cambria Math"/>
                                </a:rPr>
                                <m:t>𝒙</m:t>
                              </m:r>
                              <m:r>
                                <a:rPr lang="en-US" sz="4800" b="1" i="0" smtClean="0">
                                  <a:latin typeface="Cambria Math"/>
                                </a:rPr>
                                <m:t>  </m:t>
                              </m:r>
                              <m:d>
                                <m:dPr>
                                  <m:ctrlPr>
                                    <a:rPr lang="en-US" sz="4800" b="1" i="1" smtClean="0">
                                      <a:latin typeface="Cambria Math"/>
                                    </a:rPr>
                                  </m:ctrlPr>
                                </m:dPr>
                                <m:e>
                                  <m:r>
                                    <a:rPr lang="en-US" sz="4800" b="1" i="0" smtClean="0">
                                      <a:latin typeface="Cambria Math"/>
                                    </a:rPr>
                                    <m:t>𝟎</m:t>
                                  </m:r>
                                  <m:r>
                                    <a:rPr lang="en-US" sz="4800" b="1" i="0" smtClean="0">
                                      <a:latin typeface="Cambria Math"/>
                                    </a:rPr>
                                    <m:t>&lt;</m:t>
                                  </m:r>
                                  <m:r>
                                    <a:rPr lang="en-US" sz="4800" b="1" i="0" smtClean="0">
                                      <a:latin typeface="Cambria Math"/>
                                    </a:rPr>
                                    <m:t>𝐱</m:t>
                                  </m:r>
                                  <m:r>
                                    <a:rPr lang="en-US" sz="4800" b="1" i="0" smtClean="0">
                                      <a:latin typeface="Cambria Math"/>
                                    </a:rPr>
                                    <m:t>&lt;</m:t>
                                  </m:r>
                                  <m:r>
                                    <a:rPr lang="en-US" sz="4800" b="1" i="0" smtClean="0">
                                      <a:latin typeface="Cambria Math"/>
                                    </a:rPr>
                                    <m:t>𝟏𝟎</m:t>
                                  </m:r>
                                </m:e>
                              </m:d>
                              <m:r>
                                <a:rPr lang="en-US" sz="4800" b="1" i="0" smtClean="0">
                                  <a:latin typeface="Cambria Math"/>
                                </a:rPr>
                                <m:t>.</m:t>
                              </m:r>
                            </m:oMath>
                          </a14:m>
                          <a:endParaRPr lang="en-US" sz="4800" dirty="0" smtClean="0">
                            <a:effectLst/>
                            <a:latin typeface="Times New Roman" pitchFamily="18" charset="0"/>
                            <a:ea typeface="Calibri"/>
                            <a:cs typeface="Times New Roman" pitchFamily="18" charset="0"/>
                          </a:endParaRPr>
                        </a:p>
                        <a:p>
                          <a:pPr>
                            <a:lnSpc>
                              <a:spcPct val="100000"/>
                            </a:lnSpc>
                          </a:pPr>
                          <a:r>
                            <a:rPr lang="en-US" sz="3600" b="1" kern="1200" dirty="0" smtClean="0">
                              <a:solidFill>
                                <a:schemeClr val="lt1"/>
                              </a:solidFill>
                              <a:effectLst/>
                              <a:latin typeface="Times New Roman" pitchFamily="18" charset="0"/>
                              <a:ea typeface="+mn-ea"/>
                              <a:cs typeface="Times New Roman" pitchFamily="18" charset="0"/>
                            </a:rPr>
                            <a:t>a) </a:t>
                          </a:r>
                          <a:r>
                            <a:rPr lang="en-US" sz="3600" b="1" kern="1200" dirty="0" err="1" smtClean="0">
                              <a:solidFill>
                                <a:schemeClr val="lt1"/>
                              </a:solidFill>
                              <a:effectLst/>
                              <a:latin typeface="Times New Roman" pitchFamily="18" charset="0"/>
                              <a:ea typeface="+mn-ea"/>
                              <a:cs typeface="Times New Roman" pitchFamily="18" charset="0"/>
                            </a:rPr>
                            <a:t>Trên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mặt</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phẳng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toạ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độ</a:t>
                          </a:r>
                          <a:r>
                            <a:rPr lang="en-US" sz="3600" b="1" kern="1200" dirty="0" smtClean="0">
                              <a:solidFill>
                                <a:schemeClr val="lt1"/>
                              </a:solidFill>
                              <a:effectLst/>
                              <a:latin typeface="Times New Roman" pitchFamily="18" charset="0"/>
                              <a:ea typeface="+mn-ea"/>
                              <a:cs typeface="Times New Roman" pitchFamily="18" charset="0"/>
                            </a:rPr>
                            <a:t> , </a:t>
                          </a:r>
                          <a:r>
                            <a:rPr lang="en-US" sz="3600" b="1" kern="1200" dirty="0" err="1" smtClean="0">
                              <a:solidFill>
                                <a:schemeClr val="lt1"/>
                              </a:solidFill>
                              <a:effectLst/>
                              <a:latin typeface="Times New Roman" pitchFamily="18" charset="0"/>
                              <a:ea typeface="+mn-ea"/>
                              <a:cs typeface="Times New Roman" pitchFamily="18" charset="0"/>
                            </a:rPr>
                            <a:t>biểu</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diễn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toạ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độ</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các</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điểm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trong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bảng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giá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lập</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được</a:t>
                          </a:r>
                          <a:r>
                            <a:rPr lang="en-US" sz="3600" b="1" kern="1200" dirty="0" smtClean="0">
                              <a:solidFill>
                                <a:schemeClr val="lt1"/>
                              </a:solidFill>
                              <a:effectLst/>
                              <a:latin typeface="Times New Roman" pitchFamily="18" charset="0"/>
                              <a:ea typeface="+mn-ea"/>
                              <a:cs typeface="Times New Roman" pitchFamily="18" charset="0"/>
                            </a:rPr>
                            <a:t> ở V</a:t>
                          </a:r>
                          <a:r>
                            <a:rPr lang="vi-VN" sz="3600" b="1" kern="1200" dirty="0" smtClean="0">
                              <a:solidFill>
                                <a:schemeClr val="lt1"/>
                              </a:solidFill>
                              <a:effectLst/>
                              <a:latin typeface="Times New Roman" pitchFamily="18" charset="0"/>
                              <a:ea typeface="+mn-ea"/>
                              <a:cs typeface="Times New Roman" pitchFamily="18" charset="0"/>
                            </a:rPr>
                            <a:t>í</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dụ</a:t>
                          </a:r>
                          <a:r>
                            <a:rPr lang="en-US" sz="3600" b="1" kern="1200" dirty="0" smtClean="0">
                              <a:solidFill>
                                <a:schemeClr val="lt1"/>
                              </a:solidFill>
                              <a:effectLst/>
                              <a:latin typeface="Times New Roman" pitchFamily="18" charset="0"/>
                              <a:ea typeface="+mn-ea"/>
                              <a:cs typeface="Times New Roman" pitchFamily="18" charset="0"/>
                            </a:rPr>
                            <a:t> 1. </a:t>
                          </a:r>
                          <a:r>
                            <a:rPr lang="en-US" sz="3600" b="1" kern="1200" dirty="0" err="1" smtClean="0">
                              <a:solidFill>
                                <a:schemeClr val="lt1"/>
                              </a:solidFill>
                              <a:effectLst/>
                              <a:latin typeface="Times New Roman" pitchFamily="18" charset="0"/>
                              <a:ea typeface="+mn-ea"/>
                              <a:cs typeface="Times New Roman" pitchFamily="18" charset="0"/>
                            </a:rPr>
                            <a:t>Nối</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các</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điểm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đã</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vẽ</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lại</a:t>
                          </a:r>
                          <a:r>
                            <a:rPr lang="en-US" sz="3600" b="1" kern="1200" dirty="0" smtClean="0">
                              <a:solidFill>
                                <a:schemeClr val="lt1"/>
                              </a:solidFill>
                              <a:effectLst/>
                              <a:latin typeface="Times New Roman" pitchFamily="18" charset="0"/>
                              <a:ea typeface="+mn-ea"/>
                              <a:cs typeface="Times New Roman" pitchFamily="18" charset="0"/>
                            </a:rPr>
                            <a:t> ta </a:t>
                          </a:r>
                          <a:r>
                            <a:rPr lang="en-US" sz="3600" b="1" kern="1200" dirty="0" err="1" smtClean="0">
                              <a:solidFill>
                                <a:schemeClr val="lt1"/>
                              </a:solidFill>
                              <a:effectLst/>
                              <a:latin typeface="Times New Roman" pitchFamily="18" charset="0"/>
                              <a:ea typeface="+mn-ea"/>
                              <a:cs typeface="Times New Roman" pitchFamily="18" charset="0"/>
                            </a:rPr>
                            <a:t>được</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dạng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trên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khoảng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như</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trong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Hình</a:t>
                          </a:r>
                          <a:r>
                            <a:rPr lang="en-US" sz="3600" b="1" kern="1200" dirty="0" smtClean="0">
                              <a:solidFill>
                                <a:schemeClr val="lt1"/>
                              </a:solidFill>
                              <a:effectLst/>
                              <a:latin typeface="Times New Roman" pitchFamily="18" charset="0"/>
                              <a:ea typeface="+mn-ea"/>
                              <a:cs typeface="Times New Roman" pitchFamily="18" charset="0"/>
                            </a:rPr>
                            <a:t> 6.10. </a:t>
                          </a:r>
                          <a:r>
                            <a:rPr lang="en-US" sz="3600" b="1" kern="1200" dirty="0" err="1" smtClean="0">
                              <a:solidFill>
                                <a:schemeClr val="lt1"/>
                              </a:solidFill>
                              <a:effectLst/>
                              <a:latin typeface="Times New Roman" pitchFamily="18" charset="0"/>
                              <a:ea typeface="+mn-ea"/>
                              <a:cs typeface="Times New Roman" pitchFamily="18" charset="0"/>
                            </a:rPr>
                            <a:t>Dạng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có</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giống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với</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hay </a:t>
                          </a:r>
                          <a:r>
                            <a:rPr lang="en-US" sz="3600" b="1" kern="1200" dirty="0" err="1" smtClean="0">
                              <a:solidFill>
                                <a:schemeClr val="lt1"/>
                              </a:solidFill>
                              <a:effectLst/>
                              <a:latin typeface="Times New Roman" pitchFamily="18" charset="0"/>
                              <a:ea typeface="+mn-ea"/>
                              <a:cs typeface="Times New Roman" pitchFamily="18" charset="0"/>
                            </a:rPr>
                            <a:t>không</a:t>
                          </a:r>
                          <a:r>
                            <a:rPr lang="en-US" sz="3600" b="1" kern="1200" dirty="0" smtClean="0">
                              <a:solidFill>
                                <a:schemeClr val="lt1"/>
                              </a:solidFill>
                              <a:effectLst/>
                              <a:latin typeface="Times New Roman" pitchFamily="18" charset="0"/>
                              <a:ea typeface="+mn-ea"/>
                              <a:cs typeface="Times New Roman" pitchFamily="18" charset="0"/>
                            </a:rPr>
                            <a:t>?</a:t>
                          </a:r>
                        </a:p>
                        <a:p>
                          <a:pPr>
                            <a:lnSpc>
                              <a:spcPct val="100000"/>
                            </a:lnSpc>
                          </a:pPr>
                          <a:r>
                            <a:rPr lang="en-US" sz="3600" b="1" kern="1200" dirty="0" smtClean="0">
                              <a:solidFill>
                                <a:schemeClr val="lt1"/>
                              </a:solidFill>
                              <a:effectLst/>
                              <a:latin typeface="Times New Roman" pitchFamily="18" charset="0"/>
                              <a:ea typeface="+mn-ea"/>
                              <a:cs typeface="Times New Roman" pitchFamily="18" charset="0"/>
                            </a:rPr>
                            <a:t>b) </a:t>
                          </a:r>
                          <a:r>
                            <a:rPr lang="en-US" sz="3600" b="1" kern="1200" dirty="0" err="1" smtClean="0">
                              <a:solidFill>
                                <a:schemeClr val="lt1"/>
                              </a:solidFill>
                              <a:effectLst/>
                              <a:latin typeface="Times New Roman" pitchFamily="18" charset="0"/>
                              <a:ea typeface="+mn-ea"/>
                              <a:cs typeface="Times New Roman" pitchFamily="18" charset="0"/>
                            </a:rPr>
                            <a:t>Quan</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sát</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dạng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hàm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số</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trong</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Hình</a:t>
                          </a:r>
                          <a:r>
                            <a:rPr lang="en-US" sz="3600" b="1" kern="1200" dirty="0" smtClean="0">
                              <a:solidFill>
                                <a:schemeClr val="lt1"/>
                              </a:solidFill>
                              <a:effectLst/>
                              <a:latin typeface="Times New Roman" pitchFamily="18" charset="0"/>
                              <a:ea typeface="+mn-ea"/>
                              <a:cs typeface="Times New Roman" pitchFamily="18" charset="0"/>
                            </a:rPr>
                            <a:t> 6.10, </a:t>
                          </a:r>
                          <a:r>
                            <a:rPr lang="en-US" sz="3600" b="1" kern="1200" dirty="0" err="1" smtClean="0">
                              <a:solidFill>
                                <a:schemeClr val="lt1"/>
                              </a:solidFill>
                              <a:effectLst/>
                              <a:latin typeface="Times New Roman" pitchFamily="18" charset="0"/>
                              <a:ea typeface="+mn-ea"/>
                              <a:cs typeface="Times New Roman" pitchFamily="18" charset="0"/>
                            </a:rPr>
                            <a:t>tìm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toạ</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độ</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điểm</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cao</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nhất</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của</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đồ</a:t>
                          </a:r>
                          <a:r>
                            <a:rPr lang="en-US" sz="3600" b="1" kern="1200" dirty="0" smtClean="0">
                              <a:solidFill>
                                <a:schemeClr val="lt1"/>
                              </a:solidFill>
                              <a:effectLst/>
                              <a:latin typeface="Times New Roman" pitchFamily="18" charset="0"/>
                              <a:ea typeface="+mn-ea"/>
                              <a:cs typeface="Times New Roman" pitchFamily="18" charset="0"/>
                            </a:rPr>
                            <a:t> </a:t>
                          </a:r>
                          <a:r>
                            <a:rPr lang="en-US" sz="3600" b="1" kern="1200" dirty="0" err="1" smtClean="0">
                              <a:solidFill>
                                <a:schemeClr val="lt1"/>
                              </a:solidFill>
                              <a:effectLst/>
                              <a:latin typeface="Times New Roman" pitchFamily="18" charset="0"/>
                              <a:ea typeface="+mn-ea"/>
                              <a:cs typeface="Times New Roman" pitchFamily="18" charset="0"/>
                            </a:rPr>
                            <a:t>thị</a:t>
                          </a:r>
                          <a:r>
                            <a:rPr lang="en-US" sz="3600" b="1" kern="1200" dirty="0" smtClean="0">
                              <a:solidFill>
                                <a:schemeClr val="lt1"/>
                              </a:solidFill>
                              <a:effectLst/>
                              <a:latin typeface="Times New Roman" pitchFamily="18" charset="0"/>
                              <a:ea typeface="+mn-ea"/>
                              <a:cs typeface="Times New Roman" pitchFamily="18" charset="0"/>
                            </a:rPr>
                            <a:t>. </a:t>
                          </a:r>
                        </a:p>
                        <a:p>
                          <a:pPr>
                            <a:lnSpc>
                              <a:spcPct val="100000"/>
                            </a:lnSpc>
                            <a:spcAft>
                              <a:spcPts val="800"/>
                            </a:spcAft>
                          </a:pPr>
                          <a:endParaRPr lang="en-US" sz="4800" dirty="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xmlns="">
          <p:graphicFrame>
            <p:nvGraphicFramePr>
              <p:cNvPr id="23" name="Table 22">
                <a:extLst>
                  <a:ext uri="{FF2B5EF4-FFF2-40B4-BE49-F238E27FC236}">
                    <a16:creationId xmlns="" xmlns:a16="http://schemas.microsoft.com/office/drawing/2014/main" xmlns:a14="http://schemas.microsoft.com/office/drawing/2010/main" id="{50CEE1A1-75D0-461B-AF7C-3F18CDA37CEC}"/>
                  </a:ext>
                </a:extLst>
              </p:cNvPr>
              <p:cNvGraphicFramePr>
                <a:graphicFrameLocks noGrp="1"/>
              </p:cNvGraphicFramePr>
              <p:nvPr>
                <p:extLst>
                  <p:ext uri="{D42A27DB-BD31-4B8C-83A1-F6EECF244321}">
                    <p14:modId xmlns:p14="http://schemas.microsoft.com/office/powerpoint/2010/main" val="742235021"/>
                  </p:ext>
                </p:extLst>
              </p:nvPr>
            </p:nvGraphicFramePr>
            <p:xfrm>
              <a:off x="643466" y="2705432"/>
              <a:ext cx="22902334" cy="3979418"/>
            </p:xfrm>
            <a:graphic>
              <a:graphicData uri="http://schemas.openxmlformats.org/drawingml/2006/table">
                <a:tbl>
                  <a:tblPr firstRow="1" bandRow="1">
                    <a:tableStyleId>{5C22544A-7EE6-4342-B048-85BDC9FD1C3A}</a:tableStyleId>
                  </a:tblPr>
                  <a:tblGrid>
                    <a:gridCol w="22902334">
                      <a:extLst>
                        <a:ext uri="{9D8B030D-6E8A-4147-A177-3AD203B41FA5}">
                          <a16:colId xmlns="" xmlns:a16="http://schemas.microsoft.com/office/drawing/2014/main" xmlns:a14="http://schemas.microsoft.com/office/drawing/2010/main" val="442423946"/>
                        </a:ext>
                      </a:extLst>
                    </a:gridCol>
                  </a:tblGrid>
                  <a:tr h="3979418">
                    <a:tc>
                      <a:txBody>
                        <a:bodyPr/>
                        <a:lstStyle/>
                        <a:p>
                          <a:endParaRPr lang="en-US"/>
                        </a:p>
                      </a:txBody>
                      <a:tcPr>
                        <a:blipFill rotWithShape="0">
                          <a:blip r:embed="rId4"/>
                          <a:stretch>
                            <a:fillRect l="-27" t="-1835" r="-106" b="-612"/>
                          </a:stretch>
                        </a:blipFill>
                      </a:tcPr>
                    </a:tc>
                    <a:extLst>
                      <a:ext uri="{0D108BD9-81ED-4DB2-BD59-A6C34878D82A}">
                        <a16:rowId xmlns="" xmlns:a16="http://schemas.microsoft.com/office/drawing/2014/main" xmlns:a14="http://schemas.microsoft.com/office/drawing/2010/main" val="1581287189"/>
                      </a:ext>
                    </a:extLst>
                  </a:tr>
                </a:tbl>
              </a:graphicData>
            </a:graphic>
          </p:graphicFrame>
        </mc:Fallback>
      </mc:AlternateContent>
      <p:pic>
        <p:nvPicPr>
          <p:cNvPr id="21" name="Picture 20" descr="Chart, line chart&#10;&#10;Description automatically generated"/>
          <p:cNvPicPr/>
          <p:nvPr/>
        </p:nvPicPr>
        <p:blipFill>
          <a:blip r:embed="rId5"/>
          <a:stretch>
            <a:fillRect/>
          </a:stretch>
        </p:blipFill>
        <p:spPr>
          <a:xfrm>
            <a:off x="2243908" y="6703939"/>
            <a:ext cx="8060268" cy="6489017"/>
          </a:xfrm>
          <a:prstGeom prst="rect">
            <a:avLst/>
          </a:prstGeom>
        </p:spPr>
      </p:pic>
    </p:spTree>
    <p:extLst>
      <p:ext uri="{BB962C8B-B14F-4D97-AF65-F5344CB8AC3E}">
        <p14:creationId xmlns:p14="http://schemas.microsoft.com/office/powerpoint/2010/main" val="241751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1000"/>
                                        <p:tgtEl>
                                          <p:spTgt spid="17">
                                            <p:txEl>
                                              <p:pRg st="0" end="0"/>
                                            </p:txEl>
                                          </p:spTgt>
                                        </p:tgtEl>
                                      </p:cBhvr>
                                    </p:animEffect>
                                    <p:anim calcmode="lin" valueType="num">
                                      <p:cBhvr>
                                        <p:cTn id="20"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fade">
                                      <p:cBhvr>
                                        <p:cTn id="24" dur="1000"/>
                                        <p:tgtEl>
                                          <p:spTgt spid="17">
                                            <p:txEl>
                                              <p:pRg st="1" end="1"/>
                                            </p:txEl>
                                          </p:spTgt>
                                        </p:tgtEl>
                                      </p:cBhvr>
                                    </p:animEffect>
                                    <p:anim calcmode="lin" valueType="num">
                                      <p:cBhvr>
                                        <p:cTn id="2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fade">
                                      <p:cBhvr>
                                        <p:cTn id="29" dur="1000"/>
                                        <p:tgtEl>
                                          <p:spTgt spid="17">
                                            <p:txEl>
                                              <p:pRg st="2" end="2"/>
                                            </p:txEl>
                                          </p:spTgt>
                                        </p:tgtEl>
                                      </p:cBhvr>
                                    </p:animEffect>
                                    <p:anim calcmode="lin" valueType="num">
                                      <p:cBhvr>
                                        <p:cTn id="30"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609601" y="4419600"/>
            <a:ext cx="11582399" cy="886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ctr">
              <a:lnSpc>
                <a:spcPct val="130000"/>
              </a:lnSpc>
              <a:buNone/>
            </a:pPr>
            <a:endParaRPr lang="en-US" sz="4400" b="1"/>
          </a:p>
        </p:txBody>
      </p:sp>
      <p:sp>
        <p:nvSpPr>
          <p:cNvPr id="2" name="Rectangle 10"/>
          <p:cNvSpPr>
            <a:spLocks noChangeArrowheads="1"/>
          </p:cNvSpPr>
          <p:nvPr/>
        </p:nvSpPr>
        <p:spPr bwMode="auto">
          <a:xfrm>
            <a:off x="0" y="-212963"/>
            <a:ext cx="461665" cy="88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74320">
              <a:lnSpc>
                <a:spcPct val="130000"/>
              </a:lnSpc>
            </a:pPr>
            <a:endParaRPr lang="en-US"/>
          </a:p>
        </p:txBody>
      </p:sp>
      <p:sp>
        <p:nvSpPr>
          <p:cNvPr id="10" name="Rectangle 13"/>
          <p:cNvSpPr>
            <a:spLocks noChangeArrowheads="1"/>
          </p:cNvSpPr>
          <p:nvPr/>
        </p:nvSpPr>
        <p:spPr bwMode="auto">
          <a:xfrm>
            <a:off x="0" y="413627"/>
            <a:ext cx="504946" cy="54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74320" marR="0" lvl="0" indent="0" algn="l" defTabSz="914400" rtl="0" eaLnBrk="1" fontAlgn="base" latinLnBrk="0" hangingPunct="1">
              <a:lnSpc>
                <a:spcPct val="13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274320" marR="0" lvl="0" indent="0" algn="l" defTabSz="914400" rtl="0" eaLnBrk="0" fontAlgn="base" latinLnBrk="0" hangingPunct="0">
              <a:lnSpc>
                <a:spcPct val="13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12387942" y="4419600"/>
            <a:ext cx="11353800" cy="886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spcBef>
                <a:spcPts val="0"/>
              </a:spcBef>
              <a:buNone/>
            </a:pPr>
            <a:endParaRPr lang="en-US" dirty="0"/>
          </a:p>
        </p:txBody>
      </p:sp>
      <p:grpSp>
        <p:nvGrpSpPr>
          <p:cNvPr id="14" name="Group 57"/>
          <p:cNvGrpSpPr>
            <a:grpSpLocks/>
          </p:cNvGrpSpPr>
          <p:nvPr/>
        </p:nvGrpSpPr>
        <p:grpSpPr bwMode="auto">
          <a:xfrm>
            <a:off x="838200" y="1736059"/>
            <a:ext cx="5410066" cy="879281"/>
            <a:chOff x="224" y="591"/>
            <a:chExt cx="12580" cy="1327"/>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274320" marR="0" lvl="0" indent="0" algn="l" defTabSz="914400" rtl="0" eaLnBrk="1" fontAlgn="base" latinLnBrk="0" hangingPunct="1">
                  <a:lnSpc>
                    <a:spcPct val="13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274320">
                  <a:lnSpc>
                    <a:spcPct val="130000"/>
                  </a:lnSpc>
                </a:pPr>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274320">
                  <a:lnSpc>
                    <a:spcPct val="130000"/>
                  </a:lnSpc>
                </a:pPr>
                <a:endParaRPr lang="en-US"/>
              </a:p>
            </p:txBody>
          </p:sp>
        </p:grpSp>
        <p:sp>
          <p:nvSpPr>
            <p:cNvPr id="16" name="TextBox 56"/>
            <p:cNvSpPr txBox="1">
              <a:spLocks noChangeArrowheads="1"/>
            </p:cNvSpPr>
            <p:nvPr/>
          </p:nvSpPr>
          <p:spPr bwMode="auto">
            <a:xfrm>
              <a:off x="1559" y="591"/>
              <a:ext cx="11245"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4320" marR="0" lvl="0" indent="0" algn="l" defTabSz="914400" rtl="0" eaLnBrk="1" fontAlgn="base" latinLnBrk="0" hangingPunct="1">
                <a:lnSpc>
                  <a:spcPct val="130000"/>
                </a:lnSpc>
                <a:spcBef>
                  <a:spcPct val="0"/>
                </a:spcBef>
                <a:spcAft>
                  <a:spcPct val="0"/>
                </a:spcAft>
                <a:buClrTx/>
                <a:buSzTx/>
                <a:buFontTx/>
                <a:buNone/>
                <a:tabLst/>
              </a:pPr>
              <a:r>
                <a:rPr lang="en-US" altLang="en-US" sz="4400" b="1" smtClean="0">
                  <a:solidFill>
                    <a:srgbClr val="0000CC"/>
                  </a:solidFill>
                  <a:latin typeface="Tahoma" panose="020B0604030504040204" pitchFamily="34" charset="0"/>
                  <a:ea typeface="Tahoma" panose="020B0604030504040204" pitchFamily="34" charset="0"/>
                  <a:cs typeface="Tahoma" panose="020B0604030504040204" pitchFamily="34" charset="0"/>
                </a:rPr>
                <a:t>Hoạt động 3</a:t>
              </a: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22" name="Title 1">
            <a:extLst>
              <a:ext uri="{FF2B5EF4-FFF2-40B4-BE49-F238E27FC236}">
                <a16:creationId xmlns="" xmlns:a16="http://schemas.microsoft.com/office/drawing/2014/main" xmlns:a14="http://schemas.microsoft.com/office/drawing/2010/main" xmlns:mc="http://schemas.openxmlformats.org/markup-compatibility/2006" id="{28E92049-5AB7-443C-A73B-1E6B9EF711F3}"/>
              </a:ext>
            </a:extLst>
          </p:cNvPr>
          <p:cNvSpPr txBox="1">
            <a:spLocks/>
          </p:cNvSpPr>
          <p:nvPr/>
        </p:nvSpPr>
        <p:spPr>
          <a:xfrm>
            <a:off x="838200" y="2877721"/>
            <a:ext cx="22936199" cy="116087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30000"/>
              </a:lnSpc>
            </a:pPr>
            <a:r>
              <a:rPr lang="en-US" sz="4400" b="1"/>
              <a:t>	</a:t>
            </a:r>
            <a:endParaRPr lang="en-GB" sz="4400" b="1"/>
          </a:p>
        </p:txBody>
      </p:sp>
      <p:pic>
        <p:nvPicPr>
          <p:cNvPr id="13" name="Picture 12" descr="Chart, line chart&#10;&#10;Description automatically generated"/>
          <p:cNvPicPr/>
          <p:nvPr/>
        </p:nvPicPr>
        <p:blipFill>
          <a:blip r:embed="rId3"/>
          <a:stretch>
            <a:fillRect/>
          </a:stretch>
        </p:blipFill>
        <p:spPr>
          <a:xfrm>
            <a:off x="969592" y="5120175"/>
            <a:ext cx="10862416" cy="7468785"/>
          </a:xfrm>
          <a:prstGeom prst="rect">
            <a:avLst/>
          </a:prstGeom>
        </p:spPr>
      </p:pic>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08281984"/>
                  </p:ext>
                </p:extLst>
              </p:nvPr>
            </p:nvGraphicFramePr>
            <p:xfrm>
              <a:off x="12649199" y="5120175"/>
              <a:ext cx="10896600" cy="7468785"/>
            </p:xfrm>
            <a:graphic>
              <a:graphicData uri="http://schemas.openxmlformats.org/drawingml/2006/table">
                <a:tbl>
                  <a:tblPr firstRow="1" firstCol="1" bandRow="1">
                    <a:tableStyleId>{5C22544A-7EE6-4342-B048-85BDC9FD1C3A}</a:tableStyleId>
                  </a:tblPr>
                  <a:tblGrid>
                    <a:gridCol w="3122723"/>
                    <a:gridCol w="1259831"/>
                    <a:gridCol w="2535955"/>
                    <a:gridCol w="2210512"/>
                    <a:gridCol w="1767579"/>
                  </a:tblGrid>
                  <a:tr h="651093">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Hàm</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endParaRPr lang="en-US" sz="4600" dirty="0">
                            <a:effectLst/>
                            <a:latin typeface="Times New Roman" pitchFamily="18" charset="0"/>
                            <a:ea typeface="Calibri"/>
                            <a:cs typeface="Times New Roman" pitchFamily="18" charset="0"/>
                          </a:endParaRPr>
                        </a:p>
                      </a:txBody>
                      <a:tcPr marL="68580" marR="68580" marT="0" marB="0"/>
                    </a:tc>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Hệ</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r>
                            <a:rPr lang="en-US" sz="4600" dirty="0">
                              <a:effectLst/>
                              <a:latin typeface="Times New Roman" pitchFamily="18" charset="0"/>
                              <a:cs typeface="Times New Roman" pitchFamily="18" charset="0"/>
                            </a:rPr>
                            <a:t> a</a:t>
                          </a:r>
                          <a:endParaRPr lang="en-US" sz="4600" dirty="0">
                            <a:effectLst/>
                            <a:latin typeface="Times New Roman" pitchFamily="18" charset="0"/>
                            <a:ea typeface="Calibri"/>
                            <a:cs typeface="Times New Roman" pitchFamily="18" charset="0"/>
                          </a:endParaRPr>
                        </a:p>
                      </a:txBody>
                      <a:tcPr marL="68580" marR="68580" marT="0" marB="0"/>
                    </a:tc>
                    <a:tc gridSpan="3">
                      <a:txBody>
                        <a:bodyPr/>
                        <a:lstStyle/>
                        <a:p>
                          <a:pPr algn="ctr">
                            <a:lnSpc>
                              <a:spcPct val="107000"/>
                            </a:lnSpc>
                            <a:spcAft>
                              <a:spcPts val="0"/>
                            </a:spcAft>
                          </a:pPr>
                          <a:r>
                            <a:rPr lang="en-US" sz="4600">
                              <a:effectLst/>
                              <a:latin typeface="Times New Roman" pitchFamily="18" charset="0"/>
                              <a:cs typeface="Times New Roman" pitchFamily="18" charset="0"/>
                            </a:rPr>
                            <a:t>Tính chất đồ thị</a:t>
                          </a:r>
                          <a:endParaRPr lang="en-US" sz="46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r>
                  <a:tr h="4557647">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4600">
                              <a:effectLst/>
                              <a:latin typeface="Times New Roman" pitchFamily="18" charset="0"/>
                              <a:cs typeface="Times New Roman" pitchFamily="18" charset="0"/>
                            </a:rPr>
                            <a:t>Bề lõm của đồ thị (quay lên/quay xuống)</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Tọa độ điểm cao nhất/điểm thấp nhất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Trục đối xứng</a:t>
                          </a:r>
                          <a:endParaRPr lang="en-US" sz="4600">
                            <a:effectLst/>
                            <a:latin typeface="Times New Roman" pitchFamily="18" charset="0"/>
                            <a:ea typeface="Calibri"/>
                            <a:cs typeface="Times New Roman" pitchFamily="18" charset="0"/>
                          </a:endParaRPr>
                        </a:p>
                      </a:txBody>
                      <a:tcPr marL="68580" marR="68580" marT="0" marB="0"/>
                    </a:tc>
                  </a:tr>
                  <a:tr h="1302185">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n-US" sz="3200" b="1" i="1" smtClean="0">
                                        <a:latin typeface="Cambria Math"/>
                                      </a:rPr>
                                    </m:ctrlPr>
                                  </m:sSupPr>
                                  <m:e>
                                    <m:r>
                                      <a:rPr lang="en-US" sz="3200" b="1" i="1" smtClean="0">
                                        <a:latin typeface="Cambria Math"/>
                                      </a:rPr>
                                      <m:t>𝒚</m:t>
                                    </m:r>
                                    <m:r>
                                      <a:rPr lang="en-US" sz="3200" b="1" i="1" smtClean="0">
                                        <a:latin typeface="Cambria Math"/>
                                      </a:rPr>
                                      <m:t>=</m:t>
                                    </m:r>
                                    <m:r>
                                      <a:rPr lang="en-US" sz="3200" b="1" i="1" smtClean="0">
                                        <a:latin typeface="Cambria Math"/>
                                      </a:rPr>
                                      <m:t>𝒙</m:t>
                                    </m:r>
                                  </m:e>
                                  <m:sup>
                                    <m:r>
                                      <a:rPr lang="en-US" sz="3200" b="1" i="1">
                                        <a:latin typeface="Cambria Math" panose="02040503050406030204" pitchFamily="18" charset="0"/>
                                      </a:rPr>
                                      <m:t>𝟐</m:t>
                                    </m:r>
                                  </m:sup>
                                </m:sSup>
                                <m:r>
                                  <a:rPr lang="en-US" sz="3200" b="1" i="1" smtClean="0">
                                    <a:latin typeface="Cambria Math"/>
                                  </a:rPr>
                                  <m:t>+</m:t>
                                </m:r>
                                <m:r>
                                  <a:rPr lang="en-US" sz="3200" b="1" i="1" smtClean="0">
                                    <a:latin typeface="Cambria Math"/>
                                  </a:rPr>
                                  <m:t>𝟐</m:t>
                                </m:r>
                                <m:r>
                                  <a:rPr lang="en-US" sz="3200" b="1" i="1" smtClean="0">
                                    <a:latin typeface="Cambria Math"/>
                                  </a:rPr>
                                  <m:t>𝒙</m:t>
                                </m:r>
                                <m:r>
                                  <a:rPr lang="en-US" sz="3200" b="1" i="1" smtClean="0">
                                    <a:latin typeface="Cambria Math"/>
                                  </a:rPr>
                                  <m:t>+</m:t>
                                </m:r>
                                <m:r>
                                  <a:rPr lang="en-US" sz="3200" b="1" i="1" smtClean="0">
                                    <a:latin typeface="Cambria Math"/>
                                  </a:rPr>
                                  <m:t>𝟐</m:t>
                                </m:r>
                              </m:oMath>
                            </m:oMathPara>
                          </a14:m>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1</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Quay lên</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r>
                  <a:tr h="858827">
                    <a:tc>
                      <a:txBody>
                        <a:bodyPr/>
                        <a:lstStyle/>
                        <a:p>
                          <a:pPr>
                            <a:lnSpc>
                              <a:spcPct val="107000"/>
                            </a:lnSpc>
                            <a:spcAft>
                              <a:spcPts val="0"/>
                            </a:spcAft>
                          </a:pPr>
                          <a14:m>
                            <m:oMath xmlns:m="http://schemas.openxmlformats.org/officeDocument/2006/math">
                              <m:sSup>
                                <m:sSupPr>
                                  <m:ctrlPr>
                                    <a:rPr lang="en-US" sz="3000" b="1" i="1" smtClean="0">
                                      <a:latin typeface="Cambria Math"/>
                                    </a:rPr>
                                  </m:ctrlPr>
                                </m:sSupPr>
                                <m:e>
                                  <m:r>
                                    <a:rPr lang="en-US" sz="3000" b="1" i="1" smtClean="0">
                                      <a:latin typeface="Cambria Math"/>
                                    </a:rPr>
                                    <m:t>𝒚</m:t>
                                  </m:r>
                                  <m:r>
                                    <a:rPr lang="en-US" sz="3000" b="1" i="1" smtClean="0">
                                      <a:latin typeface="Cambria Math"/>
                                    </a:rPr>
                                    <m:t>=−</m:t>
                                  </m:r>
                                  <m:r>
                                    <a:rPr lang="en-US" sz="3000" b="1" i="1" smtClean="0">
                                      <a:latin typeface="Cambria Math"/>
                                    </a:rPr>
                                    <m:t>𝟐</m:t>
                                  </m:r>
                                  <m:r>
                                    <a:rPr lang="en-US" sz="3000" b="1" i="1" smtClean="0">
                                      <a:latin typeface="Cambria Math"/>
                                    </a:rPr>
                                    <m:t>𝒙</m:t>
                                  </m:r>
                                </m:e>
                                <m:sup>
                                  <m:r>
                                    <a:rPr lang="en-US" sz="3000" b="1" i="1">
                                      <a:latin typeface="Cambria Math" panose="02040503050406030204" pitchFamily="18" charset="0"/>
                                    </a:rPr>
                                    <m:t>𝟐</m:t>
                                  </m:r>
                                </m:sup>
                              </m:sSup>
                              <m:r>
                                <a:rPr lang="en-US" sz="3000" b="1" i="1" smtClean="0">
                                  <a:latin typeface="Cambria Math"/>
                                </a:rPr>
                                <m:t>𝟑</m:t>
                              </m:r>
                              <m:r>
                                <a:rPr lang="en-US" sz="3000" b="1" i="1" smtClean="0">
                                  <a:latin typeface="Cambria Math"/>
                                </a:rPr>
                                <m:t>𝒙</m:t>
                              </m:r>
                              <m:r>
                                <a:rPr lang="en-US" sz="3000" b="1" i="1" smtClean="0">
                                  <a:latin typeface="Cambria Math"/>
                                </a:rPr>
                                <m:t>+</m:t>
                              </m:r>
                            </m:oMath>
                          </a14:m>
                          <a:r>
                            <a:rPr lang="en-US" sz="3000" dirty="0" smtClean="0">
                              <a:effectLst/>
                              <a:latin typeface="Times New Roman" pitchFamily="18" charset="0"/>
                              <a:ea typeface="Calibri"/>
                              <a:cs typeface="Times New Roman" pitchFamily="18" charset="0"/>
                            </a:rPr>
                            <a:t>1</a:t>
                          </a:r>
                          <a:endParaRPr lang="en-US" sz="3000"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 </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dirty="0">
                              <a:effectLst/>
                              <a:latin typeface="Times New Roman" pitchFamily="18" charset="0"/>
                              <a:cs typeface="Times New Roman" pitchFamily="18" charset="0"/>
                            </a:rPr>
                            <a:t>?</a:t>
                          </a:r>
                          <a:endParaRPr lang="en-US" sz="4600" dirty="0">
                            <a:effectLst/>
                            <a:latin typeface="Times New Roman" pitchFamily="18" charset="0"/>
                            <a:ea typeface="Calibri"/>
                            <a:cs typeface="Times New Roman" pitchFamily="18" charset="0"/>
                          </a:endParaRPr>
                        </a:p>
                      </a:txBody>
                      <a:tcPr marL="68580" marR="68580" marT="0" marB="0"/>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08281984"/>
                  </p:ext>
                </p:extLst>
              </p:nvPr>
            </p:nvGraphicFramePr>
            <p:xfrm>
              <a:off x="12649199" y="5120175"/>
              <a:ext cx="10896600" cy="7468785"/>
            </p:xfrm>
            <a:graphic>
              <a:graphicData uri="http://schemas.openxmlformats.org/drawingml/2006/table">
                <a:tbl>
                  <a:tblPr firstRow="1" firstCol="1" bandRow="1">
                    <a:tableStyleId>{5C22544A-7EE6-4342-B048-85BDC9FD1C3A}</a:tableStyleId>
                  </a:tblPr>
                  <a:tblGrid>
                    <a:gridCol w="3122723"/>
                    <a:gridCol w="1259831"/>
                    <a:gridCol w="2535955"/>
                    <a:gridCol w="2210512"/>
                    <a:gridCol w="1767579"/>
                  </a:tblGrid>
                  <a:tr h="750126">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Hàm</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endParaRPr lang="en-US" sz="4600" dirty="0">
                            <a:effectLst/>
                            <a:latin typeface="Times New Roman" pitchFamily="18" charset="0"/>
                            <a:ea typeface="Calibri"/>
                            <a:cs typeface="Times New Roman" pitchFamily="18" charset="0"/>
                          </a:endParaRPr>
                        </a:p>
                      </a:txBody>
                      <a:tcPr marL="68580" marR="68580" marT="0" marB="0"/>
                    </a:tc>
                    <a:tc rowSpan="2">
                      <a:txBody>
                        <a:bodyPr/>
                        <a:lstStyle/>
                        <a:p>
                          <a:pPr algn="ctr">
                            <a:lnSpc>
                              <a:spcPct val="107000"/>
                            </a:lnSpc>
                            <a:spcAft>
                              <a:spcPts val="0"/>
                            </a:spcAft>
                          </a:pPr>
                          <a:r>
                            <a:rPr lang="en-US" sz="4600" dirty="0">
                              <a:effectLst/>
                              <a:latin typeface="Times New Roman" pitchFamily="18" charset="0"/>
                              <a:cs typeface="Times New Roman" pitchFamily="18" charset="0"/>
                            </a:rPr>
                            <a:t> </a:t>
                          </a:r>
                        </a:p>
                        <a:p>
                          <a:pPr algn="ctr">
                            <a:lnSpc>
                              <a:spcPct val="107000"/>
                            </a:lnSpc>
                            <a:spcAft>
                              <a:spcPts val="0"/>
                            </a:spcAft>
                          </a:pPr>
                          <a:r>
                            <a:rPr lang="en-US" sz="4600" dirty="0" err="1">
                              <a:effectLst/>
                              <a:latin typeface="Times New Roman" pitchFamily="18" charset="0"/>
                              <a:cs typeface="Times New Roman" pitchFamily="18" charset="0"/>
                            </a:rPr>
                            <a:t>Hệ</a:t>
                          </a:r>
                          <a:r>
                            <a:rPr lang="en-US" sz="4600" dirty="0">
                              <a:effectLst/>
                              <a:latin typeface="Times New Roman" pitchFamily="18" charset="0"/>
                              <a:cs typeface="Times New Roman" pitchFamily="18" charset="0"/>
                            </a:rPr>
                            <a:t> </a:t>
                          </a:r>
                          <a:r>
                            <a:rPr lang="en-US" sz="4600" dirty="0" err="1">
                              <a:effectLst/>
                              <a:latin typeface="Times New Roman" pitchFamily="18" charset="0"/>
                              <a:cs typeface="Times New Roman" pitchFamily="18" charset="0"/>
                            </a:rPr>
                            <a:t>số</a:t>
                          </a:r>
                          <a:r>
                            <a:rPr lang="en-US" sz="4600" dirty="0">
                              <a:effectLst/>
                              <a:latin typeface="Times New Roman" pitchFamily="18" charset="0"/>
                              <a:cs typeface="Times New Roman" pitchFamily="18" charset="0"/>
                            </a:rPr>
                            <a:t> a</a:t>
                          </a:r>
                          <a:endParaRPr lang="en-US" sz="4600" dirty="0">
                            <a:effectLst/>
                            <a:latin typeface="Times New Roman" pitchFamily="18" charset="0"/>
                            <a:ea typeface="Calibri"/>
                            <a:cs typeface="Times New Roman" pitchFamily="18" charset="0"/>
                          </a:endParaRPr>
                        </a:p>
                      </a:txBody>
                      <a:tcPr marL="68580" marR="68580" marT="0" marB="0"/>
                    </a:tc>
                    <a:tc gridSpan="3">
                      <a:txBody>
                        <a:bodyPr/>
                        <a:lstStyle/>
                        <a:p>
                          <a:pPr algn="ctr">
                            <a:lnSpc>
                              <a:spcPct val="107000"/>
                            </a:lnSpc>
                            <a:spcAft>
                              <a:spcPts val="0"/>
                            </a:spcAft>
                          </a:pPr>
                          <a:r>
                            <a:rPr lang="en-US" sz="4600">
                              <a:effectLst/>
                              <a:latin typeface="Times New Roman" pitchFamily="18" charset="0"/>
                              <a:cs typeface="Times New Roman" pitchFamily="18" charset="0"/>
                            </a:rPr>
                            <a:t>Tính chất đồ thị</a:t>
                          </a:r>
                          <a:endParaRPr lang="en-US" sz="46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r>
                  <a:tr h="4557647">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4600">
                              <a:effectLst/>
                              <a:latin typeface="Times New Roman" pitchFamily="18" charset="0"/>
                              <a:cs typeface="Times New Roman" pitchFamily="18" charset="0"/>
                            </a:rPr>
                            <a:t>Bề lõm của đồ thị (quay lên/quay xuống)</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Tọa độ điểm cao nhất/điểm thấp nhất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Trục đối xứng</a:t>
                          </a:r>
                          <a:endParaRPr lang="en-US" sz="4600">
                            <a:effectLst/>
                            <a:latin typeface="Times New Roman" pitchFamily="18" charset="0"/>
                            <a:ea typeface="Calibri"/>
                            <a:cs typeface="Times New Roman" pitchFamily="18" charset="0"/>
                          </a:endParaRPr>
                        </a:p>
                      </a:txBody>
                      <a:tcPr marL="68580" marR="68580" marT="0" marB="0"/>
                    </a:tc>
                  </a:tr>
                  <a:tr h="1302185">
                    <a:tc>
                      <a:txBody>
                        <a:bodyPr/>
                        <a:lstStyle/>
                        <a:p>
                          <a:endParaRPr lang="en-US"/>
                        </a:p>
                      </a:txBody>
                      <a:tcPr marL="68580" marR="68580" marT="0" marB="0">
                        <a:blipFill rotWithShape="0">
                          <a:blip r:embed="rId4"/>
                          <a:stretch>
                            <a:fillRect l="-195" t="-420561" r="-249513" b="-80374"/>
                          </a:stretch>
                        </a:blipFill>
                      </a:tcPr>
                    </a:tc>
                    <a:tc>
                      <a:txBody>
                        <a:bodyPr/>
                        <a:lstStyle/>
                        <a:p>
                          <a:pPr algn="ctr">
                            <a:lnSpc>
                              <a:spcPct val="107000"/>
                            </a:lnSpc>
                            <a:spcAft>
                              <a:spcPts val="0"/>
                            </a:spcAft>
                          </a:pPr>
                          <a:r>
                            <a:rPr lang="en-US" sz="4600">
                              <a:effectLst/>
                              <a:latin typeface="Times New Roman" pitchFamily="18" charset="0"/>
                              <a:cs typeface="Times New Roman" pitchFamily="18" charset="0"/>
                            </a:rPr>
                            <a:t>1</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Quay lên</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endParaRPr lang="en-US" sz="4600">
                            <a:effectLst/>
                            <a:latin typeface="Times New Roman" pitchFamily="18" charset="0"/>
                            <a:ea typeface="Calibri"/>
                            <a:cs typeface="Times New Roman" pitchFamily="18" charset="0"/>
                          </a:endParaRPr>
                        </a:p>
                      </a:txBody>
                      <a:tcPr marL="68580" marR="68580" marT="0" marB="0"/>
                    </a:tc>
                  </a:tr>
                  <a:tr h="858827">
                    <a:tc>
                      <a:txBody>
                        <a:bodyPr/>
                        <a:lstStyle/>
                        <a:p>
                          <a:endParaRPr lang="en-US"/>
                        </a:p>
                      </a:txBody>
                      <a:tcPr marL="68580" marR="68580" marT="0" marB="0">
                        <a:blipFill rotWithShape="0">
                          <a:blip r:embed="rId4"/>
                          <a:stretch>
                            <a:fillRect l="-195" t="-790071" r="-249513" b="-21986"/>
                          </a:stretch>
                        </a:blipFill>
                      </a:tcPr>
                    </a:tc>
                    <a:tc>
                      <a:txBody>
                        <a:bodyPr/>
                        <a:lstStyle/>
                        <a:p>
                          <a:pPr algn="ctr">
                            <a:lnSpc>
                              <a:spcPct val="107000"/>
                            </a:lnSpc>
                            <a:spcAft>
                              <a:spcPts val="0"/>
                            </a:spcAft>
                          </a:pPr>
                          <a:r>
                            <a:rPr lang="en-US" sz="4600">
                              <a:effectLst/>
                              <a:latin typeface="Times New Roman" pitchFamily="18" charset="0"/>
                              <a:cs typeface="Times New Roman" pitchFamily="18" charset="0"/>
                            </a:rPr>
                            <a:t>? </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a:effectLst/>
                              <a:latin typeface="Times New Roman" pitchFamily="18" charset="0"/>
                              <a:cs typeface="Times New Roman" pitchFamily="18" charset="0"/>
                            </a:rPr>
                            <a:t>?</a:t>
                          </a:r>
                          <a:endParaRPr lang="en-US" sz="460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600" dirty="0">
                              <a:effectLst/>
                              <a:latin typeface="Times New Roman" pitchFamily="18" charset="0"/>
                              <a:cs typeface="Times New Roman" pitchFamily="18" charset="0"/>
                            </a:rPr>
                            <a:t>?</a:t>
                          </a:r>
                          <a:endParaRPr lang="en-US" sz="4600" dirty="0">
                            <a:effectLst/>
                            <a:latin typeface="Times New Roman" pitchFamily="18" charset="0"/>
                            <a:ea typeface="Calibri"/>
                            <a:cs typeface="Times New Roman"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3177810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311603" y="2379114"/>
            <a:ext cx="24065593" cy="108203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320"/>
          <p:cNvGrpSpPr>
            <a:grpSpLocks/>
          </p:cNvGrpSpPr>
          <p:nvPr/>
        </p:nvGrpSpPr>
        <p:grpSpPr bwMode="auto">
          <a:xfrm>
            <a:off x="318407" y="2667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13471" name="Equation" r:id="rId4" imgW="126835" imgH="139518" progId="Equation.DSMT4">
                  <p:embed/>
                </p:oleObj>
              </mc:Choice>
              <mc:Fallback>
                <p:oleObj name="Equation" r:id="rId4" imgW="126835" imgH="139518" progId="Equation.DSMT4">
                  <p:embed/>
                  <p:pic>
                    <p:nvPicPr>
                      <p:cNvPr id="4" name="Object 3">
                        <a:extLst>
                          <a:ext uri="{FF2B5EF4-FFF2-40B4-BE49-F238E27FC236}">
                            <a16:creationId xmlns="" xmlns:a16="http://schemas.microsoft.com/office/drawing/2014/main" id="{DBD37DE9-3C02-4524-A08B-0522C7210B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 xmlns:a16="http://schemas.microsoft.com/office/drawing/2014/main" xmlns:a14="http://schemas.microsoft.com/office/drawing/2010/main" xmlns:mc="http://schemas.openxmlformats.org/markup-compatibility/2006" id="{D2C3482C-C612-45FF-9C33-12D78950F13C}"/>
              </a:ext>
            </a:extLst>
          </p:cNvPr>
          <p:cNvSpPr txBox="1"/>
          <p:nvPr/>
        </p:nvSpPr>
        <p:spPr>
          <a:xfrm>
            <a:off x="1066800" y="1611083"/>
            <a:ext cx="13965382" cy="768031"/>
          </a:xfrm>
          <a:prstGeom prst="rect">
            <a:avLst/>
          </a:prstGeom>
          <a:noFill/>
        </p:spPr>
        <p:txBody>
          <a:bodyPr wrap="square">
            <a:spAutoFit/>
          </a:bodyPr>
          <a:lstStyle/>
          <a:p>
            <a:pPr marL="0" marR="0">
              <a:lnSpc>
                <a:spcPct val="107000"/>
              </a:lnSpc>
              <a:spcBef>
                <a:spcPts val="0"/>
              </a:spcBef>
              <a:spcAft>
                <a:spcPts val="800"/>
              </a:spcAft>
            </a:pP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 QUÁT</a:t>
            </a:r>
            <a:endParaRPr lang="en-GB"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7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063252905"/>
              </p:ext>
            </p:extLst>
          </p:nvPr>
        </p:nvGraphicFramePr>
        <p:xfrm>
          <a:off x="724876" y="3630090"/>
          <a:ext cx="16916400" cy="1981200"/>
        </p:xfrm>
        <a:graphic>
          <a:graphicData uri="http://schemas.openxmlformats.org/presentationml/2006/ole">
            <mc:AlternateContent xmlns:mc="http://schemas.openxmlformats.org/markup-compatibility/2006">
              <mc:Choice xmlns:v="urn:schemas-microsoft-com:vml" Requires="v">
                <p:oleObj spid="_x0000_s13472" name="Equation" r:id="rId6" imgW="4228920" imgH="495000" progId="Equation.DSMT4">
                  <p:embed/>
                </p:oleObj>
              </mc:Choice>
              <mc:Fallback>
                <p:oleObj name="Equation" r:id="rId6" imgW="4228920" imgH="495000" progId="Equation.DSMT4">
                  <p:embed/>
                  <p:pic>
                    <p:nvPicPr>
                      <p:cNvPr id="0" name="Object 70"/>
                      <p:cNvPicPr>
                        <a:picLocks noChangeAspect="1" noChangeArrowheads="1"/>
                      </p:cNvPicPr>
                      <p:nvPr/>
                    </p:nvPicPr>
                    <p:blipFill>
                      <a:blip r:embed="rId7"/>
                      <a:srcRect/>
                      <a:stretch>
                        <a:fillRect/>
                      </a:stretch>
                    </p:blipFill>
                    <p:spPr bwMode="auto">
                      <a:xfrm>
                        <a:off x="724876" y="3630090"/>
                        <a:ext cx="16916400" cy="1981200"/>
                      </a:xfrm>
                      <a:prstGeom prst="rect">
                        <a:avLst/>
                      </a:prstGeom>
                      <a:noFill/>
                    </p:spPr>
                  </p:pic>
                </p:oleObj>
              </mc:Fallback>
            </mc:AlternateContent>
          </a:graphicData>
        </a:graphic>
      </p:graphicFrame>
      <p:sp>
        <p:nvSpPr>
          <p:cNvPr id="23" name="Rectangle 7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259357856"/>
              </p:ext>
            </p:extLst>
          </p:nvPr>
        </p:nvGraphicFramePr>
        <p:xfrm>
          <a:off x="19092327" y="4176189"/>
          <a:ext cx="3833817" cy="889001"/>
        </p:xfrm>
        <a:graphic>
          <a:graphicData uri="http://schemas.openxmlformats.org/presentationml/2006/ole">
            <mc:AlternateContent xmlns:mc="http://schemas.openxmlformats.org/markup-compatibility/2006">
              <mc:Choice xmlns:v="urn:schemas-microsoft-com:vml" Requires="v">
                <p:oleObj spid="_x0000_s13473" name="Equation" r:id="rId8" imgW="876300" imgH="203200" progId="Equation.DSMT4">
                  <p:embed/>
                </p:oleObj>
              </mc:Choice>
              <mc:Fallback>
                <p:oleObj name="Equation" r:id="rId8" imgW="876300" imgH="203200" progId="Equation.DSMT4">
                  <p:embed/>
                  <p:pic>
                    <p:nvPicPr>
                      <p:cNvPr id="0" name="Object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92327" y="4176189"/>
                        <a:ext cx="3833817" cy="889001"/>
                      </a:xfrm>
                      <a:prstGeom prst="rect">
                        <a:avLst/>
                      </a:prstGeom>
                      <a:noFill/>
                    </p:spPr>
                  </p:pic>
                </p:oleObj>
              </mc:Fallback>
            </mc:AlternateContent>
          </a:graphicData>
        </a:graphic>
      </p:graphicFrame>
      <p:sp>
        <p:nvSpPr>
          <p:cNvPr id="27" name="Rectangle 7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9"/>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1324907230"/>
              </p:ext>
            </p:extLst>
          </p:nvPr>
        </p:nvGraphicFramePr>
        <p:xfrm>
          <a:off x="4495800" y="6064148"/>
          <a:ext cx="3904344" cy="1755645"/>
        </p:xfrm>
        <a:graphic>
          <a:graphicData uri="http://schemas.openxmlformats.org/presentationml/2006/ole">
            <mc:AlternateContent xmlns:mc="http://schemas.openxmlformats.org/markup-compatibility/2006">
              <mc:Choice xmlns:v="urn:schemas-microsoft-com:vml" Requires="v">
                <p:oleObj spid="_x0000_s13474" name="Equation" r:id="rId10" imgW="939392" imgH="431613" progId="Equation.DSMT4">
                  <p:embed/>
                </p:oleObj>
              </mc:Choice>
              <mc:Fallback>
                <p:oleObj name="Equation" r:id="rId10" imgW="939392" imgH="431613" progId="Equation.DSMT4">
                  <p:embed/>
                  <p:pic>
                    <p:nvPicPr>
                      <p:cNvPr id="0" name="Object 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6064148"/>
                        <a:ext cx="3904344" cy="1755645"/>
                      </a:xfrm>
                      <a:prstGeom prst="rect">
                        <a:avLst/>
                      </a:prstGeom>
                      <a:noFill/>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481477788"/>
              </p:ext>
            </p:extLst>
          </p:nvPr>
        </p:nvGraphicFramePr>
        <p:xfrm>
          <a:off x="5638800" y="7710157"/>
          <a:ext cx="2057400" cy="1031875"/>
        </p:xfrm>
        <a:graphic>
          <a:graphicData uri="http://schemas.openxmlformats.org/presentationml/2006/ole">
            <mc:AlternateContent xmlns:mc="http://schemas.openxmlformats.org/markup-compatibility/2006">
              <mc:Choice xmlns:v="urn:schemas-microsoft-com:vml" Requires="v">
                <p:oleObj spid="_x0000_s13475" name="Equation" r:id="rId12" imgW="495000" imgH="253800" progId="Equation.DSMT4">
                  <p:embed/>
                </p:oleObj>
              </mc:Choice>
              <mc:Fallback>
                <p:oleObj name="Equation" r:id="rId12" imgW="495000" imgH="253800" progId="Equation.DSMT4">
                  <p:embed/>
                  <p:pic>
                    <p:nvPicPr>
                      <p:cNvPr id="0" name="Object 29"/>
                      <p:cNvPicPr>
                        <a:picLocks noChangeAspect="1" noChangeArrowheads="1"/>
                      </p:cNvPicPr>
                      <p:nvPr/>
                    </p:nvPicPr>
                    <p:blipFill>
                      <a:blip r:embed="rId13"/>
                      <a:srcRect/>
                      <a:stretch>
                        <a:fillRect/>
                      </a:stretch>
                    </p:blipFill>
                    <p:spPr bwMode="auto">
                      <a:xfrm>
                        <a:off x="5638800" y="7710157"/>
                        <a:ext cx="2057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94" name="Picture 8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5649" y="9045743"/>
            <a:ext cx="22945286" cy="413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7377" y="5010408"/>
            <a:ext cx="22841830" cy="4832092"/>
          </a:xfrm>
          <a:prstGeom prst="rect">
            <a:avLst/>
          </a:prstGeom>
          <a:noFill/>
        </p:spPr>
        <p:txBody>
          <a:bodyPr wrap="none" rtlCol="0">
            <a:spAutoFit/>
          </a:bodyPr>
          <a:lstStyle/>
          <a:p>
            <a:pPr algn="just">
              <a:lnSpc>
                <a:spcPct val="150000"/>
              </a:lnSpc>
              <a:spcAft>
                <a:spcPts val="800"/>
              </a:spcAft>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4800" dirty="0">
                <a:latin typeface="Times New Roman" panose="02020603050405020304" pitchFamily="18" charset="0"/>
                <a:cs typeface="Times New Roman" panose="02020603050405020304" pitchFamily="18" charset="0"/>
              </a:rPr>
              <a:t>Ta </a:t>
            </a:r>
            <a:r>
              <a:rPr lang="en-US" sz="4800" dirty="0" err="1">
                <a:latin typeface="Times New Roman" panose="02020603050405020304" pitchFamily="18" charset="0"/>
                <a:cs typeface="Times New Roman" panose="02020603050405020304" pitchFamily="18" charset="0"/>
              </a:rPr>
              <a:t>thấy</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điểm</a:t>
            </a:r>
            <a:r>
              <a:rPr lang="vi-VN" sz="4800" dirty="0" smtClean="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thuộc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đồ</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bậc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đặc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biệt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nó</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đóng</a:t>
            </a:r>
            <a:endParaRPr lang="vi-VN" sz="4800" dirty="0" smtClean="0">
              <a:latin typeface="Times New Roman" panose="02020603050405020304" pitchFamily="18" charset="0"/>
              <a:cs typeface="Times New Roman" panose="02020603050405020304" pitchFamily="18" charset="0"/>
            </a:endParaRPr>
          </a:p>
          <a:p>
            <a:pPr algn="just">
              <a:lnSpc>
                <a:spcPct val="150000"/>
              </a:lnSpc>
              <a:spcAft>
                <a:spcPts val="800"/>
              </a:spcAft>
            </a:pPr>
            <a:r>
              <a:rPr lang="en-US" sz="4800" dirty="0" err="1" smtClean="0">
                <a:latin typeface="Times New Roman" panose="02020603050405020304" pitchFamily="18" charset="0"/>
                <a:cs typeface="Times New Roman" panose="02020603050405020304" pitchFamily="18" charset="0"/>
              </a:rPr>
              <a:t>vai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trò</a:t>
            </a:r>
            <a:r>
              <a:rPr lang="vi-VN"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như</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của</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đồ</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hàm</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số</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Cụ</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a:t>
            </a:r>
          </a:p>
          <a:p>
            <a:pPr>
              <a:lnSpc>
                <a:spcPct val="150000"/>
              </a:lnSpc>
            </a:pP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346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ppt_x"/>
                                          </p:val>
                                        </p:tav>
                                        <p:tav tm="100000">
                                          <p:val>
                                            <p:strVal val="#ppt_x"/>
                                          </p:val>
                                        </p:tav>
                                      </p:tavLst>
                                    </p:anim>
                                    <p:anim calcmode="lin" valueType="num">
                                      <p:cBhvr additive="base">
                                        <p:cTn id="1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par>
                                <p:cTn id="34" presetID="16" presetClass="entr" presetSubtype="21"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3394"/>
                                        </p:tgtEl>
                                        <p:attrNameLst>
                                          <p:attrName>style.visibility</p:attrName>
                                        </p:attrNameLst>
                                      </p:cBhvr>
                                      <p:to>
                                        <p:strVal val="visible"/>
                                      </p:to>
                                    </p:set>
                                    <p:animEffect transition="in" filter="circle(in)">
                                      <p:cBhvr>
                                        <p:cTn id="44" dur="1500"/>
                                        <p:tgtEl>
                                          <p:spTgt spid="1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159203" y="1995098"/>
            <a:ext cx="24065593" cy="108203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dirty="0" smtClean="0"/>
          </a:p>
          <a:p>
            <a:pPr marL="0" indent="0" algn="just">
              <a:lnSpc>
                <a:spcPct val="150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smtClean="0">
                <a:latin typeface="Times New Roman" panose="02020603050405020304" pitchFamily="18" charset="0"/>
                <a:cs typeface="Times New Roman" panose="02020603050405020304" pitchFamily="18" charset="0"/>
              </a:rPr>
              <a:t>.</a:t>
            </a:r>
          </a:p>
          <a:p>
            <a:pPr marL="0" indent="0" algn="just">
              <a:lnSpc>
                <a:spcPct val="150000"/>
              </a:lnSpc>
              <a:spcAft>
                <a:spcPts val="800"/>
              </a:spcAft>
              <a:buNone/>
            </a:pPr>
            <a:r>
              <a:rPr lang="vi-VN" dirty="0" smtClean="0">
                <a:latin typeface="Times New Roman" panose="02020603050405020304" pitchFamily="18" charset="0"/>
                <a:cs typeface="Times New Roman" panose="02020603050405020304" pitchFamily="18" charset="0"/>
              </a:rPr>
              <a:t>  C</a:t>
            </a:r>
            <a:r>
              <a:rPr lang="en-US" dirty="0" smtClean="0">
                <a:latin typeface="Times New Roman" panose="02020603050405020304" pitchFamily="18" charset="0"/>
                <a:cs typeface="Times New Roman" panose="02020603050405020304" pitchFamily="18" charset="0"/>
              </a:rPr>
              <a:t>ó </a:t>
            </a:r>
            <a:r>
              <a:rPr lang="en-US" dirty="0" err="1">
                <a:latin typeface="Times New Roman" panose="02020603050405020304" pitchFamily="18" charset="0"/>
                <a:cs typeface="Times New Roman" panose="02020603050405020304" pitchFamily="18" charset="0"/>
              </a:rPr>
              <a:t>đỉnh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  </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p>
          <a:p>
            <a:pPr marL="0" indent="0" algn="just">
              <a:lnSpc>
                <a:spcPct val="150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Parabol</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quay </a:t>
            </a:r>
            <a:r>
              <a:rPr lang="en-US" dirty="0" err="1">
                <a:latin typeface="Times New Roman" panose="02020603050405020304" pitchFamily="18" charset="0"/>
                <a:cs typeface="Times New Roman" panose="02020603050405020304" pitchFamily="18" charset="0"/>
              </a:rPr>
              <a:t>bề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lõm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a&gt;0,</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xuống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a&lt;0 </a:t>
            </a:r>
            <a:r>
              <a:rPr lang="en-US" dirty="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320"/>
          <p:cNvGrpSpPr>
            <a:grpSpLocks/>
          </p:cNvGrpSpPr>
          <p:nvPr/>
        </p:nvGrpSpPr>
        <p:grpSpPr bwMode="auto">
          <a:xfrm>
            <a:off x="329973" y="2913075"/>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22599"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 xmlns:a16="http://schemas.microsoft.com/office/drawing/2014/main" xmlns:a14="http://schemas.microsoft.com/office/drawing/2010/main" xmlns:mc="http://schemas.openxmlformats.org/markup-compatibility/2006" id="{D2C3482C-C612-45FF-9C33-12D78950F13C}"/>
              </a:ext>
            </a:extLst>
          </p:cNvPr>
          <p:cNvSpPr txBox="1"/>
          <p:nvPr/>
        </p:nvSpPr>
        <p:spPr>
          <a:xfrm>
            <a:off x="318407" y="2070071"/>
            <a:ext cx="13965382" cy="768031"/>
          </a:xfrm>
          <a:prstGeom prst="rect">
            <a:avLst/>
          </a:prstGeom>
          <a:noFill/>
        </p:spPr>
        <p:txBody>
          <a:bodyPr wrap="square">
            <a:spAutoFit/>
          </a:bodyPr>
          <a:lstStyle/>
          <a:p>
            <a:pPr marL="0" marR="0">
              <a:lnSpc>
                <a:spcPct val="107000"/>
              </a:lnSpc>
              <a:spcBef>
                <a:spcPts val="0"/>
              </a:spcBef>
              <a:spcAft>
                <a:spcPts val="800"/>
              </a:spcAft>
            </a:pP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 QUÁT</a:t>
            </a:r>
            <a:endParaRPr lang="en-GB"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7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7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9"/>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4" descr="Diagram&#10;&#10;Description automatically generated"/>
          <p:cNvPicPr/>
          <p:nvPr/>
        </p:nvPicPr>
        <p:blipFill>
          <a:blip r:embed="rId6"/>
          <a:stretch>
            <a:fillRect/>
          </a:stretch>
        </p:blipFill>
        <p:spPr>
          <a:xfrm>
            <a:off x="4667250" y="2179874"/>
            <a:ext cx="15049500" cy="5469486"/>
          </a:xfrm>
          <a:prstGeom prst="rect">
            <a:avLst/>
          </a:prstGeom>
        </p:spPr>
      </p:pic>
      <p:graphicFrame>
        <p:nvGraphicFramePr>
          <p:cNvPr id="109" name="Object 108"/>
          <p:cNvGraphicFramePr>
            <a:graphicFrameLocks noChangeAspect="1"/>
          </p:cNvGraphicFramePr>
          <p:nvPr>
            <p:extLst>
              <p:ext uri="{D42A27DB-BD31-4B8C-83A1-F6EECF244321}">
                <p14:modId xmlns:p14="http://schemas.microsoft.com/office/powerpoint/2010/main" val="666662945"/>
              </p:ext>
            </p:extLst>
          </p:nvPr>
        </p:nvGraphicFramePr>
        <p:xfrm>
          <a:off x="4648200" y="8991600"/>
          <a:ext cx="3276600" cy="1473737"/>
        </p:xfrm>
        <a:graphic>
          <a:graphicData uri="http://schemas.openxmlformats.org/presentationml/2006/ole">
            <mc:AlternateContent xmlns:mc="http://schemas.openxmlformats.org/markup-compatibility/2006">
              <mc:Choice xmlns:v="urn:schemas-microsoft-com:vml" Requires="v">
                <p:oleObj spid="_x0000_s22600" name="Equation" r:id="rId7" imgW="939392" imgH="431613" progId="Equation.DSMT4">
                  <p:embed/>
                </p:oleObj>
              </mc:Choice>
              <mc:Fallback>
                <p:oleObj name="Equation" r:id="rId7" imgW="939392" imgH="431613" progId="Equation.DSMT4">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8991600"/>
                        <a:ext cx="3276600" cy="1473737"/>
                      </a:xfrm>
                      <a:prstGeom prst="rect">
                        <a:avLst/>
                      </a:prstGeom>
                      <a:noFill/>
                      <a:ln>
                        <a:noFill/>
                      </a:ln>
                      <a:extLst/>
                    </p:spPr>
                  </p:pic>
                </p:oleObj>
              </mc:Fallback>
            </mc:AlternateContent>
          </a:graphicData>
        </a:graphic>
      </p:graphicFrame>
      <p:sp>
        <p:nvSpPr>
          <p:cNvPr id="110"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 name="Object 110"/>
          <p:cNvGraphicFramePr>
            <a:graphicFrameLocks noChangeAspect="1"/>
          </p:cNvGraphicFramePr>
          <p:nvPr>
            <p:extLst>
              <p:ext uri="{D42A27DB-BD31-4B8C-83A1-F6EECF244321}">
                <p14:modId xmlns:p14="http://schemas.microsoft.com/office/powerpoint/2010/main" val="2527167556"/>
              </p:ext>
            </p:extLst>
          </p:nvPr>
        </p:nvGraphicFramePr>
        <p:xfrm>
          <a:off x="16535400" y="8991600"/>
          <a:ext cx="2295442" cy="1555799"/>
        </p:xfrm>
        <a:graphic>
          <a:graphicData uri="http://schemas.openxmlformats.org/presentationml/2006/ole">
            <mc:AlternateContent xmlns:mc="http://schemas.openxmlformats.org/markup-compatibility/2006">
              <mc:Choice xmlns:v="urn:schemas-microsoft-com:vml" Requires="v">
                <p:oleObj spid="_x0000_s22601" name="Equation" r:id="rId9" imgW="571252" imgH="393529" progId="Equation.DSMT4">
                  <p:embed/>
                </p:oleObj>
              </mc:Choice>
              <mc:Fallback>
                <p:oleObj name="Equation" r:id="rId9" imgW="571252" imgH="393529" progId="Equation.DSMT4">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35400" y="8991600"/>
                        <a:ext cx="2295442" cy="1555799"/>
                      </a:xfrm>
                      <a:prstGeom prst="rect">
                        <a:avLst/>
                      </a:prstGeom>
                      <a:noFill/>
                    </p:spPr>
                  </p:pic>
                </p:oleObj>
              </mc:Fallback>
            </mc:AlternateContent>
          </a:graphicData>
        </a:graphic>
      </p:graphicFrame>
    </p:spTree>
    <p:extLst>
      <p:ext uri="{BB962C8B-B14F-4D97-AF65-F5344CB8AC3E}">
        <p14:creationId xmlns:p14="http://schemas.microsoft.com/office/powerpoint/2010/main" val="2256208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ppt_x"/>
                                          </p:val>
                                        </p:tav>
                                        <p:tav tm="100000">
                                          <p:val>
                                            <p:strVal val="#ppt_x"/>
                                          </p:val>
                                        </p:tav>
                                      </p:tavLst>
                                    </p:anim>
                                    <p:anim calcmode="lin" valueType="num">
                                      <p:cBhvr additive="base">
                                        <p:cTn id="14" dur="500" fill="hold"/>
                                        <p:tgtEl>
                                          <p:spTgt spid="9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fade">
                                      <p:cBhvr>
                                        <p:cTn id="24" dur="500"/>
                                        <p:tgtEl>
                                          <p:spTgt spid="109"/>
                                        </p:tgtEl>
                                      </p:cBhvr>
                                    </p:animEffect>
                                  </p:childTnLst>
                                </p:cTn>
                              </p:par>
                              <p:par>
                                <p:cTn id="25" presetID="10"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xmlns:a14="http://schemas.microsoft.com/office/drawing/2010/main" xmlns:mc="http://schemas.openxmlformats.org/markup-compatibility/2006" id="{14822BB7-DB89-4357-87F0-6E511FC44A6A}"/>
              </a:ext>
            </a:extLst>
          </p:cNvPr>
          <p:cNvSpPr txBox="1">
            <a:spLocks/>
          </p:cNvSpPr>
          <p:nvPr/>
        </p:nvSpPr>
        <p:spPr>
          <a:xfrm>
            <a:off x="133350" y="2097087"/>
            <a:ext cx="24065593" cy="1139031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dirty="0"/>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đỉnh</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 </a:t>
            </a:r>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endParaRPr lang="vi-VN" dirty="0" smtClean="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a:latin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parabol</a:t>
            </a:r>
            <a:r>
              <a:rPr lang="en-US" dirty="0">
                <a:latin typeface="Times New Roman" panose="02020603050405020304" pitchFamily="18" charset="0"/>
                <a:cs typeface="Times New Roman" panose="02020603050405020304" pitchFamily="18" charset="0"/>
              </a:rPr>
              <a:t>.</a:t>
            </a:r>
          </a:p>
          <a:p>
            <a:pPr marL="0" indent="0" algn="just">
              <a:lnSpc>
                <a:spcPct val="107000"/>
              </a:lnSpc>
              <a:spcAft>
                <a:spcPts val="80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320"/>
          <p:cNvGrpSpPr>
            <a:grpSpLocks/>
          </p:cNvGrpSpPr>
          <p:nvPr/>
        </p:nvGrpSpPr>
        <p:grpSpPr bwMode="auto">
          <a:xfrm>
            <a:off x="457200" y="3361328"/>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23590"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a:extLst>
              <a:ext uri="{FF2B5EF4-FFF2-40B4-BE49-F238E27FC236}">
                <a16:creationId xmlns="" xmlns:a16="http://schemas.microsoft.com/office/drawing/2014/main" xmlns:a14="http://schemas.microsoft.com/office/drawing/2010/main" xmlns:mc="http://schemas.openxmlformats.org/markup-compatibility/2006" id="{D2C3482C-C612-45FF-9C33-12D78950F13C}"/>
              </a:ext>
            </a:extLst>
          </p:cNvPr>
          <p:cNvSpPr txBox="1"/>
          <p:nvPr/>
        </p:nvSpPr>
        <p:spPr>
          <a:xfrm>
            <a:off x="259080" y="2402877"/>
            <a:ext cx="13965382" cy="768031"/>
          </a:xfrm>
          <a:prstGeom prst="rect">
            <a:avLst/>
          </a:prstGeom>
          <a:noFill/>
        </p:spPr>
        <p:txBody>
          <a:bodyPr wrap="square">
            <a:spAutoFit/>
          </a:bodyPr>
          <a:lstStyle/>
          <a:p>
            <a:pPr marL="0" marR="0">
              <a:lnSpc>
                <a:spcPct val="107000"/>
              </a:lnSpc>
              <a:spcBef>
                <a:spcPts val="0"/>
              </a:spcBef>
              <a:spcAft>
                <a:spcPts val="800"/>
              </a:spcAft>
            </a:pP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 VẼ PARABOL</a:t>
            </a:r>
            <a:endParaRPr lang="en-GB"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7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7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9"/>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4" descr="Diagram&#10;&#10;Description automatically generated"/>
          <p:cNvPicPr/>
          <p:nvPr/>
        </p:nvPicPr>
        <p:blipFill>
          <a:blip r:embed="rId6"/>
          <a:stretch>
            <a:fillRect/>
          </a:stretch>
        </p:blipFill>
        <p:spPr>
          <a:xfrm>
            <a:off x="6661612" y="2402877"/>
            <a:ext cx="15773400" cy="3948113"/>
          </a:xfrm>
          <a:prstGeom prst="rect">
            <a:avLst/>
          </a:prstGeom>
        </p:spPr>
      </p:pic>
      <p:graphicFrame>
        <p:nvGraphicFramePr>
          <p:cNvPr id="109" name="Object 108"/>
          <p:cNvGraphicFramePr>
            <a:graphicFrameLocks noChangeAspect="1"/>
          </p:cNvGraphicFramePr>
          <p:nvPr>
            <p:extLst>
              <p:ext uri="{D42A27DB-BD31-4B8C-83A1-F6EECF244321}">
                <p14:modId xmlns:p14="http://schemas.microsoft.com/office/powerpoint/2010/main" val="3935612075"/>
              </p:ext>
            </p:extLst>
          </p:nvPr>
        </p:nvGraphicFramePr>
        <p:xfrm>
          <a:off x="6661612" y="7531778"/>
          <a:ext cx="3396788" cy="1527795"/>
        </p:xfrm>
        <a:graphic>
          <a:graphicData uri="http://schemas.openxmlformats.org/presentationml/2006/ole">
            <mc:AlternateContent xmlns:mc="http://schemas.openxmlformats.org/markup-compatibility/2006">
              <mc:Choice xmlns:v="urn:schemas-microsoft-com:vml" Requires="v">
                <p:oleObj spid="_x0000_s23591" name="Equation" r:id="rId7" imgW="939392" imgH="431613" progId="Equation.DSMT4">
                  <p:embed/>
                </p:oleObj>
              </mc:Choice>
              <mc:Fallback>
                <p:oleObj name="Equation" r:id="rId7" imgW="939392"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1612" y="7531778"/>
                        <a:ext cx="3396788" cy="1527795"/>
                      </a:xfrm>
                      <a:prstGeom prst="rect">
                        <a:avLst/>
                      </a:prstGeom>
                      <a:noFill/>
                      <a:ln>
                        <a:noFill/>
                      </a:ln>
                      <a:extLst/>
                    </p:spPr>
                  </p:pic>
                </p:oleObj>
              </mc:Fallback>
            </mc:AlternateContent>
          </a:graphicData>
        </a:graphic>
      </p:graphicFrame>
      <p:sp>
        <p:nvSpPr>
          <p:cNvPr id="110"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 name="Object 110"/>
          <p:cNvGraphicFramePr>
            <a:graphicFrameLocks noChangeAspect="1"/>
          </p:cNvGraphicFramePr>
          <p:nvPr>
            <p:extLst>
              <p:ext uri="{D42A27DB-BD31-4B8C-83A1-F6EECF244321}">
                <p14:modId xmlns:p14="http://schemas.microsoft.com/office/powerpoint/2010/main" val="2591890032"/>
              </p:ext>
            </p:extLst>
          </p:nvPr>
        </p:nvGraphicFramePr>
        <p:xfrm>
          <a:off x="5486400" y="8897548"/>
          <a:ext cx="1981200" cy="1342813"/>
        </p:xfrm>
        <a:graphic>
          <a:graphicData uri="http://schemas.openxmlformats.org/presentationml/2006/ole">
            <mc:AlternateContent xmlns:mc="http://schemas.openxmlformats.org/markup-compatibility/2006">
              <mc:Choice xmlns:v="urn:schemas-microsoft-com:vml" Requires="v">
                <p:oleObj spid="_x0000_s23592" name="Equation" r:id="rId9" imgW="571252" imgH="393529" progId="Equation.DSMT4">
                  <p:embed/>
                </p:oleObj>
              </mc:Choice>
              <mc:Fallback>
                <p:oleObj name="Equation" r:id="rId9" imgW="571252"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8897548"/>
                        <a:ext cx="1981200" cy="1342813"/>
                      </a:xfrm>
                      <a:prstGeom prst="rect">
                        <a:avLst/>
                      </a:prstGeom>
                      <a:noFill/>
                    </p:spPr>
                  </p:pic>
                </p:oleObj>
              </mc:Fallback>
            </mc:AlternateContent>
          </a:graphicData>
        </a:graphic>
      </p:graphicFrame>
    </p:spTree>
    <p:extLst>
      <p:ext uri="{BB962C8B-B14F-4D97-AF65-F5344CB8AC3E}">
        <p14:creationId xmlns:p14="http://schemas.microsoft.com/office/powerpoint/2010/main" val="2600856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par>
                                <p:cTn id="21" presetID="10" presetClass="entr" presetSubtype="0"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500"/>
                                        <p:tgtEl>
                                          <p:spTgt spid="109"/>
                                        </p:tgtEl>
                                      </p:cBhvr>
                                    </p:animEffect>
                                  </p:childTnLst>
                                </p:cTn>
                              </p:par>
                              <p:par>
                                <p:cTn id="24" presetID="10" presetClass="entr" presetSubtype="0" fill="hold"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 xmlns:a16="http://schemas.microsoft.com/office/drawing/2014/main" id="{1F4E20C8-2D05-4C40-9288-F9499AF26E6D}"/>
              </a:ext>
            </a:extLst>
          </p:cNvPr>
          <p:cNvGrpSpPr/>
          <p:nvPr/>
        </p:nvGrpSpPr>
        <p:grpSpPr>
          <a:xfrm>
            <a:off x="571500" y="6674837"/>
            <a:ext cx="23506006" cy="6812563"/>
            <a:chOff x="1222851" y="5331408"/>
            <a:chExt cx="23580257" cy="5095249"/>
          </a:xfrm>
        </p:grpSpPr>
        <p:sp>
          <p:nvSpPr>
            <p:cNvPr id="35" name="Rounded Rectangle 34">
              <a:extLst>
                <a:ext uri="{FF2B5EF4-FFF2-40B4-BE49-F238E27FC236}">
                  <a16:creationId xmlns=""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 xmlns:a16="http://schemas.microsoft.com/office/drawing/2014/main" id="{6B2AFC34-1456-4638-8F4F-CAF389D4240D}"/>
              </a:ext>
            </a:extLst>
          </p:cNvPr>
          <p:cNvGrpSpPr/>
          <p:nvPr/>
        </p:nvGrpSpPr>
        <p:grpSpPr>
          <a:xfrm>
            <a:off x="361950" y="2895600"/>
            <a:ext cx="23699787" cy="3530410"/>
            <a:chOff x="304800" y="2971801"/>
            <a:chExt cx="23699787" cy="3530410"/>
          </a:xfrm>
        </p:grpSpPr>
        <p:sp>
          <p:nvSpPr>
            <p:cNvPr id="52" name="Rounded Rectangle 19">
              <a:extLst>
                <a:ext uri="{FF2B5EF4-FFF2-40B4-BE49-F238E27FC236}">
                  <a16:creationId xmlns="" xmlns:a16="http://schemas.microsoft.com/office/drawing/2014/main" id="{9732CF64-EA0B-4855-B3A1-931E81F57942}"/>
                </a:ext>
              </a:extLst>
            </p:cNvPr>
            <p:cNvSpPr/>
            <p:nvPr/>
          </p:nvSpPr>
          <p:spPr>
            <a:xfrm>
              <a:off x="491838" y="3220628"/>
              <a:ext cx="23512749" cy="328158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 xmlns:a16="http://schemas.microsoft.com/office/drawing/2014/main"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 xmlns:a16="http://schemas.microsoft.com/office/drawing/2014/main"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E5C8CF20-A188-40A3-A095-8424A5327F85}"/>
                  </a:ext>
                </a:extLst>
              </p:cNvPr>
              <p:cNvSpPr txBox="1"/>
              <p:nvPr/>
            </p:nvSpPr>
            <p:spPr>
              <a:xfrm>
                <a:off x="609600" y="3733800"/>
                <a:ext cx="23088600" cy="2341795"/>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a) Vẽ parabol </a:t>
                </a:r>
                <a14:m>
                  <m:oMath xmlns:m="http://schemas.openxmlformats.org/officeDocument/2006/math">
                    <m:r>
                      <a:rPr lang="en-US" sz="4800" i="1">
                        <a:latin typeface="Cambria Math"/>
                      </a:rPr>
                      <m:t>𝑦</m:t>
                    </m:r>
                    <m:r>
                      <a:rPr lang="en-US" sz="4800" i="1">
                        <a:latin typeface="Cambria Math"/>
                      </a:rPr>
                      <m:t>=−2</m:t>
                    </m:r>
                    <m:sSup>
                      <m:sSupPr>
                        <m:ctrlPr>
                          <a:rPr lang="en-US" sz="4800" i="1">
                            <a:latin typeface="Cambria Math"/>
                          </a:rPr>
                        </m:ctrlPr>
                      </m:sSupPr>
                      <m:e>
                        <m:r>
                          <a:rPr lang="en-US" sz="4800" i="1">
                            <a:latin typeface="Cambria Math"/>
                          </a:rPr>
                          <m:t>𝑥</m:t>
                        </m:r>
                      </m:e>
                      <m:sup>
                        <m:r>
                          <a:rPr lang="en-US" sz="4800" i="1">
                            <a:latin typeface="Cambria Math"/>
                          </a:rPr>
                          <m:t>2</m:t>
                        </m:r>
                      </m:sup>
                    </m:sSup>
                    <m:r>
                      <a:rPr lang="en-US" sz="4800" i="1">
                        <a:latin typeface="Cambria Math"/>
                      </a:rPr>
                      <m:t>−2</m:t>
                    </m:r>
                    <m:r>
                      <a:rPr lang="en-US" sz="4800" i="1">
                        <a:latin typeface="Cambria Math"/>
                      </a:rPr>
                      <m:t>𝑥</m:t>
                    </m:r>
                    <m:r>
                      <a:rPr lang="en-US" sz="4800" i="1">
                        <a:latin typeface="Cambria Math"/>
                      </a:rPr>
                      <m:t>+4</m:t>
                    </m:r>
                  </m:oMath>
                </a14:m>
                <a:endParaRPr lang="en-US" sz="4800">
                  <a:latin typeface="Tahoma" panose="020B0604030504040204" pitchFamily="34" charset="0"/>
                  <a:ea typeface="Tahoma" panose="020B0604030504040204" pitchFamily="34" charset="0"/>
                  <a:cs typeface="Tahoma" panose="020B0604030504040204" pitchFamily="34" charset="0"/>
                </a:endParaRPr>
              </a:p>
              <a:p>
                <a:r>
                  <a:rPr lang="en-US" sz="4800">
                    <a:latin typeface="Tahoma" panose="020B0604030504040204" pitchFamily="34" charset="0"/>
                    <a:ea typeface="Tahoma" panose="020B0604030504040204" pitchFamily="34" charset="0"/>
                    <a:cs typeface="Tahoma" panose="020B0604030504040204" pitchFamily="34" charset="0"/>
                  </a:rPr>
                  <a:t>b) Từ đồ thị, hãy tìm khoảng đồng biến, nghịch biến và giá trị lớn nhất của hàm số </a:t>
                </a:r>
                <a14:m>
                  <m:oMath xmlns:m="http://schemas.openxmlformats.org/officeDocument/2006/math">
                    <m:r>
                      <a:rPr lang="en-US" sz="4800" i="1">
                        <a:latin typeface="Cambria Math"/>
                      </a:rPr>
                      <m:t>𝑦</m:t>
                    </m:r>
                    <m:r>
                      <a:rPr lang="en-US" sz="4800" i="1">
                        <a:latin typeface="Cambria Math"/>
                      </a:rPr>
                      <m:t>=−2</m:t>
                    </m:r>
                    <m:sSup>
                      <m:sSupPr>
                        <m:ctrlPr>
                          <a:rPr lang="en-US" sz="4800" i="1">
                            <a:latin typeface="Cambria Math"/>
                          </a:rPr>
                        </m:ctrlPr>
                      </m:sSupPr>
                      <m:e>
                        <m:r>
                          <a:rPr lang="en-US" sz="4800" i="1">
                            <a:latin typeface="Cambria Math"/>
                          </a:rPr>
                          <m:t>𝑥</m:t>
                        </m:r>
                      </m:e>
                      <m:sup>
                        <m:r>
                          <a:rPr lang="en-US" sz="4800" i="1">
                            <a:latin typeface="Cambria Math"/>
                          </a:rPr>
                          <m:t>2</m:t>
                        </m:r>
                      </m:sup>
                    </m:sSup>
                    <m:r>
                      <a:rPr lang="en-US" sz="4800" i="1">
                        <a:latin typeface="Cambria Math"/>
                      </a:rPr>
                      <m:t>−2</m:t>
                    </m:r>
                    <m:r>
                      <a:rPr lang="en-US" sz="4800" i="1">
                        <a:latin typeface="Cambria Math"/>
                      </a:rPr>
                      <m:t>𝑥</m:t>
                    </m:r>
                    <m:r>
                      <a:rPr lang="en-US" sz="4800" i="1">
                        <a:latin typeface="Cambria Math"/>
                      </a:rPr>
                      <m:t>+4</m:t>
                    </m:r>
                  </m:oMath>
                </a14:m>
                <a:r>
                  <a:rPr lang="en-US" sz="48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609600" y="3733800"/>
                <a:ext cx="23088600" cy="2341795"/>
              </a:xfrm>
              <a:prstGeom prst="rect">
                <a:avLst/>
              </a:prstGeom>
              <a:blipFill>
                <a:blip r:embed="rId3"/>
                <a:stretch>
                  <a:fillRect l="-1188" t="-5469" b="-122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9AC3DA6F-783F-4288-B751-9EF2A1CAA30A}"/>
                  </a:ext>
                </a:extLst>
              </p:cNvPr>
              <p:cNvSpPr txBox="1"/>
              <p:nvPr/>
            </p:nvSpPr>
            <p:spPr>
              <a:xfrm>
                <a:off x="713503" y="8153400"/>
                <a:ext cx="23318420" cy="4973093"/>
              </a:xfrm>
              <a:prstGeom prst="rect">
                <a:avLst/>
              </a:prstGeom>
              <a:noFill/>
            </p:spPr>
            <p:txBody>
              <a:bodyPr wrap="square">
                <a:spAutoFit/>
              </a:bodyPr>
              <a:lstStyle/>
              <a:p>
                <a:r>
                  <a:rPr lang="fr-FR">
                    <a:latin typeface="Tahoma" panose="020B0604030504040204" pitchFamily="34" charset="0"/>
                    <a:ea typeface="Tahoma" panose="020B0604030504040204" pitchFamily="34" charset="0"/>
                    <a:cs typeface="Tahoma" panose="020B0604030504040204" pitchFamily="34" charset="0"/>
                  </a:rPr>
                  <a:t>a) Ta có </a:t>
                </a:r>
                <a14:m>
                  <m:oMath xmlns:m="http://schemas.openxmlformats.org/officeDocument/2006/math">
                    <m:r>
                      <a:rPr lang="en-US" i="1">
                        <a:latin typeface="Cambria Math"/>
                      </a:rPr>
                      <m:t>𝑎</m:t>
                    </m:r>
                    <m:r>
                      <a:rPr lang="en-US" i="1">
                        <a:latin typeface="Cambria Math"/>
                      </a:rPr>
                      <m:t>=−2&lt;0</m:t>
                    </m:r>
                  </m:oMath>
                </a14:m>
                <a:r>
                  <a:rPr lang="fr-FR">
                    <a:latin typeface="Tahoma" panose="020B0604030504040204" pitchFamily="34" charset="0"/>
                    <a:ea typeface="Tahoma" panose="020B0604030504040204" pitchFamily="34" charset="0"/>
                    <a:cs typeface="Tahoma" panose="020B0604030504040204" pitchFamily="34" charset="0"/>
                  </a:rPr>
                  <a:t> nên parabol quay bề lõm xuống dưới.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Đỉnh </a:t>
                </a:r>
                <a14:m>
                  <m:oMath xmlns:m="http://schemas.openxmlformats.org/officeDocument/2006/math">
                    <m:r>
                      <a:rPr lang="en-US" i="1">
                        <a:latin typeface="Cambria Math"/>
                      </a:rPr>
                      <m:t>𝐼</m:t>
                    </m:r>
                    <m:d>
                      <m:dPr>
                        <m:ctrlPr>
                          <a:rPr lang="en-US" i="1">
                            <a:latin typeface="Cambria Math"/>
                          </a:rPr>
                        </m:ctrlPr>
                      </m:dPr>
                      <m:e>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m:t>
                        </m:r>
                        <m:f>
                          <m:fPr>
                            <m:ctrlPr>
                              <a:rPr lang="en-US" i="1">
                                <a:latin typeface="Cambria Math"/>
                              </a:rPr>
                            </m:ctrlPr>
                          </m:fPr>
                          <m:num>
                            <m:r>
                              <a:rPr lang="en-US" i="1">
                                <a:latin typeface="Cambria Math"/>
                              </a:rPr>
                              <m:t>9</m:t>
                            </m:r>
                          </m:num>
                          <m:den>
                            <m:r>
                              <a:rPr lang="en-US" i="1">
                                <a:latin typeface="Cambria Math"/>
                              </a:rPr>
                              <m:t>2</m:t>
                            </m:r>
                          </m:den>
                        </m:f>
                      </m:e>
                    </m:d>
                  </m:oMath>
                </a14:m>
                <a:r>
                  <a:rPr lang="fr-FR">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Trục đối xứng </a:t>
                </a:r>
                <a14:m>
                  <m:oMath xmlns:m="http://schemas.openxmlformats.org/officeDocument/2006/math">
                    <m:r>
                      <a:rPr lang="en-US" i="1">
                        <a:latin typeface="Cambria Math"/>
                      </a:rPr>
                      <m:t>𝑥</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oMath>
                </a14:m>
                <a:r>
                  <a:rPr lang="fr-FR">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Giao điểm của đồ thị với trục Oy là </a:t>
                </a:r>
                <a14:m>
                  <m:oMath xmlns:m="http://schemas.openxmlformats.org/officeDocument/2006/math">
                    <m:r>
                      <a:rPr lang="en-US" i="1">
                        <a:latin typeface="Cambria Math"/>
                      </a:rPr>
                      <m:t>𝐴</m:t>
                    </m:r>
                    <m:r>
                      <a:rPr lang="en-US" i="1">
                        <a:latin typeface="Cambria Math"/>
                      </a:rPr>
                      <m:t>(0;4)</m:t>
                    </m:r>
                  </m:oMath>
                </a14:m>
                <a:r>
                  <a:rPr lang="fr-FR">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Parabol cắt trục hoành tại hai điểm có hoành độ là </a:t>
                </a:r>
                <a14:m>
                  <m:oMath xmlns:m="http://schemas.openxmlformats.org/officeDocument/2006/math">
                    <m:r>
                      <a:rPr lang="en-US" i="1">
                        <a:latin typeface="Cambria Math"/>
                      </a:rPr>
                      <m:t>𝑥</m:t>
                    </m:r>
                    <m:r>
                      <a:rPr lang="en-US" i="1">
                        <a:latin typeface="Cambria Math"/>
                      </a:rPr>
                      <m:t>=1</m:t>
                    </m:r>
                  </m:oMath>
                </a14:m>
                <a:r>
                  <a:rPr lang="fr-FR">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i="1">
                        <a:latin typeface="Cambria Math"/>
                      </a:rPr>
                      <m:t>𝑥</m:t>
                    </m:r>
                    <m:r>
                      <a:rPr lang="en-US" i="1">
                        <a:latin typeface="Cambria Math"/>
                      </a:rPr>
                      <m:t>=−2</m:t>
                    </m:r>
                  </m:oMath>
                </a14:m>
                <a:endParaRPr lang="en-US">
                  <a:latin typeface="Tahoma" panose="020B0604030504040204" pitchFamily="34" charset="0"/>
                  <a:ea typeface="Tahoma" panose="020B0604030504040204" pitchFamily="34" charset="0"/>
                  <a:cs typeface="Tahoma" panose="020B0604030504040204" pitchFamily="34" charset="0"/>
                </a:endParaRPr>
              </a:p>
              <a:p>
                <a:r>
                  <a:rPr lang="fr-FR">
                    <a:latin typeface="Tahoma" panose="020B0604030504040204" pitchFamily="34" charset="0"/>
                    <a:ea typeface="Tahoma" panose="020B0604030504040204" pitchFamily="34" charset="0"/>
                    <a:cs typeface="Tahoma" panose="020B0604030504040204" pitchFamily="34" charset="0"/>
                  </a:rPr>
                  <a:t>Điểm đối xứng với </a:t>
                </a:r>
                <a14:m>
                  <m:oMath xmlns:m="http://schemas.openxmlformats.org/officeDocument/2006/math">
                    <m:r>
                      <a:rPr lang="en-US" i="1">
                        <a:latin typeface="Cambria Math"/>
                      </a:rPr>
                      <m:t>𝐴</m:t>
                    </m:r>
                  </m:oMath>
                </a14:m>
                <a:r>
                  <a:rPr lang="fr-FR">
                    <a:latin typeface="Tahoma" panose="020B0604030504040204" pitchFamily="34" charset="0"/>
                    <a:ea typeface="Tahoma" panose="020B0604030504040204" pitchFamily="34" charset="0"/>
                    <a:cs typeface="Tahoma" panose="020B0604030504040204" pitchFamily="34" charset="0"/>
                  </a:rPr>
                  <a:t> qua trục đối xứng </a:t>
                </a:r>
                <a14:m>
                  <m:oMath xmlns:m="http://schemas.openxmlformats.org/officeDocument/2006/math">
                    <m:r>
                      <a:rPr lang="en-US" i="1">
                        <a:latin typeface="Cambria Math"/>
                      </a:rPr>
                      <m:t>𝑥</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oMath>
                </a14:m>
                <a:r>
                  <a:rPr lang="fr-FR">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i="1">
                        <a:latin typeface="Cambria Math"/>
                      </a:rPr>
                      <m:t>𝐵</m:t>
                    </m:r>
                    <m:r>
                      <a:rPr lang="en-US" i="1">
                        <a:latin typeface="Cambria Math"/>
                      </a:rPr>
                      <m:t>(−1;4)</m:t>
                    </m:r>
                  </m:oMath>
                </a14:m>
                <a:r>
                  <a:rPr lang="fr-FR">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a:extLst>
                  <a:ext uri="{FF2B5EF4-FFF2-40B4-BE49-F238E27FC236}">
                    <a16:creationId xmlns:a16="http://schemas.microsoft.com/office/drawing/2014/main" id="{9AC3DA6F-783F-4288-B751-9EF2A1CAA30A}"/>
                  </a:ext>
                </a:extLst>
              </p:cNvPr>
              <p:cNvSpPr txBox="1">
                <a:spLocks noRot="1" noChangeAspect="1" noMove="1" noResize="1" noEditPoints="1" noAdjustHandles="1" noChangeArrowheads="1" noChangeShapeType="1" noTextEdit="1"/>
              </p:cNvSpPr>
              <p:nvPr/>
            </p:nvSpPr>
            <p:spPr>
              <a:xfrm>
                <a:off x="713503" y="8153400"/>
                <a:ext cx="23318420" cy="4973093"/>
              </a:xfrm>
              <a:prstGeom prst="rect">
                <a:avLst/>
              </a:prstGeom>
              <a:blipFill>
                <a:blip r:embed="rId4"/>
                <a:stretch>
                  <a:fillRect l="-1020" t="-2577" b="-1595"/>
                </a:stretch>
              </a:blipFill>
            </p:spPr>
            <p:txBody>
              <a:bodyPr/>
              <a:lstStyle/>
              <a:p>
                <a:r>
                  <a:rPr lang="en-US">
                    <a:noFill/>
                  </a:rPr>
                  <a:t> </a:t>
                </a:r>
              </a:p>
            </p:txBody>
          </p:sp>
        </mc:Fallback>
      </mc:AlternateContent>
      <p:pic>
        <p:nvPicPr>
          <p:cNvPr id="27" name="Picture 26" descr="Chart, line chart&#10;&#10;Description automatically generated">
            <a:extLst>
              <a:ext uri="{FF2B5EF4-FFF2-40B4-BE49-F238E27FC236}">
                <a16:creationId xmlns="" xmlns:a16="http://schemas.microsoft.com/office/drawing/2014/main" id="{A9E5CF46-A06A-4FB5-78D1-99E5788516A8}"/>
              </a:ext>
            </a:extLst>
          </p:cNvPr>
          <p:cNvPicPr>
            <a:picLocks noChangeAspect="1"/>
          </p:cNvPicPr>
          <p:nvPr/>
        </p:nvPicPr>
        <p:blipFill>
          <a:blip r:embed="rId5"/>
          <a:stretch>
            <a:fillRect/>
          </a:stretch>
        </p:blipFill>
        <p:spPr>
          <a:xfrm>
            <a:off x="17487900" y="7245586"/>
            <a:ext cx="6324600" cy="5991820"/>
          </a:xfrm>
          <a:prstGeom prst="rect">
            <a:avLst/>
          </a:prstGeom>
        </p:spPr>
      </p:pic>
      <p:grpSp>
        <p:nvGrpSpPr>
          <p:cNvPr id="29" name="Group 28">
            <a:extLst>
              <a:ext uri="{FF2B5EF4-FFF2-40B4-BE49-F238E27FC236}">
                <a16:creationId xmlns="" xmlns:a16="http://schemas.microsoft.com/office/drawing/2014/main" id="{09C650CD-AE2D-3B1E-EF24-1AE3B2A624B1}"/>
              </a:ext>
            </a:extLst>
          </p:cNvPr>
          <p:cNvGrpSpPr/>
          <p:nvPr/>
        </p:nvGrpSpPr>
        <p:grpSpPr>
          <a:xfrm>
            <a:off x="381000" y="1904999"/>
            <a:ext cx="23219986" cy="815609"/>
            <a:chOff x="381000" y="1904999"/>
            <a:chExt cx="23219986" cy="815609"/>
          </a:xfrm>
        </p:grpSpPr>
        <p:sp>
          <p:nvSpPr>
            <p:cNvPr id="30" name="Rectangle 29">
              <a:extLst>
                <a:ext uri="{FF2B5EF4-FFF2-40B4-BE49-F238E27FC236}">
                  <a16:creationId xmlns="" xmlns:a16="http://schemas.microsoft.com/office/drawing/2014/main" id="{834FB17E-0828-DCFC-7D1E-99AD212AA1DE}"/>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31" name="Round Same Side Corner Rectangle 51">
              <a:extLst>
                <a:ext uri="{FF2B5EF4-FFF2-40B4-BE49-F238E27FC236}">
                  <a16:creationId xmlns="" xmlns:a16="http://schemas.microsoft.com/office/drawing/2014/main" id="{A2BD3D15-6359-41F0-8A9E-4A1548C8DCE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a:extLst>
                <a:ext uri="{FF2B5EF4-FFF2-40B4-BE49-F238E27FC236}">
                  <a16:creationId xmlns="" xmlns:a16="http://schemas.microsoft.com/office/drawing/2014/main" id="{4F6B8C23-12BE-B600-8690-BCAED5EA3A88}"/>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3" name="Round Same Side Corner Rectangle 51">
              <a:extLst>
                <a:ext uri="{FF2B5EF4-FFF2-40B4-BE49-F238E27FC236}">
                  <a16:creationId xmlns="" xmlns:a16="http://schemas.microsoft.com/office/drawing/2014/main" id="{9A78305F-A246-07BB-6F05-6A8E577D7627}"/>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a:extLst>
                <a:ext uri="{FF2B5EF4-FFF2-40B4-BE49-F238E27FC236}">
                  <a16:creationId xmlns="" xmlns:a16="http://schemas.microsoft.com/office/drawing/2014/main" id="{26C42984-11B0-7128-8A1E-5BB647F523B2}"/>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3633158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amond(i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wipe(left)">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xEl>
                                              <p:pRg st="1" end="1"/>
                                            </p:txEl>
                                          </p:spTgt>
                                        </p:tgtEl>
                                        <p:attrNameLst>
                                          <p:attrName>style.visibility</p:attrName>
                                        </p:attrNameLst>
                                      </p:cBhvr>
                                      <p:to>
                                        <p:strVal val="visible"/>
                                      </p:to>
                                    </p:set>
                                    <p:animEffect transition="in" filter="wipe(left)">
                                      <p:cBhvr>
                                        <p:cTn id="27" dur="500"/>
                                        <p:tgtEl>
                                          <p:spTgt spid="2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xEl>
                                              <p:pRg st="2" end="2"/>
                                            </p:txEl>
                                          </p:spTgt>
                                        </p:tgtEl>
                                        <p:attrNameLst>
                                          <p:attrName>style.visibility</p:attrName>
                                        </p:attrNameLst>
                                      </p:cBhvr>
                                      <p:to>
                                        <p:strVal val="visible"/>
                                      </p:to>
                                    </p:set>
                                    <p:animEffect transition="in" filter="wipe(left)">
                                      <p:cBhvr>
                                        <p:cTn id="32" dur="500"/>
                                        <p:tgtEl>
                                          <p:spTgt spid="2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xEl>
                                              <p:pRg st="3" end="3"/>
                                            </p:txEl>
                                          </p:spTgt>
                                        </p:tgtEl>
                                        <p:attrNameLst>
                                          <p:attrName>style.visibility</p:attrName>
                                        </p:attrNameLst>
                                      </p:cBhvr>
                                      <p:to>
                                        <p:strVal val="visible"/>
                                      </p:to>
                                    </p:set>
                                    <p:animEffect transition="in" filter="wipe(left)">
                                      <p:cBhvr>
                                        <p:cTn id="37" dur="500"/>
                                        <p:tgtEl>
                                          <p:spTgt spid="2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xEl>
                                              <p:pRg st="4" end="4"/>
                                            </p:txEl>
                                          </p:spTgt>
                                        </p:tgtEl>
                                        <p:attrNameLst>
                                          <p:attrName>style.visibility</p:attrName>
                                        </p:attrNameLst>
                                      </p:cBhvr>
                                      <p:to>
                                        <p:strVal val="visible"/>
                                      </p:to>
                                    </p:set>
                                    <p:animEffect transition="in" filter="wipe(left)">
                                      <p:cBhvr>
                                        <p:cTn id="42" dur="500"/>
                                        <p:tgtEl>
                                          <p:spTgt spid="2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xEl>
                                              <p:pRg st="5" end="5"/>
                                            </p:txEl>
                                          </p:spTgt>
                                        </p:tgtEl>
                                        <p:attrNameLst>
                                          <p:attrName>style.visibility</p:attrName>
                                        </p:attrNameLst>
                                      </p:cBhvr>
                                      <p:to>
                                        <p:strVal val="visible"/>
                                      </p:to>
                                    </p:set>
                                    <p:animEffect transition="in" filter="wipe(left)">
                                      <p:cBhvr>
                                        <p:cTn id="47" dur="500"/>
                                        <p:tgtEl>
                                          <p:spTgt spid="2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92CAA0AE-88BD-40E7-676F-9D7AD5690CCD}"/>
              </a:ext>
            </a:extLst>
          </p:cNvPr>
          <p:cNvGrpSpPr/>
          <p:nvPr/>
        </p:nvGrpSpPr>
        <p:grpSpPr>
          <a:xfrm>
            <a:off x="571500" y="8153400"/>
            <a:ext cx="23506006" cy="5334000"/>
            <a:chOff x="1222851" y="5331408"/>
            <a:chExt cx="23580257" cy="5095249"/>
          </a:xfrm>
        </p:grpSpPr>
        <mc:AlternateContent xmlns:mc="http://schemas.openxmlformats.org/markup-compatibility/2006" xmlns:a14="http://schemas.microsoft.com/office/drawing/2010/main">
          <mc:Choice Requires="a14">
            <p:sp>
              <p:nvSpPr>
                <p:cNvPr id="4" name="Rounded Rectangle 34">
                  <a:extLst>
                    <a:ext uri="{FF2B5EF4-FFF2-40B4-BE49-F238E27FC236}">
                      <a16:creationId xmlns="" xmlns:a16="http://schemas.microsoft.com/office/drawing/2014/main" id="{5372E8C0-A2F8-5244-F64A-A2F3EA479798}"/>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b) Từ đồ thị ta thấy:</a:t>
                  </a:r>
                  <a:endParaRPr lang="en-US">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Hàm số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solidFill>
                                <a:schemeClr val="tx1"/>
                              </a:solidFill>
                              <a:effectLst/>
                              <a:latin typeface="Cambria Math"/>
                              <a:ea typeface="Calibri" panose="020F0502020204030204" pitchFamily="34" charset="0"/>
                              <a:cs typeface="Times New Roman" panose="02020603050405020304" pitchFamily="18" charset="0"/>
                            </a:rPr>
                          </m:ctrlPr>
                        </m:sSup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đồng biến trên </a:t>
                  </a:r>
                  <a14:m>
                    <m:oMath xmlns:m="http://schemas.openxmlformats.org/officeDocument/2006/math">
                      <m:d>
                        <m:dPr>
                          <m:ctrlPr>
                            <a:rPr lang="en-US" i="1">
                              <a:solidFill>
                                <a:schemeClr val="tx1"/>
                              </a:solidFill>
                              <a:effectLst/>
                              <a:latin typeface="Cambria Math"/>
                              <a:ea typeface="Calibri" panose="020F0502020204030204" pitchFamily="34" charset="0"/>
                              <a:cs typeface="Times New Roman" panose="02020603050405020304" pitchFamily="18" charset="0"/>
                            </a:rPr>
                          </m:ctrlPr>
                        </m:d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nghịch biến trên </a:t>
                  </a:r>
                  <a14:m>
                    <m:oMath xmlns:m="http://schemas.openxmlformats.org/officeDocument/2006/math">
                      <m:d>
                        <m:dPr>
                          <m:ctrlPr>
                            <a:rPr lang="en-US" i="1">
                              <a:solidFill>
                                <a:schemeClr val="tx1"/>
                              </a:solidFill>
                              <a:effectLst/>
                              <a:latin typeface="Cambria Math"/>
                              <a:ea typeface="Calibri" panose="020F0502020204030204" pitchFamily="34" charset="0"/>
                              <a:cs typeface="Times New Roman" panose="02020603050405020304" pitchFamily="18" charset="0"/>
                            </a:rPr>
                          </m:ctrlPr>
                        </m:d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Giá trị lớn nhất của hàm số là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a:ea typeface="Calibri" panose="020F0502020204030204" pitchFamily="34" charset="0"/>
                              <a:cs typeface="Times New Roman" panose="02020603050405020304" pitchFamily="18" charset="0"/>
                            </a:rPr>
                          </m:ctrlPr>
                        </m:fPr>
                        <m:num>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vi-VN"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ounded Rectangle 34">
                  <a:extLst>
                    <a:ext uri="{FF2B5EF4-FFF2-40B4-BE49-F238E27FC236}">
                      <a16:creationId xmlns:a16="http://schemas.microsoft.com/office/drawing/2014/main" id="{5372E8C0-A2F8-5244-F64A-A2F3EA479798}"/>
                    </a:ext>
                  </a:extLst>
                </p:cNvPr>
                <p:cNvSpPr>
                  <a:spLocks noRot="1" noChangeAspect="1" noMove="1" noResize="1" noEditPoints="1" noAdjustHandles="1" noChangeArrowheads="1" noChangeShapeType="1" noTextEdit="1"/>
                </p:cNvSpPr>
                <p:nvPr/>
              </p:nvSpPr>
              <p:spPr>
                <a:xfrm>
                  <a:off x="1261071" y="5565135"/>
                  <a:ext cx="23542037" cy="4861522"/>
                </a:xfrm>
                <a:prstGeom prst="roundRect">
                  <a:avLst>
                    <a:gd name="adj" fmla="val 3132"/>
                  </a:avLst>
                </a:prstGeom>
                <a:blipFill>
                  <a:blip r:embed="rId2"/>
                  <a:stretch>
                    <a:fillRect l="-726"/>
                  </a:stretch>
                </a:blipFill>
                <a:ln w="57150">
                  <a:solidFill>
                    <a:srgbClr val="0999C8"/>
                  </a:solidFill>
                </a:ln>
                <a:effectLst>
                  <a:innerShdw blurRad="114300">
                    <a:prstClr val="black"/>
                  </a:innerShdw>
                </a:effectLst>
              </p:spPr>
              <p:txBody>
                <a:bodyPr/>
                <a:lstStyle/>
                <a:p>
                  <a:r>
                    <a:rPr lang="en-US">
                      <a:noFill/>
                    </a:rPr>
                    <a:t> </a:t>
                  </a:r>
                </a:p>
              </p:txBody>
            </p:sp>
          </mc:Fallback>
        </mc:AlternateContent>
        <p:grpSp>
          <p:nvGrpSpPr>
            <p:cNvPr id="5" name="Group 60">
              <a:extLst>
                <a:ext uri="{FF2B5EF4-FFF2-40B4-BE49-F238E27FC236}">
                  <a16:creationId xmlns="" xmlns:a16="http://schemas.microsoft.com/office/drawing/2014/main" id="{32EDAC40-F1DE-DD9C-8951-1511F92A4876}"/>
                </a:ext>
              </a:extLst>
            </p:cNvPr>
            <p:cNvGrpSpPr/>
            <p:nvPr/>
          </p:nvGrpSpPr>
          <p:grpSpPr>
            <a:xfrm>
              <a:off x="1222851" y="5331408"/>
              <a:ext cx="3305109" cy="841174"/>
              <a:chOff x="1224542" y="6305967"/>
              <a:chExt cx="3305491" cy="845462"/>
            </a:xfrm>
          </p:grpSpPr>
          <p:sp>
            <p:nvSpPr>
              <p:cNvPr id="6" name="Freeform 20">
                <a:extLst>
                  <a:ext uri="{FF2B5EF4-FFF2-40B4-BE49-F238E27FC236}">
                    <a16:creationId xmlns="" xmlns:a16="http://schemas.microsoft.com/office/drawing/2014/main" id="{E9DBDB0C-267C-07EC-D05A-EAC85256230F}"/>
                  </a:ext>
                </a:extLst>
              </p:cNvPr>
              <p:cNvSpPr>
                <a:spLocks/>
              </p:cNvSpPr>
              <p:nvPr/>
            </p:nvSpPr>
            <p:spPr bwMode="auto">
              <a:xfrm rot="16200000" flipV="1">
                <a:off x="2748828" y="5370223"/>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987397FC-C324-05F0-C35C-053052FD1B65}"/>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8" name="Round Diagonal Corner Rectangle 41">
                <a:extLst>
                  <a:ext uri="{FF2B5EF4-FFF2-40B4-BE49-F238E27FC236}">
                    <a16:creationId xmlns="" xmlns:a16="http://schemas.microsoft.com/office/drawing/2014/main" id="{16E08CC2-A3A2-6CE5-2684-E9E1958CDDF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5">
                <a:extLst>
                  <a:ext uri="{FF2B5EF4-FFF2-40B4-BE49-F238E27FC236}">
                    <a16:creationId xmlns="" xmlns:a16="http://schemas.microsoft.com/office/drawing/2014/main" id="{11019069-6D9B-D6E9-5066-2602228C6BD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pic>
        <p:nvPicPr>
          <p:cNvPr id="11" name="Picture 10" descr="Chart, line chart&#10;&#10;Description automatically generated">
            <a:extLst>
              <a:ext uri="{FF2B5EF4-FFF2-40B4-BE49-F238E27FC236}">
                <a16:creationId xmlns="" xmlns:a16="http://schemas.microsoft.com/office/drawing/2014/main" id="{06785356-D61F-1ACC-7BD5-A30657830699}"/>
              </a:ext>
            </a:extLst>
          </p:cNvPr>
          <p:cNvPicPr>
            <a:picLocks noChangeAspect="1"/>
          </p:cNvPicPr>
          <p:nvPr/>
        </p:nvPicPr>
        <p:blipFill>
          <a:blip r:embed="rId3"/>
          <a:stretch>
            <a:fillRect/>
          </a:stretch>
        </p:blipFill>
        <p:spPr>
          <a:xfrm>
            <a:off x="8305800" y="2172182"/>
            <a:ext cx="6324600" cy="5991820"/>
          </a:xfrm>
          <a:prstGeom prst="rect">
            <a:avLst/>
          </a:prstGeom>
        </p:spPr>
      </p:pic>
    </p:spTree>
    <p:extLst>
      <p:ext uri="{BB962C8B-B14F-4D97-AF65-F5344CB8AC3E}">
        <p14:creationId xmlns:p14="http://schemas.microsoft.com/office/powerpoint/2010/main" val="2046862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 xmlns:a16="http://schemas.microsoft.com/office/drawing/2014/main" id="{6B2AFC34-1456-4638-8F4F-CAF389D4240D}"/>
              </a:ext>
            </a:extLst>
          </p:cNvPr>
          <p:cNvGrpSpPr/>
          <p:nvPr/>
        </p:nvGrpSpPr>
        <p:grpSpPr>
          <a:xfrm>
            <a:off x="304800" y="4555441"/>
            <a:ext cx="23699787" cy="3293159"/>
            <a:chOff x="304800" y="2971801"/>
            <a:chExt cx="23699787" cy="3293159"/>
          </a:xfrm>
        </p:grpSpPr>
        <p:sp>
          <p:nvSpPr>
            <p:cNvPr id="52" name="Rounded Rectangle 19">
              <a:extLst>
                <a:ext uri="{FF2B5EF4-FFF2-40B4-BE49-F238E27FC236}">
                  <a16:creationId xmlns="" xmlns:a16="http://schemas.microsoft.com/office/drawing/2014/main" id="{9732CF64-EA0B-4855-B3A1-931E81F57942}"/>
                </a:ext>
              </a:extLst>
            </p:cNvPr>
            <p:cNvSpPr/>
            <p:nvPr/>
          </p:nvSpPr>
          <p:spPr>
            <a:xfrm>
              <a:off x="491838" y="3220628"/>
              <a:ext cx="23512749" cy="304433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 xmlns:a16="http://schemas.microsoft.com/office/drawing/2014/main" id="{BC0C2C08-DEAD-4DBD-A065-EAF40B9D8EB1}"/>
                </a:ext>
              </a:extLst>
            </p:cNvPr>
            <p:cNvGrpSpPr/>
            <p:nvPr/>
          </p:nvGrpSpPr>
          <p:grpSpPr>
            <a:xfrm>
              <a:off x="304800" y="2971801"/>
              <a:ext cx="3401642" cy="838200"/>
              <a:chOff x="22440" y="38104"/>
              <a:chExt cx="1096792" cy="234000"/>
            </a:xfrm>
          </p:grpSpPr>
          <p:grpSp>
            <p:nvGrpSpPr>
              <p:cNvPr id="54" name="Group 53">
                <a:extLst>
                  <a:ext uri="{FF2B5EF4-FFF2-40B4-BE49-F238E27FC236}">
                    <a16:creationId xmlns="" xmlns:a16="http://schemas.microsoft.com/office/drawing/2014/main"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 xmlns:a16="http://schemas.microsoft.com/office/drawing/2014/main"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 xmlns:a16="http://schemas.microsoft.com/office/drawing/2014/main" id="{4268C6BD-BE2D-4D4E-B360-4A8AC840F897}"/>
                  </a:ext>
                </a:extLst>
              </p:cNvPr>
              <p:cNvSpPr txBox="1"/>
              <p:nvPr/>
            </p:nvSpPr>
            <p:spPr>
              <a:xfrm>
                <a:off x="198205" y="38104"/>
                <a:ext cx="921027" cy="234000"/>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Luyện tập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E5C8CF20-A188-40A3-A095-8424A5327F85}"/>
                  </a:ext>
                </a:extLst>
              </p:cNvPr>
              <p:cNvSpPr txBox="1"/>
              <p:nvPr/>
            </p:nvSpPr>
            <p:spPr>
              <a:xfrm>
                <a:off x="609600" y="5546040"/>
                <a:ext cx="23088600" cy="1603131"/>
              </a:xfrm>
              <a:prstGeom prst="rect">
                <a:avLst/>
              </a:prstGeom>
              <a:noFill/>
            </p:spPr>
            <p:txBody>
              <a:bodyPr wrap="square" rtlCol="0">
                <a:spAutoFit/>
              </a:bodyPr>
              <a:lstStyle/>
              <a:p>
                <a:pPr algn="just">
                  <a:spcBef>
                    <a:spcPts val="600"/>
                  </a:spcBef>
                </a:pPr>
                <a:r>
                  <a:rPr lang="fr-FR" sz="4800">
                    <a:latin typeface="Tahoma" panose="020B0604030504040204" pitchFamily="34" charset="0"/>
                    <a:ea typeface="Tahoma" panose="020B0604030504040204" pitchFamily="34" charset="0"/>
                    <a:cs typeface="Tahoma" panose="020B0604030504040204" pitchFamily="34" charset="0"/>
                  </a:rPr>
                  <a:t>Vẽ parabol </a:t>
                </a:r>
                <a14:m>
                  <m:oMath xmlns:m="http://schemas.openxmlformats.org/officeDocument/2006/math">
                    <m:r>
                      <a:rPr lang="en-US" sz="4800" i="1">
                        <a:latin typeface="Cambria Math"/>
                      </a:rPr>
                      <m:t>𝑦</m:t>
                    </m:r>
                    <m:r>
                      <a:rPr lang="en-US" sz="4800" i="1">
                        <a:latin typeface="Cambria Math"/>
                      </a:rPr>
                      <m:t>=3</m:t>
                    </m:r>
                    <m:sSup>
                      <m:sSupPr>
                        <m:ctrlPr>
                          <a:rPr lang="en-US" sz="4800" i="1">
                            <a:latin typeface="Cambria Math"/>
                          </a:rPr>
                        </m:ctrlPr>
                      </m:sSupPr>
                      <m:e>
                        <m:r>
                          <a:rPr lang="en-US" sz="4800" i="1">
                            <a:latin typeface="Cambria Math"/>
                          </a:rPr>
                          <m:t>𝑥</m:t>
                        </m:r>
                      </m:e>
                      <m:sup>
                        <m:r>
                          <a:rPr lang="en-US" sz="4800" i="1">
                            <a:latin typeface="Cambria Math"/>
                          </a:rPr>
                          <m:t>2</m:t>
                        </m:r>
                      </m:sup>
                    </m:sSup>
                    <m:r>
                      <a:rPr lang="en-US" sz="4800" i="1">
                        <a:latin typeface="Cambria Math"/>
                      </a:rPr>
                      <m:t>−10</m:t>
                    </m:r>
                    <m:r>
                      <a:rPr lang="en-US" sz="4800" i="1">
                        <a:latin typeface="Cambria Math"/>
                      </a:rPr>
                      <m:t>𝑥</m:t>
                    </m:r>
                    <m:r>
                      <a:rPr lang="en-US" sz="4800" i="1">
                        <a:latin typeface="Cambria Math"/>
                      </a:rPr>
                      <m:t>+7</m:t>
                    </m:r>
                  </m:oMath>
                </a14:m>
                <a:r>
                  <a:rPr lang="fr-FR" sz="4800">
                    <a:latin typeface="Tahoma" panose="020B0604030504040204" pitchFamily="34" charset="0"/>
                    <a:ea typeface="Tahoma" panose="020B0604030504040204" pitchFamily="34" charset="0"/>
                    <a:cs typeface="Tahoma" panose="020B0604030504040204" pitchFamily="34" charset="0"/>
                  </a:rPr>
                  <a:t>. Từ đó tìm khoảng đồng biến, nghịch biến và giá trị nhỏ nhất của hàm số </a:t>
                </a:r>
                <a14:m>
                  <m:oMath xmlns:m="http://schemas.openxmlformats.org/officeDocument/2006/math">
                    <m:r>
                      <a:rPr lang="en-US" sz="4800" i="1">
                        <a:latin typeface="Cambria Math"/>
                      </a:rPr>
                      <m:t>𝑦</m:t>
                    </m:r>
                    <m:r>
                      <a:rPr lang="en-US" sz="4800" i="1">
                        <a:latin typeface="Cambria Math"/>
                      </a:rPr>
                      <m:t>=3</m:t>
                    </m:r>
                    <m:sSup>
                      <m:sSupPr>
                        <m:ctrlPr>
                          <a:rPr lang="en-US" sz="4800" i="1">
                            <a:latin typeface="Cambria Math"/>
                          </a:rPr>
                        </m:ctrlPr>
                      </m:sSupPr>
                      <m:e>
                        <m:r>
                          <a:rPr lang="en-US" sz="4800" i="1">
                            <a:latin typeface="Cambria Math"/>
                          </a:rPr>
                          <m:t>𝑥</m:t>
                        </m:r>
                      </m:e>
                      <m:sup>
                        <m:r>
                          <a:rPr lang="en-US" sz="4800" i="1">
                            <a:latin typeface="Cambria Math"/>
                          </a:rPr>
                          <m:t>2</m:t>
                        </m:r>
                      </m:sup>
                    </m:sSup>
                    <m:r>
                      <a:rPr lang="en-US" sz="4800" i="1">
                        <a:latin typeface="Cambria Math"/>
                      </a:rPr>
                      <m:t>−10</m:t>
                    </m:r>
                    <m:r>
                      <a:rPr lang="en-US" sz="4800" i="1">
                        <a:latin typeface="Cambria Math"/>
                      </a:rPr>
                      <m:t>𝑥</m:t>
                    </m:r>
                    <m:r>
                      <a:rPr lang="en-US" sz="4800" i="1">
                        <a:latin typeface="Cambria Math"/>
                      </a:rPr>
                      <m:t>+7</m:t>
                    </m:r>
                  </m:oMath>
                </a14:m>
                <a:r>
                  <a:rPr lang="fr-FR" sz="4800">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609600" y="5546040"/>
                <a:ext cx="23088600" cy="1603131"/>
              </a:xfrm>
              <a:prstGeom prst="rect">
                <a:avLst/>
              </a:prstGeom>
              <a:blipFill>
                <a:blip r:embed="rId3"/>
                <a:stretch>
                  <a:fillRect l="-1188" t="-7985" r="-1162" b="-18631"/>
                </a:stretch>
              </a:blipFill>
            </p:spPr>
            <p:txBody>
              <a:bodyPr/>
              <a:lstStyle/>
              <a:p>
                <a:r>
                  <a:rPr lang="en-US">
                    <a:noFill/>
                  </a:rPr>
                  <a:t> </a:t>
                </a:r>
              </a:p>
            </p:txBody>
          </p:sp>
        </mc:Fallback>
      </mc:AlternateContent>
      <p:grpSp>
        <p:nvGrpSpPr>
          <p:cNvPr id="26" name="Group 25">
            <a:extLst>
              <a:ext uri="{FF2B5EF4-FFF2-40B4-BE49-F238E27FC236}">
                <a16:creationId xmlns="" xmlns:a16="http://schemas.microsoft.com/office/drawing/2014/main" id="{E8E2FA40-17FC-14EB-5DF3-CD9D836958F7}"/>
              </a:ext>
            </a:extLst>
          </p:cNvPr>
          <p:cNvGrpSpPr/>
          <p:nvPr/>
        </p:nvGrpSpPr>
        <p:grpSpPr>
          <a:xfrm>
            <a:off x="381000" y="2537191"/>
            <a:ext cx="23219986" cy="815609"/>
            <a:chOff x="381000" y="1904999"/>
            <a:chExt cx="23219986" cy="815609"/>
          </a:xfrm>
        </p:grpSpPr>
        <p:sp>
          <p:nvSpPr>
            <p:cNvPr id="27" name="Rectangle 26">
              <a:extLst>
                <a:ext uri="{FF2B5EF4-FFF2-40B4-BE49-F238E27FC236}">
                  <a16:creationId xmlns="" xmlns:a16="http://schemas.microsoft.com/office/drawing/2014/main" id="{88B5107A-4848-9EB0-7D7A-1907CEBEF6F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 xmlns:a16="http://schemas.microsoft.com/office/drawing/2014/main" id="{7ACDF7BF-DBFD-B3C6-B584-C2765EBA30C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 xmlns:a16="http://schemas.microsoft.com/office/drawing/2014/main" id="{31489BB3-DBDF-DE8E-33B7-95616B0407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 xmlns:a16="http://schemas.microsoft.com/office/drawing/2014/main" id="{2D447894-3FA2-765B-4E74-75CCAFA7B128}"/>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 xmlns:a16="http://schemas.microsoft.com/office/drawing/2014/main" id="{B45CA3E9-734C-CFCB-1DDA-B326EBC4FA04}"/>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4892200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19">
            <a:extLst>
              <a:ext uri="{FF2B5EF4-FFF2-40B4-BE49-F238E27FC236}">
                <a16:creationId xmlns="" xmlns:a16="http://schemas.microsoft.com/office/drawing/2014/main" id="{1C9EDFF1-6642-4686-95A1-6E08D6C9618B}"/>
              </a:ext>
            </a:extLst>
          </p:cNvPr>
          <p:cNvSpPr/>
          <p:nvPr/>
        </p:nvSpPr>
        <p:spPr>
          <a:xfrm>
            <a:off x="381000" y="2874377"/>
            <a:ext cx="23622000" cy="250079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 xmlns:a16="http://schemas.microsoft.com/office/drawing/2014/main" id="{D07C67C1-01A6-4F15-92DB-6898FB73822E}"/>
              </a:ext>
            </a:extLst>
          </p:cNvPr>
          <p:cNvGrpSpPr/>
          <p:nvPr/>
        </p:nvGrpSpPr>
        <p:grpSpPr>
          <a:xfrm>
            <a:off x="228600" y="2803025"/>
            <a:ext cx="3790949" cy="914400"/>
            <a:chOff x="400050" y="2914650"/>
            <a:chExt cx="3790949" cy="914400"/>
          </a:xfrm>
        </p:grpSpPr>
        <p:sp>
          <p:nvSpPr>
            <p:cNvPr id="28" name="Freeform 20">
              <a:extLst>
                <a:ext uri="{FF2B5EF4-FFF2-40B4-BE49-F238E27FC236}">
                  <a16:creationId xmlns="" xmlns:a16="http://schemas.microsoft.com/office/drawing/2014/main" id="{E080DB3E-6123-4009-BF0E-ED6A4AC1EF63}"/>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9" name="TextBox 38">
              <a:extLst>
                <a:ext uri="{FF2B5EF4-FFF2-40B4-BE49-F238E27FC236}">
                  <a16:creationId xmlns="" xmlns:a16="http://schemas.microsoft.com/office/drawing/2014/main" id="{B64454DD-F8F5-4412-BFD4-3C7371EC9834}"/>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sp>
          <p:nvSpPr>
            <p:cNvPr id="41" name="Round Diagonal Corner Rectangle 41">
              <a:extLst>
                <a:ext uri="{FF2B5EF4-FFF2-40B4-BE49-F238E27FC236}">
                  <a16:creationId xmlns="" xmlns:a16="http://schemas.microsoft.com/office/drawing/2014/main" id="{00799F29-1790-4BCD-B5D2-DD3A72D123E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Clipboard outline">
              <a:extLst>
                <a:ext uri="{FF2B5EF4-FFF2-40B4-BE49-F238E27FC236}">
                  <a16:creationId xmlns="" xmlns:a16="http://schemas.microsoft.com/office/drawing/2014/main" id="{4D117547-C8E7-45C7-A11A-518964E35E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mc:AlternateContent xmlns:mc="http://schemas.openxmlformats.org/markup-compatibility/2006" xmlns:a14="http://schemas.microsoft.com/office/drawing/2010/main">
        <mc:Choice Requires="a14">
          <p:sp>
            <p:nvSpPr>
              <p:cNvPr id="43" name="TextBox 42">
                <a:extLst>
                  <a:ext uri="{FF2B5EF4-FFF2-40B4-BE49-F238E27FC236}">
                    <a16:creationId xmlns="" xmlns:a16="http://schemas.microsoft.com/office/drawing/2014/main" id="{19F508EF-B588-468E-9494-B4D23B0244BF}"/>
                  </a:ext>
                </a:extLst>
              </p:cNvPr>
              <p:cNvSpPr txBox="1"/>
              <p:nvPr/>
            </p:nvSpPr>
            <p:spPr>
              <a:xfrm>
                <a:off x="406450" y="3788777"/>
                <a:ext cx="23622000" cy="1666097"/>
              </a:xfrm>
              <a:prstGeom prst="rect">
                <a:avLst/>
              </a:prstGeom>
              <a:noFill/>
            </p:spPr>
            <p:txBody>
              <a:bodyPr wrap="square">
                <a:spAutoFit/>
              </a:bodyPr>
              <a:lstStyle/>
              <a:p>
                <a:pPr algn="just"/>
                <a:r>
                  <a:rPr lang="fr-FR" sz="5000">
                    <a:latin typeface="Tahoma" panose="020B0604030504040204" pitchFamily="34" charset="0"/>
                    <a:ea typeface="Tahoma" panose="020B0604030504040204" pitchFamily="34" charset="0"/>
                    <a:cs typeface="Tahoma" panose="020B0604030504040204" pitchFamily="34" charset="0"/>
                  </a:rPr>
                  <a:t>Từ đồ thị hàm số </a:t>
                </a:r>
                <a14:m>
                  <m:oMath xmlns:m="http://schemas.openxmlformats.org/officeDocument/2006/math">
                    <m:r>
                      <a:rPr lang="en-US" sz="5000" i="1">
                        <a:latin typeface="Cambria Math"/>
                      </a:rPr>
                      <m:t>𝑦</m:t>
                    </m:r>
                    <m:r>
                      <a:rPr lang="en-US" sz="5000" i="1">
                        <a:latin typeface="Cambria Math"/>
                      </a:rPr>
                      <m:t>=</m:t>
                    </m:r>
                    <m:r>
                      <a:rPr lang="en-US" sz="5000" i="1">
                        <a:latin typeface="Cambria Math"/>
                      </a:rPr>
                      <m:t>𝑎</m:t>
                    </m:r>
                    <m:sSup>
                      <m:sSupPr>
                        <m:ctrlPr>
                          <a:rPr lang="en-US" sz="5000" i="1">
                            <a:latin typeface="Cambria Math"/>
                          </a:rPr>
                        </m:ctrlPr>
                      </m:sSupPr>
                      <m:e>
                        <m:r>
                          <a:rPr lang="en-US" sz="5000" i="1">
                            <a:latin typeface="Cambria Math"/>
                          </a:rPr>
                          <m:t>𝑥</m:t>
                        </m:r>
                      </m:e>
                      <m:sup>
                        <m:r>
                          <a:rPr lang="en-US" sz="5000" i="1">
                            <a:latin typeface="Cambria Math"/>
                          </a:rPr>
                          <m:t>2</m:t>
                        </m:r>
                      </m:sup>
                    </m:sSup>
                    <m:r>
                      <a:rPr lang="en-US" sz="5000" i="1">
                        <a:latin typeface="Cambria Math"/>
                      </a:rPr>
                      <m:t>+</m:t>
                    </m:r>
                    <m:r>
                      <a:rPr lang="en-US" sz="5000" i="1">
                        <a:latin typeface="Cambria Math"/>
                      </a:rPr>
                      <m:t>𝑏𝑥</m:t>
                    </m:r>
                    <m:r>
                      <a:rPr lang="en-US" sz="5000" i="1">
                        <a:latin typeface="Cambria Math"/>
                      </a:rPr>
                      <m:t>+</m:t>
                    </m:r>
                    <m:r>
                      <a:rPr lang="en-US" sz="5000" i="1">
                        <a:latin typeface="Cambria Math"/>
                      </a:rPr>
                      <m:t>𝑐</m:t>
                    </m:r>
                    <m:r>
                      <a:rPr lang="en-US" sz="5000" i="1">
                        <a:latin typeface="Cambria Math"/>
                      </a:rPr>
                      <m:t>(</m:t>
                    </m:r>
                    <m:r>
                      <a:rPr lang="en-US" sz="5000" i="1">
                        <a:latin typeface="Cambria Math"/>
                      </a:rPr>
                      <m:t>𝑎</m:t>
                    </m:r>
                    <m:r>
                      <a:rPr lang="en-US" sz="5000" i="1">
                        <a:latin typeface="Cambria Math"/>
                      </a:rPr>
                      <m:t>≠0)</m:t>
                    </m:r>
                  </m:oMath>
                </a14:m>
                <a:r>
                  <a:rPr lang="fr-FR" sz="5000">
                    <a:latin typeface="Tahoma" panose="020B0604030504040204" pitchFamily="34" charset="0"/>
                    <a:ea typeface="Tahoma" panose="020B0604030504040204" pitchFamily="34" charset="0"/>
                    <a:cs typeface="Tahoma" panose="020B0604030504040204" pitchFamily="34" charset="0"/>
                  </a:rPr>
                  <a:t>, ta suy ra tính chất của hàm số</a:t>
                </a:r>
              </a:p>
              <a:p>
                <a:pPr algn="just"/>
                <a:r>
                  <a:rPr lang="fr-FR" sz="50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000" i="1">
                        <a:latin typeface="Cambria Math"/>
                      </a:rPr>
                      <m:t>𝑦</m:t>
                    </m:r>
                    <m:r>
                      <a:rPr lang="en-US" sz="5000" i="1">
                        <a:latin typeface="Cambria Math"/>
                      </a:rPr>
                      <m:t>=</m:t>
                    </m:r>
                    <m:r>
                      <a:rPr lang="en-US" sz="5000" i="1">
                        <a:latin typeface="Cambria Math"/>
                      </a:rPr>
                      <m:t>𝑎</m:t>
                    </m:r>
                    <m:sSup>
                      <m:sSupPr>
                        <m:ctrlPr>
                          <a:rPr lang="en-US" sz="5000" i="1">
                            <a:latin typeface="Cambria Math"/>
                          </a:rPr>
                        </m:ctrlPr>
                      </m:sSupPr>
                      <m:e>
                        <m:r>
                          <a:rPr lang="en-US" sz="5000" i="1">
                            <a:latin typeface="Cambria Math"/>
                          </a:rPr>
                          <m:t>𝑥</m:t>
                        </m:r>
                      </m:e>
                      <m:sup>
                        <m:r>
                          <a:rPr lang="en-US" sz="5000" i="1">
                            <a:latin typeface="Cambria Math"/>
                          </a:rPr>
                          <m:t>2</m:t>
                        </m:r>
                      </m:sup>
                    </m:sSup>
                    <m:r>
                      <a:rPr lang="en-US" sz="5000" i="1">
                        <a:latin typeface="Cambria Math"/>
                      </a:rPr>
                      <m:t>+</m:t>
                    </m:r>
                    <m:r>
                      <a:rPr lang="en-US" sz="5000" i="1">
                        <a:latin typeface="Cambria Math"/>
                      </a:rPr>
                      <m:t>𝑏𝑥</m:t>
                    </m:r>
                    <m:r>
                      <a:rPr lang="en-US" sz="5000" i="1">
                        <a:latin typeface="Cambria Math"/>
                      </a:rPr>
                      <m:t>+</m:t>
                    </m:r>
                    <m:r>
                      <a:rPr lang="en-US" sz="5000" i="1">
                        <a:latin typeface="Cambria Math"/>
                      </a:rPr>
                      <m:t>𝑐</m:t>
                    </m:r>
                    <m:r>
                      <a:rPr lang="en-US" sz="5000" i="1">
                        <a:latin typeface="Cambria Math"/>
                      </a:rPr>
                      <m:t>(</m:t>
                    </m:r>
                    <m:r>
                      <a:rPr lang="en-US" sz="5000" i="1">
                        <a:latin typeface="Cambria Math"/>
                      </a:rPr>
                      <m:t>𝑎</m:t>
                    </m:r>
                    <m:r>
                      <a:rPr lang="en-US" sz="5000" i="1">
                        <a:latin typeface="Cambria Math"/>
                      </a:rPr>
                      <m:t>≠0)</m:t>
                    </m:r>
                  </m:oMath>
                </a14:m>
                <a:endParaRPr lang="en-US" sz="5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19F508EF-B588-468E-9494-B4D23B0244BF}"/>
                  </a:ext>
                </a:extLst>
              </p:cNvPr>
              <p:cNvSpPr txBox="1">
                <a:spLocks noRot="1" noChangeAspect="1" noMove="1" noResize="1" noEditPoints="1" noAdjustHandles="1" noChangeArrowheads="1" noChangeShapeType="1" noTextEdit="1"/>
              </p:cNvSpPr>
              <p:nvPr/>
            </p:nvSpPr>
            <p:spPr>
              <a:xfrm>
                <a:off x="406450" y="3788777"/>
                <a:ext cx="23622000" cy="1666097"/>
              </a:xfrm>
              <a:prstGeom prst="rect">
                <a:avLst/>
              </a:prstGeom>
              <a:blipFill>
                <a:blip r:embed="rId5"/>
                <a:stretch>
                  <a:fillRect l="-1239" t="-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Rounded Corners 44">
                <a:extLst>
                  <a:ext uri="{FF2B5EF4-FFF2-40B4-BE49-F238E27FC236}">
                    <a16:creationId xmlns="" xmlns:a16="http://schemas.microsoft.com/office/drawing/2014/main" id="{65DD7587-DC3C-4240-9A62-866A02381562}"/>
                  </a:ext>
                </a:extLst>
              </p:cNvPr>
              <p:cNvSpPr/>
              <p:nvPr/>
            </p:nvSpPr>
            <p:spPr>
              <a:xfrm>
                <a:off x="406450" y="6096000"/>
                <a:ext cx="11252150" cy="7086599"/>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algn="ctr">
                  <a:lnSpc>
                    <a:spcPct val="107000"/>
                  </a:lnSpc>
                  <a:spcAft>
                    <a:spcPts val="600"/>
                  </a:spcAft>
                </a:pPr>
                <a:r>
                  <a:rPr lang="en-US" sz="4500" b="1">
                    <a:solidFill>
                      <a:srgbClr val="FF0000"/>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500" b="1" i="1">
                        <a:solidFill>
                          <a:srgbClr val="FF0000"/>
                        </a:solidFill>
                        <a:latin typeface="Cambria Math"/>
                      </a:rPr>
                      <m:t>𝒂</m:t>
                    </m:r>
                    <m:r>
                      <a:rPr lang="en-US" sz="4500" b="1" i="1">
                        <a:solidFill>
                          <a:srgbClr val="FF0000"/>
                        </a:solidFill>
                        <a:latin typeface="Cambria Math"/>
                      </a:rPr>
                      <m:t>&gt;</m:t>
                    </m:r>
                    <m:r>
                      <a:rPr lang="en-US" sz="4500" b="1" i="1">
                        <a:solidFill>
                          <a:srgbClr val="FF0000"/>
                        </a:solidFill>
                        <a:latin typeface="Cambria Math"/>
                      </a:rPr>
                      <m:t>𝟎</m:t>
                    </m:r>
                  </m:oMath>
                </a14:m>
                <a:endParaRPr lang="en-US" sz="45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nghịch biến trên khoảng </a:t>
                </a:r>
                <a14:m>
                  <m:oMath xmlns:m="http://schemas.openxmlformats.org/officeDocument/2006/math">
                    <m:d>
                      <m:dPr>
                        <m:ctrlPr>
                          <a:rPr lang="en-US" sz="4500" i="1">
                            <a:solidFill>
                              <a:schemeClr val="tx1"/>
                            </a:solidFill>
                            <a:latin typeface="Cambria Math"/>
                          </a:rPr>
                        </m:ctrlPr>
                      </m:dPr>
                      <m:e>
                        <m:r>
                          <a:rPr lang="en-US" sz="4500" i="1">
                            <a:solidFill>
                              <a:schemeClr val="tx1"/>
                            </a:solidFill>
                            <a:latin typeface="Cambria Math"/>
                          </a:rPr>
                          <m:t>−∞;−</m:t>
                        </m:r>
                        <m:f>
                          <m:fPr>
                            <m:ctrlPr>
                              <a:rPr lang="en-US" sz="4500" i="1">
                                <a:solidFill>
                                  <a:schemeClr val="tx1"/>
                                </a:solidFill>
                                <a:latin typeface="Cambria Math"/>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e>
                    </m:d>
                  </m:oMath>
                </a14:m>
                <a:endParaRPr lang="en-US" sz="45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đồng biến trên khoảng </a:t>
                </a:r>
                <a14:m>
                  <m:oMath xmlns:m="http://schemas.openxmlformats.org/officeDocument/2006/math">
                    <m:d>
                      <m:dPr>
                        <m:ctrlPr>
                          <a:rPr lang="en-US" sz="4500" i="1">
                            <a:solidFill>
                              <a:schemeClr val="tx1"/>
                            </a:solidFill>
                            <a:latin typeface="Cambria Math"/>
                          </a:rPr>
                        </m:ctrlPr>
                      </m:dPr>
                      <m:e>
                        <m:r>
                          <a:rPr lang="en-US" sz="4500" i="1">
                            <a:solidFill>
                              <a:schemeClr val="tx1"/>
                            </a:solidFill>
                            <a:latin typeface="Cambria Math"/>
                          </a:rPr>
                          <m:t>−</m:t>
                        </m:r>
                        <m:f>
                          <m:fPr>
                            <m:ctrlPr>
                              <a:rPr lang="en-US" sz="4500" i="1">
                                <a:solidFill>
                                  <a:schemeClr val="tx1"/>
                                </a:solidFill>
                                <a:latin typeface="Cambria Math"/>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r>
                          <a:rPr lang="en-US" sz="4500" i="1">
                            <a:solidFill>
                              <a:schemeClr val="tx1"/>
                            </a:solidFill>
                            <a:latin typeface="Cambria Math"/>
                          </a:rPr>
                          <m:t>;+∞</m:t>
                        </m:r>
                      </m:e>
                    </m:d>
                  </m:oMath>
                </a14:m>
                <a:endParaRPr lang="en-US" sz="4500">
                  <a:solidFill>
                    <a:schemeClr val="tx1"/>
                  </a:solidFill>
                  <a:latin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i="1">
                        <a:solidFill>
                          <a:schemeClr val="tx1"/>
                        </a:solidFill>
                        <a:latin typeface="Cambria Math"/>
                      </a:rPr>
                      <m:t>−</m:t>
                    </m:r>
                    <m:f>
                      <m:fPr>
                        <m:ctrlPr>
                          <a:rPr lang="en-US" sz="4500" i="1">
                            <a:solidFill>
                              <a:schemeClr val="tx1"/>
                            </a:solidFill>
                            <a:latin typeface="Cambria Math"/>
                          </a:rPr>
                        </m:ctrlPr>
                      </m:fPr>
                      <m:num>
                        <m:r>
                          <a:rPr lang="en-US" sz="4500" i="1">
                            <a:solidFill>
                              <a:schemeClr val="tx1"/>
                            </a:solidFill>
                            <a:latin typeface="Cambria Math"/>
                          </a:rPr>
                          <m:t>𝛥</m:t>
                        </m:r>
                      </m:num>
                      <m:den>
                        <m:r>
                          <a:rPr lang="en-US" sz="4500" i="1">
                            <a:solidFill>
                              <a:schemeClr val="tx1"/>
                            </a:solidFill>
                            <a:latin typeface="Cambria Math"/>
                          </a:rPr>
                          <m:t>4</m:t>
                        </m:r>
                        <m:r>
                          <a:rPr lang="en-US" sz="4500" i="1">
                            <a:solidFill>
                              <a:schemeClr val="tx1"/>
                            </a:solidFill>
                            <a:latin typeface="Cambria Math"/>
                          </a:rPr>
                          <m:t>𝑎</m:t>
                        </m:r>
                      </m:den>
                    </m:f>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là giá trị nhỏ nhất của hàm số.</a:t>
                </a:r>
                <a:endParaRPr lang="en-US" sz="45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Rectangle: Rounded Corners 44">
                <a:extLst>
                  <a:ext uri="{FF2B5EF4-FFF2-40B4-BE49-F238E27FC236}">
                    <a16:creationId xmlns:a16="http://schemas.microsoft.com/office/drawing/2014/main" id="{65DD7587-DC3C-4240-9A62-866A02381562}"/>
                  </a:ext>
                </a:extLst>
              </p:cNvPr>
              <p:cNvSpPr>
                <a:spLocks noRot="1" noChangeAspect="1" noMove="1" noResize="1" noEditPoints="1" noAdjustHandles="1" noChangeArrowheads="1" noChangeShapeType="1" noTextEdit="1"/>
              </p:cNvSpPr>
              <p:nvPr/>
            </p:nvSpPr>
            <p:spPr>
              <a:xfrm>
                <a:off x="406450" y="6096000"/>
                <a:ext cx="11252150" cy="7086599"/>
              </a:xfrm>
              <a:prstGeom prst="roundRect">
                <a:avLst>
                  <a:gd name="adj" fmla="val 9039"/>
                </a:avLst>
              </a:prstGeom>
              <a:blipFill>
                <a:blip r:embed="rId6"/>
                <a:stretch>
                  <a:fillRect l="-541" t="-86" r="-595"/>
                </a:stretch>
              </a:blipFill>
              <a:ln w="19050">
                <a:solidFill>
                  <a:schemeClr val="accent2">
                    <a:lumMod val="75000"/>
                  </a:schemeClr>
                </a:solidFill>
              </a:ln>
            </p:spPr>
            <p:txBody>
              <a:bodyPr/>
              <a:lstStyle/>
              <a:p>
                <a:r>
                  <a:rPr lang="en-US">
                    <a:noFill/>
                  </a:rPr>
                  <a:t> </a:t>
                </a:r>
              </a:p>
            </p:txBody>
          </p:sp>
        </mc:Fallback>
      </mc:AlternateContent>
      <p:grpSp>
        <p:nvGrpSpPr>
          <p:cNvPr id="16" name="Group 15">
            <a:extLst>
              <a:ext uri="{FF2B5EF4-FFF2-40B4-BE49-F238E27FC236}">
                <a16:creationId xmlns="" xmlns:a16="http://schemas.microsoft.com/office/drawing/2014/main" id="{49C25F37-07EB-AC02-CB05-10D51D8548B4}"/>
              </a:ext>
            </a:extLst>
          </p:cNvPr>
          <p:cNvGrpSpPr/>
          <p:nvPr/>
        </p:nvGrpSpPr>
        <p:grpSpPr>
          <a:xfrm>
            <a:off x="381000" y="1904999"/>
            <a:ext cx="23219986" cy="815609"/>
            <a:chOff x="381000" y="1904999"/>
            <a:chExt cx="23219986" cy="815609"/>
          </a:xfrm>
        </p:grpSpPr>
        <p:sp>
          <p:nvSpPr>
            <p:cNvPr id="22" name="Rectangle 21">
              <a:extLst>
                <a:ext uri="{FF2B5EF4-FFF2-40B4-BE49-F238E27FC236}">
                  <a16:creationId xmlns="" xmlns:a16="http://schemas.microsoft.com/office/drawing/2014/main" id="{4A980446-E111-D018-566F-AEC4DEF22EE5}"/>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3" name="Round Same Side Corner Rectangle 51">
              <a:extLst>
                <a:ext uri="{FF2B5EF4-FFF2-40B4-BE49-F238E27FC236}">
                  <a16:creationId xmlns="" xmlns:a16="http://schemas.microsoft.com/office/drawing/2014/main" id="{38CECE80-033A-A03A-6BBE-0E9983040CD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 xmlns:a16="http://schemas.microsoft.com/office/drawing/2014/main" id="{B6A2F8FB-C030-F045-4958-5AFFC6FB854F}"/>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5" name="Round Same Side Corner Rectangle 51">
              <a:extLst>
                <a:ext uri="{FF2B5EF4-FFF2-40B4-BE49-F238E27FC236}">
                  <a16:creationId xmlns="" xmlns:a16="http://schemas.microsoft.com/office/drawing/2014/main" id="{347250FA-2F3B-2C28-F627-BB4A43A8BCC8}"/>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 xmlns:a16="http://schemas.microsoft.com/office/drawing/2014/main" id="{A787E5FB-5D2F-1620-DFDD-D13F64843947}"/>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9" name="Rectangle: Rounded Corners 28">
                <a:extLst>
                  <a:ext uri="{FF2B5EF4-FFF2-40B4-BE49-F238E27FC236}">
                    <a16:creationId xmlns="" xmlns:a16="http://schemas.microsoft.com/office/drawing/2014/main" id="{35FBE7C0-49C7-A7DB-F2E2-BEAC8928927E}"/>
                  </a:ext>
                </a:extLst>
              </p:cNvPr>
              <p:cNvSpPr/>
              <p:nvPr/>
            </p:nvSpPr>
            <p:spPr>
              <a:xfrm>
                <a:off x="12725400" y="6096000"/>
                <a:ext cx="11252150" cy="7086599"/>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algn="ctr">
                  <a:lnSpc>
                    <a:spcPct val="107000"/>
                  </a:lnSpc>
                  <a:spcAft>
                    <a:spcPts val="600"/>
                  </a:spcAft>
                </a:pPr>
                <a:r>
                  <a:rPr lang="en-US" sz="4500" b="1">
                    <a:solidFill>
                      <a:srgbClr val="FF0000"/>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500" b="1" i="1">
                        <a:solidFill>
                          <a:srgbClr val="FF0000"/>
                        </a:solidFill>
                        <a:latin typeface="Cambria Math"/>
                      </a:rPr>
                      <m:t>𝒂</m:t>
                    </m:r>
                    <m:r>
                      <a:rPr lang="en-US" sz="4500" b="1" i="1">
                        <a:solidFill>
                          <a:srgbClr val="FF0000"/>
                        </a:solidFill>
                        <a:latin typeface="Cambria Math"/>
                      </a:rPr>
                      <m:t>&lt;</m:t>
                    </m:r>
                    <m:r>
                      <a:rPr lang="en-US" sz="4500" b="1" i="1">
                        <a:solidFill>
                          <a:srgbClr val="FF0000"/>
                        </a:solidFill>
                        <a:latin typeface="Cambria Math"/>
                      </a:rPr>
                      <m:t>𝟎</m:t>
                    </m:r>
                  </m:oMath>
                </a14:m>
                <a:endParaRPr lang="en-US" sz="45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đồng biến trên khoảng </a:t>
                </a:r>
                <a14:m>
                  <m:oMath xmlns:m="http://schemas.openxmlformats.org/officeDocument/2006/math">
                    <m:d>
                      <m:dPr>
                        <m:ctrlPr>
                          <a:rPr lang="en-US" sz="4500" i="1">
                            <a:solidFill>
                              <a:schemeClr val="tx1"/>
                            </a:solidFill>
                            <a:latin typeface="Cambria Math"/>
                          </a:rPr>
                        </m:ctrlPr>
                      </m:dPr>
                      <m:e>
                        <m:r>
                          <a:rPr lang="en-US" sz="4500" i="1">
                            <a:solidFill>
                              <a:schemeClr val="tx1"/>
                            </a:solidFill>
                            <a:latin typeface="Cambria Math"/>
                          </a:rPr>
                          <m:t>−∞;−</m:t>
                        </m:r>
                        <m:f>
                          <m:fPr>
                            <m:ctrlPr>
                              <a:rPr lang="en-US" sz="4500" i="1">
                                <a:solidFill>
                                  <a:schemeClr val="tx1"/>
                                </a:solidFill>
                                <a:latin typeface="Cambria Math"/>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e>
                    </m:d>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Hàm số nghịch biến trên khoảng </a:t>
                </a:r>
                <a14:m>
                  <m:oMath xmlns:m="http://schemas.openxmlformats.org/officeDocument/2006/math">
                    <m:d>
                      <m:dPr>
                        <m:ctrlPr>
                          <a:rPr lang="en-US" sz="4500" i="1">
                            <a:solidFill>
                              <a:schemeClr val="tx1"/>
                            </a:solidFill>
                            <a:latin typeface="Cambria Math"/>
                          </a:rPr>
                        </m:ctrlPr>
                      </m:dPr>
                      <m:e>
                        <m:r>
                          <a:rPr lang="en-US" sz="4500" i="1">
                            <a:solidFill>
                              <a:schemeClr val="tx1"/>
                            </a:solidFill>
                            <a:latin typeface="Cambria Math"/>
                          </a:rPr>
                          <m:t>−</m:t>
                        </m:r>
                        <m:f>
                          <m:fPr>
                            <m:ctrlPr>
                              <a:rPr lang="en-US" sz="4500" i="1">
                                <a:solidFill>
                                  <a:schemeClr val="tx1"/>
                                </a:solidFill>
                                <a:latin typeface="Cambria Math"/>
                              </a:rPr>
                            </m:ctrlPr>
                          </m:fPr>
                          <m:num>
                            <m:r>
                              <a:rPr lang="en-US" sz="4500" i="1">
                                <a:solidFill>
                                  <a:schemeClr val="tx1"/>
                                </a:solidFill>
                                <a:latin typeface="Cambria Math"/>
                              </a:rPr>
                              <m:t>𝑏</m:t>
                            </m:r>
                          </m:num>
                          <m:den>
                            <m:r>
                              <a:rPr lang="en-US" sz="4500" i="1">
                                <a:solidFill>
                                  <a:schemeClr val="tx1"/>
                                </a:solidFill>
                                <a:latin typeface="Cambria Math"/>
                              </a:rPr>
                              <m:t>2</m:t>
                            </m:r>
                            <m:r>
                              <a:rPr lang="en-US" sz="4500" i="1">
                                <a:solidFill>
                                  <a:schemeClr val="tx1"/>
                                </a:solidFill>
                                <a:latin typeface="Cambria Math"/>
                              </a:rPr>
                              <m:t>𝑎</m:t>
                            </m:r>
                          </m:den>
                        </m:f>
                        <m:r>
                          <a:rPr lang="en-US" sz="4500" i="1">
                            <a:solidFill>
                              <a:schemeClr val="tx1"/>
                            </a:solidFill>
                            <a:latin typeface="Cambria Math"/>
                          </a:rPr>
                          <m:t>;+∞</m:t>
                        </m:r>
                      </m:e>
                    </m:d>
                  </m:oMath>
                </a14:m>
                <a:endParaRPr lang="en-US" sz="4500">
                  <a:solidFill>
                    <a:schemeClr val="tx1"/>
                  </a:solidFill>
                  <a:latin typeface="Tahoma" panose="020B0604030504040204" pitchFamily="34" charset="0"/>
                </a:endParaRPr>
              </a:p>
              <a:p>
                <a:pPr marL="571500" indent="-571500" algn="just">
                  <a:buFont typeface="Arial" panose="020B0604020202020204" pitchFamily="34" charset="0"/>
                  <a:buChar char="•"/>
                </a:pPr>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i="1">
                        <a:solidFill>
                          <a:schemeClr val="tx1"/>
                        </a:solidFill>
                        <a:latin typeface="Cambria Math"/>
                      </a:rPr>
                      <m:t>−</m:t>
                    </m:r>
                    <m:f>
                      <m:fPr>
                        <m:ctrlPr>
                          <a:rPr lang="en-US" sz="4500" i="1">
                            <a:solidFill>
                              <a:schemeClr val="tx1"/>
                            </a:solidFill>
                            <a:latin typeface="Cambria Math"/>
                          </a:rPr>
                        </m:ctrlPr>
                      </m:fPr>
                      <m:num>
                        <m:r>
                          <a:rPr lang="en-US" sz="4500" i="1">
                            <a:solidFill>
                              <a:schemeClr val="tx1"/>
                            </a:solidFill>
                            <a:latin typeface="Cambria Math"/>
                          </a:rPr>
                          <m:t>𝛥</m:t>
                        </m:r>
                      </m:num>
                      <m:den>
                        <m:r>
                          <a:rPr lang="en-US" sz="4500" i="1">
                            <a:solidFill>
                              <a:schemeClr val="tx1"/>
                            </a:solidFill>
                            <a:latin typeface="Cambria Math"/>
                          </a:rPr>
                          <m:t>4</m:t>
                        </m:r>
                        <m:r>
                          <a:rPr lang="en-US" sz="4500" i="1">
                            <a:solidFill>
                              <a:schemeClr val="tx1"/>
                            </a:solidFill>
                            <a:latin typeface="Cambria Math"/>
                          </a:rPr>
                          <m:t>𝑎</m:t>
                        </m:r>
                      </m:den>
                    </m:f>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là giá trị lớn nhất của hàm số.</a:t>
                </a:r>
                <a:endParaRPr lang="en-US" sz="45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Rectangle: Rounded Corners 28">
                <a:extLst>
                  <a:ext uri="{FF2B5EF4-FFF2-40B4-BE49-F238E27FC236}">
                    <a16:creationId xmlns:a16="http://schemas.microsoft.com/office/drawing/2014/main" id="{35FBE7C0-49C7-A7DB-F2E2-BEAC8928927E}"/>
                  </a:ext>
                </a:extLst>
              </p:cNvPr>
              <p:cNvSpPr>
                <a:spLocks noRot="1" noChangeAspect="1" noMove="1" noResize="1" noEditPoints="1" noAdjustHandles="1" noChangeArrowheads="1" noChangeShapeType="1" noTextEdit="1"/>
              </p:cNvSpPr>
              <p:nvPr/>
            </p:nvSpPr>
            <p:spPr>
              <a:xfrm>
                <a:off x="12725400" y="6096000"/>
                <a:ext cx="11252150" cy="7086599"/>
              </a:xfrm>
              <a:prstGeom prst="roundRect">
                <a:avLst>
                  <a:gd name="adj" fmla="val 9039"/>
                </a:avLst>
              </a:prstGeom>
              <a:blipFill>
                <a:blip r:embed="rId7"/>
                <a:stretch>
                  <a:fillRect l="-541" t="-86" r="-649"/>
                </a:stretch>
              </a:blipFill>
              <a:ln w="19050">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01797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left)">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wipe(left)">
                                      <p:cBhvr>
                                        <p:cTn id="17" dur="500"/>
                                        <p:tgtEl>
                                          <p:spTgt spid="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xEl>
                                              <p:pRg st="1" end="1"/>
                                            </p:txEl>
                                          </p:spTgt>
                                        </p:tgtEl>
                                        <p:attrNameLst>
                                          <p:attrName>style.visibility</p:attrName>
                                        </p:attrNameLst>
                                      </p:cBhvr>
                                      <p:to>
                                        <p:strVal val="visible"/>
                                      </p:to>
                                    </p:set>
                                    <p:animEffect transition="in" filter="wipe(left)">
                                      <p:cBhvr>
                                        <p:cTn id="22" dur="500"/>
                                        <p:tgtEl>
                                          <p:spTgt spid="4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
                                            <p:txEl>
                                              <p:pRg st="2" end="2"/>
                                            </p:txEl>
                                          </p:spTgt>
                                        </p:tgtEl>
                                        <p:attrNameLst>
                                          <p:attrName>style.visibility</p:attrName>
                                        </p:attrNameLst>
                                      </p:cBhvr>
                                      <p:to>
                                        <p:strVal val="visible"/>
                                      </p:to>
                                    </p:set>
                                    <p:animEffect transition="in" filter="wipe(left)">
                                      <p:cBhvr>
                                        <p:cTn id="27" dur="500"/>
                                        <p:tgtEl>
                                          <p:spTgt spid="4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
                                            <p:txEl>
                                              <p:pRg st="3" end="3"/>
                                            </p:txEl>
                                          </p:spTgt>
                                        </p:tgtEl>
                                        <p:attrNameLst>
                                          <p:attrName>style.visibility</p:attrName>
                                        </p:attrNameLst>
                                      </p:cBhvr>
                                      <p:to>
                                        <p:strVal val="visible"/>
                                      </p:to>
                                    </p:set>
                                    <p:animEffect transition="in" filter="wipe(left)">
                                      <p:cBhvr>
                                        <p:cTn id="32" dur="500"/>
                                        <p:tgtEl>
                                          <p:spTgt spid="4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wipe(left)">
                                      <p:cBhvr>
                                        <p:cTn id="37" dur="500"/>
                                        <p:tgtEl>
                                          <p:spTgt spid="2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xEl>
                                              <p:pRg st="1" end="1"/>
                                            </p:txEl>
                                          </p:spTgt>
                                        </p:tgtEl>
                                        <p:attrNameLst>
                                          <p:attrName>style.visibility</p:attrName>
                                        </p:attrNameLst>
                                      </p:cBhvr>
                                      <p:to>
                                        <p:strVal val="visible"/>
                                      </p:to>
                                    </p:set>
                                    <p:animEffect transition="in" filter="wipe(left)">
                                      <p:cBhvr>
                                        <p:cTn id="42" dur="500"/>
                                        <p:tgtEl>
                                          <p:spTgt spid="2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
                                            <p:txEl>
                                              <p:pRg st="2" end="2"/>
                                            </p:txEl>
                                          </p:spTgt>
                                        </p:tgtEl>
                                        <p:attrNameLst>
                                          <p:attrName>style.visibility</p:attrName>
                                        </p:attrNameLst>
                                      </p:cBhvr>
                                      <p:to>
                                        <p:strVal val="visible"/>
                                      </p:to>
                                    </p:set>
                                    <p:animEffect transition="in" filter="wipe(left)">
                                      <p:cBhvr>
                                        <p:cTn id="47" dur="500"/>
                                        <p:tgtEl>
                                          <p:spTgt spid="2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9">
                                            <p:txEl>
                                              <p:pRg st="3" end="3"/>
                                            </p:txEl>
                                          </p:spTgt>
                                        </p:tgtEl>
                                        <p:attrNameLst>
                                          <p:attrName>style.visibility</p:attrName>
                                        </p:attrNameLst>
                                      </p:cBhvr>
                                      <p:to>
                                        <p:strVal val="visible"/>
                                      </p:to>
                                    </p:set>
                                    <p:animEffect transition="in" filter="wipe(left)">
                                      <p:cBhvr>
                                        <p:cTn id="52"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10768" y="3124199"/>
            <a:ext cx="23573232" cy="99822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320"/>
          <p:cNvGrpSpPr>
            <a:grpSpLocks/>
          </p:cNvGrpSpPr>
          <p:nvPr/>
        </p:nvGrpSpPr>
        <p:grpSpPr bwMode="auto">
          <a:xfrm>
            <a:off x="1066800" y="3747196"/>
            <a:ext cx="5470519" cy="800490"/>
            <a:chOff x="0" y="746"/>
            <a:chExt cx="28934" cy="2256"/>
          </a:xfrm>
        </p:grpSpPr>
        <p:sp>
          <p:nvSpPr>
            <p:cNvPr id="8" name="TextBox 321"/>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smtClean="0">
                  <a:solidFill>
                    <a:srgbClr val="FF0000"/>
                  </a:solidFill>
                  <a:latin typeface="Tahoma" panose="020B0604030504040204" pitchFamily="34" charset="0"/>
                  <a:ea typeface="Tahoma" panose="020B0604030504040204" pitchFamily="34" charset="0"/>
                  <a:cs typeface="Tahoma" panose="020B0604030504040204" pitchFamily="34" charset="0"/>
                </a:rPr>
                <a:t>Mở đầu</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aphicFrame>
        <p:nvGraphicFramePr>
          <p:cNvPr id="4" name="Object 3">
            <a:extLst>
              <a:ext uri="{FF2B5EF4-FFF2-40B4-BE49-F238E27FC236}">
                <a16:creationId xmlns="" xmlns:a16="http://schemas.microsoft.com/office/drawing/2014/main" id="{DBD37DE9-3C02-4524-A08B-0522C7210B13}"/>
              </a:ext>
            </a:extLst>
          </p:cNvPr>
          <p:cNvGraphicFramePr>
            <a:graphicFrameLocks noChangeAspect="1"/>
          </p:cNvGraphicFramePr>
          <p:nvPr>
            <p:extLst>
              <p:ext uri="{D42A27DB-BD31-4B8C-83A1-F6EECF244321}">
                <p14:modId xmlns:p14="http://schemas.microsoft.com/office/powerpoint/2010/main" val="1942000831"/>
              </p:ext>
            </p:extLst>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14396"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1909E1F2-8AD7-4799-ACD1-8F224D9C06C3}"/>
              </a:ext>
            </a:extLst>
          </p:cNvPr>
          <p:cNvGraphicFramePr>
            <a:graphicFrameLocks noChangeAspect="1"/>
          </p:cNvGraphicFramePr>
          <p:nvPr>
            <p:extLst>
              <p:ext uri="{D42A27DB-BD31-4B8C-83A1-F6EECF244321}">
                <p14:modId xmlns:p14="http://schemas.microsoft.com/office/powerpoint/2010/main" val="1148661621"/>
              </p:ext>
            </p:extLst>
          </p:nvPr>
        </p:nvGraphicFramePr>
        <p:xfrm>
          <a:off x="152400" y="609600"/>
          <a:ext cx="133350" cy="133350"/>
        </p:xfrm>
        <a:graphic>
          <a:graphicData uri="http://schemas.openxmlformats.org/presentationml/2006/ole">
            <mc:AlternateContent xmlns:mc="http://schemas.openxmlformats.org/markup-compatibility/2006">
              <mc:Choice xmlns:v="urn:schemas-microsoft-com:vml" Requires="v">
                <p:oleObj spid="_x0000_s14397" name="Equation" r:id="rId6" imgW="126835" imgH="139518" progId="Equation.DSMT4">
                  <p:embed/>
                </p:oleObj>
              </mc:Choice>
              <mc:Fallback>
                <p:oleObj name="Equation" r:id="rId6"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096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838200" y="2133600"/>
            <a:ext cx="8900193" cy="769441"/>
          </a:xfrm>
          <a:prstGeom prst="rect">
            <a:avLst/>
          </a:prstGeom>
        </p:spPr>
        <p:txBody>
          <a:bodyPr wrap="none">
            <a:spAutoFit/>
          </a:bodyPr>
          <a:lstStyle/>
          <a:p>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I. KHÁl </a:t>
            </a:r>
            <a:r>
              <a:rPr lang="en-US" sz="4400" b="1">
                <a:solidFill>
                  <a:srgbClr val="FF0000"/>
                </a:solidFill>
                <a:latin typeface="Times New Roman" pitchFamily="18" charset="0"/>
                <a:cs typeface="Times New Roman" pitchFamily="18" charset="0"/>
              </a:rPr>
              <a:t>NIỆM HÀM SỐ BẬC HAI</a:t>
            </a:r>
            <a:endParaRPr lang="en-US">
              <a:solidFill>
                <a:srgbClr val="FF0000"/>
              </a:solidFill>
            </a:endParaRPr>
          </a:p>
        </p:txBody>
      </p:sp>
      <p:pic>
        <p:nvPicPr>
          <p:cNvPr id="19" name="Picture 18" descr="A picture containing text&#10;&#10;Description automatically generated"/>
          <p:cNvPicPr/>
          <p:nvPr/>
        </p:nvPicPr>
        <p:blipFill>
          <a:blip r:embed="rId7"/>
          <a:stretch>
            <a:fillRect/>
          </a:stretch>
        </p:blipFill>
        <p:spPr>
          <a:xfrm>
            <a:off x="12954000" y="3124199"/>
            <a:ext cx="11430000" cy="6629401"/>
          </a:xfrm>
          <a:prstGeom prst="rect">
            <a:avLst/>
          </a:prstGeom>
        </p:spPr>
      </p:pic>
      <p:sp>
        <p:nvSpPr>
          <p:cNvPr id="5" name="TextBox 4"/>
          <p:cNvSpPr txBox="1"/>
          <p:nvPr/>
        </p:nvSpPr>
        <p:spPr>
          <a:xfrm>
            <a:off x="1066800" y="4800600"/>
            <a:ext cx="11887200" cy="6463308"/>
          </a:xfrm>
          <a:prstGeom prst="rect">
            <a:avLst/>
          </a:prstGeom>
          <a:noFill/>
        </p:spPr>
        <p:txBody>
          <a:bodyPr wrap="square" rtlCol="0">
            <a:spAutoFit/>
          </a:bodyPr>
          <a:lstStyle/>
          <a:p>
            <a:r>
              <a:rPr lang="en-US" sz="4600" dirty="0" err="1">
                <a:latin typeface="Times New Roman" pitchFamily="18" charset="0"/>
                <a:cs typeface="Times New Roman" pitchFamily="18" charset="0"/>
              </a:rPr>
              <a:t>Bác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Việt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có</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một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tấm</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lưới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hình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chữ</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nhật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dài</a:t>
            </a:r>
            <a:r>
              <a:rPr lang="en-US" sz="4600" dirty="0">
                <a:latin typeface="Times New Roman" pitchFamily="18" charset="0"/>
                <a:cs typeface="Times New Roman" pitchFamily="18" charset="0"/>
              </a:rPr>
              <a:t> 20 m. </a:t>
            </a:r>
            <a:r>
              <a:rPr lang="en-US" sz="4600" dirty="0" err="1">
                <a:latin typeface="Times New Roman" pitchFamily="18" charset="0"/>
                <a:cs typeface="Times New Roman" pitchFamily="18" charset="0"/>
              </a:rPr>
              <a:t>Bác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muốn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dùng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tấm</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lưới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này</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rào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chắn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mặt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áp</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bên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bờ</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tường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của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khu</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vườn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nhà</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mình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thành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một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mảnh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đất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hình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chữ</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nhật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để</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trồng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rau</a:t>
            </a:r>
            <a:r>
              <a:rPr lang="en-US" sz="4600" dirty="0" smtClean="0">
                <a:latin typeface="Times New Roman" pitchFamily="18" charset="0"/>
                <a:cs typeface="Times New Roman" pitchFamily="18" charset="0"/>
              </a:rPr>
              <a:t>.</a:t>
            </a:r>
          </a:p>
          <a:p>
            <a:endParaRPr lang="en-US" sz="4600" dirty="0">
              <a:latin typeface="Times New Roman" pitchFamily="18" charset="0"/>
              <a:cs typeface="Times New Roman" pitchFamily="18" charset="0"/>
            </a:endParaRPr>
          </a:p>
          <a:p>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Hỏi</a:t>
            </a:r>
            <a:r>
              <a:rPr lang="en-US" sz="4600" dirty="0" smtClean="0">
                <a:latin typeface="Times New Roman" pitchFamily="18" charset="0"/>
                <a:cs typeface="Times New Roman" pitchFamily="18" charset="0"/>
              </a:rPr>
              <a:t> </a:t>
            </a:r>
            <a:r>
              <a:rPr lang="en-US" sz="4600" dirty="0" err="1">
                <a:latin typeface="Times New Roman" pitchFamily="18" charset="0"/>
                <a:cs typeface="Times New Roman" pitchFamily="18" charset="0"/>
              </a:rPr>
              <a:t>hai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cột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góc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hàng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rào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cần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phải</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cắm</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cách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bờ</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tường</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bao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xa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để</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mảnh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đất</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được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rào</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chắn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của</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bác</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có</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diện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tích</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lớn</a:t>
            </a:r>
            <a:r>
              <a:rPr lang="en-US" sz="4600" dirty="0">
                <a:latin typeface="Times New Roman" pitchFamily="18" charset="0"/>
                <a:cs typeface="Times New Roman" pitchFamily="18" charset="0"/>
              </a:rPr>
              <a:t> </a:t>
            </a:r>
            <a:r>
              <a:rPr lang="en-US" sz="4600" dirty="0" err="1">
                <a:latin typeface="Times New Roman" pitchFamily="18" charset="0"/>
                <a:cs typeface="Times New Roman" pitchFamily="18" charset="0"/>
              </a:rPr>
              <a:t>nhất</a:t>
            </a:r>
            <a:r>
              <a:rPr lang="en-US" sz="4600" dirty="0">
                <a:latin typeface="Times New Roman" pitchFamily="18" charset="0"/>
                <a:cs typeface="Times New Roman" pitchFamily="18" charset="0"/>
              </a:rPr>
              <a:t>?</a:t>
            </a:r>
          </a:p>
          <a:p>
            <a:endParaRPr lang="en-US" sz="4600" dirty="0">
              <a:latin typeface="Times New Roman" pitchFamily="18" charset="0"/>
              <a:cs typeface="Times New Roman" pitchFamily="18" charset="0"/>
            </a:endParaRPr>
          </a:p>
        </p:txBody>
      </p:sp>
    </p:spTree>
    <p:extLst>
      <p:ext uri="{BB962C8B-B14F-4D97-AF65-F5344CB8AC3E}">
        <p14:creationId xmlns:p14="http://schemas.microsoft.com/office/powerpoint/2010/main" val="3023614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 xmlns:a16="http://schemas.microsoft.com/office/drawing/2014/main" id="{15956DCF-BE81-49BD-AEFD-E1B23CD9355B}"/>
              </a:ext>
            </a:extLst>
          </p:cNvPr>
          <p:cNvGrpSpPr/>
          <p:nvPr/>
        </p:nvGrpSpPr>
        <p:grpSpPr>
          <a:xfrm>
            <a:off x="304800" y="3015070"/>
            <a:ext cx="23699787" cy="4502150"/>
            <a:chOff x="304800" y="2997319"/>
            <a:chExt cx="23699787" cy="3479682"/>
          </a:xfrm>
        </p:grpSpPr>
        <p:sp>
          <p:nvSpPr>
            <p:cNvPr id="42" name="Rounded Rectangle 19">
              <a:extLst>
                <a:ext uri="{FF2B5EF4-FFF2-40B4-BE49-F238E27FC236}">
                  <a16:creationId xmlns="" xmlns:a16="http://schemas.microsoft.com/office/drawing/2014/main" id="{77A07A8C-0C66-46F5-9492-F3FF15272385}"/>
                </a:ext>
              </a:extLst>
            </p:cNvPr>
            <p:cNvSpPr/>
            <p:nvPr/>
          </p:nvSpPr>
          <p:spPr>
            <a:xfrm>
              <a:off x="491838" y="3220628"/>
              <a:ext cx="23512749" cy="325637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3" name="Group 42">
              <a:extLst>
                <a:ext uri="{FF2B5EF4-FFF2-40B4-BE49-F238E27FC236}">
                  <a16:creationId xmlns="" xmlns:a16="http://schemas.microsoft.com/office/drawing/2014/main" id="{731AF5AF-AB66-43AD-977A-4DB2F036BF08}"/>
                </a:ext>
              </a:extLst>
            </p:cNvPr>
            <p:cNvGrpSpPr/>
            <p:nvPr/>
          </p:nvGrpSpPr>
          <p:grpSpPr>
            <a:xfrm>
              <a:off x="304800" y="2997319"/>
              <a:ext cx="3349483" cy="681009"/>
              <a:chOff x="22440" y="45228"/>
              <a:chExt cx="1079974" cy="190117"/>
            </a:xfrm>
          </p:grpSpPr>
          <p:grpSp>
            <p:nvGrpSpPr>
              <p:cNvPr id="44" name="Group 43">
                <a:extLst>
                  <a:ext uri="{FF2B5EF4-FFF2-40B4-BE49-F238E27FC236}">
                    <a16:creationId xmlns="" xmlns:a16="http://schemas.microsoft.com/office/drawing/2014/main" id="{C7FAA25F-8F09-4321-9ECE-DAD408240DF5}"/>
                  </a:ext>
                </a:extLst>
              </p:cNvPr>
              <p:cNvGrpSpPr/>
              <p:nvPr/>
            </p:nvGrpSpPr>
            <p:grpSpPr>
              <a:xfrm>
                <a:off x="22440" y="45228"/>
                <a:ext cx="1079974" cy="190117"/>
                <a:chOff x="31572" y="42877"/>
                <a:chExt cx="1519543" cy="235281"/>
              </a:xfrm>
            </p:grpSpPr>
            <p:sp>
              <p:nvSpPr>
                <p:cNvPr id="46" name="Arrow: Pentagon 45">
                  <a:extLst>
                    <a:ext uri="{FF2B5EF4-FFF2-40B4-BE49-F238E27FC236}">
                      <a16:creationId xmlns="" xmlns:a16="http://schemas.microsoft.com/office/drawing/2014/main" id="{E4DD6093-8752-4E91-AA4A-F0A093044FF9}"/>
                    </a:ext>
                  </a:extLst>
                </p:cNvPr>
                <p:cNvSpPr/>
                <p:nvPr/>
              </p:nvSpPr>
              <p:spPr>
                <a:xfrm>
                  <a:off x="203080" y="42877"/>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 xmlns:a16="http://schemas.microsoft.com/office/drawing/2014/main" id="{F8E82A46-41B4-4C31-89D7-011F17E8975F}"/>
                  </a:ext>
                </a:extLst>
              </p:cNvPr>
              <p:cNvSpPr txBox="1"/>
              <p:nvPr/>
            </p:nvSpPr>
            <p:spPr>
              <a:xfrm>
                <a:off x="182130" y="92901"/>
                <a:ext cx="807002" cy="129812"/>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 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A7825A4C-8E56-4B3F-91DB-B1AB695BEFF0}"/>
                  </a:ext>
                </a:extLst>
              </p:cNvPr>
              <p:cNvSpPr txBox="1"/>
              <p:nvPr/>
            </p:nvSpPr>
            <p:spPr>
              <a:xfrm>
                <a:off x="914400" y="3962400"/>
                <a:ext cx="22936200" cy="3554819"/>
              </a:xfrm>
              <a:prstGeom prst="rect">
                <a:avLst/>
              </a:prstGeom>
              <a:noFill/>
            </p:spPr>
            <p:txBody>
              <a:bodyPr wrap="square" rtlCol="0">
                <a:spAutoFit/>
              </a:bodyPr>
              <a:lstStyle/>
              <a:p>
                <a:pPr algn="just">
                  <a:spcBef>
                    <a:spcPts val="600"/>
                  </a:spcBef>
                </a:pPr>
                <a:r>
                  <a:rPr lang="en-US" sz="4500">
                    <a:latin typeface="Tahoma" panose="020B0604030504040204" pitchFamily="34" charset="0"/>
                    <a:ea typeface="Tahoma" panose="020B0604030504040204" pitchFamily="34" charset="0"/>
                    <a:cs typeface="Tahoma" panose="020B0604030504040204" pitchFamily="34" charset="0"/>
                  </a:rPr>
                  <a:t>Bạn Nam đứng dưới chân cầu vượt ba tầng ở nút giao ngã ba Huế, thuộc thành phố Đà Năng để ngắm cầu vượt (H.6.13). Biết rằng trụ tháp cầu có dạng đường parabol, khoảng cách giữa hai chân trụ tháp khoảng </a:t>
                </a:r>
                <a14:m>
                  <m:oMath xmlns:m="http://schemas.openxmlformats.org/officeDocument/2006/math">
                    <m:r>
                      <a:rPr lang="en-US" sz="4500" i="1">
                        <a:latin typeface="Cambria Math"/>
                      </a:rPr>
                      <m:t>27 </m:t>
                    </m:r>
                    <m:r>
                      <m:rPr>
                        <m:nor/>
                      </m:rPr>
                      <a:rPr lang="en-US" sz="4500">
                        <a:latin typeface="Tahoma" panose="020B0604030504040204" pitchFamily="34" charset="0"/>
                        <a:ea typeface="Tahoma" panose="020B0604030504040204" pitchFamily="34" charset="0"/>
                        <a:cs typeface="Tahoma" panose="020B0604030504040204" pitchFamily="34" charset="0"/>
                      </a:rPr>
                      <m:t>m</m:t>
                    </m:r>
                  </m:oMath>
                </a14:m>
                <a:r>
                  <a:rPr lang="en-US" sz="4500">
                    <a:latin typeface="Tahoma" panose="020B0604030504040204" pitchFamily="34" charset="0"/>
                    <a:ea typeface="Tahoma" panose="020B0604030504040204" pitchFamily="34" charset="0"/>
                    <a:cs typeface="Tahoma" panose="020B0604030504040204" pitchFamily="34" charset="0"/>
                  </a:rPr>
                  <a:t>, chiều cao của trụ tháp tính từ điểm trên mặt đất cách chân trụ tháp </a:t>
                </a:r>
                <a14:m>
                  <m:oMath xmlns:m="http://schemas.openxmlformats.org/officeDocument/2006/math">
                    <m:r>
                      <a:rPr lang="en-US" sz="4500" i="1">
                        <a:latin typeface="Cambria Math"/>
                      </a:rPr>
                      <m:t>2,26 </m:t>
                    </m:r>
                    <m:r>
                      <m:rPr>
                        <m:nor/>
                      </m:rPr>
                      <a:rPr lang="en-US" sz="4500">
                        <a:latin typeface="Tahoma" panose="020B0604030504040204" pitchFamily="34" charset="0"/>
                        <a:ea typeface="Tahoma" panose="020B0604030504040204" pitchFamily="34" charset="0"/>
                        <a:cs typeface="Tahoma" panose="020B0604030504040204" pitchFamily="34" charset="0"/>
                      </a:rPr>
                      <m:t>m</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500" i="1">
                        <a:latin typeface="Cambria Math"/>
                      </a:rPr>
                      <m:t>20 </m:t>
                    </m:r>
                    <m:r>
                      <m:rPr>
                        <m:nor/>
                      </m:rPr>
                      <a:rPr lang="en-US" sz="4500">
                        <a:latin typeface="Tahoma" panose="020B0604030504040204" pitchFamily="34" charset="0"/>
                        <a:ea typeface="Tahoma" panose="020B0604030504040204" pitchFamily="34" charset="0"/>
                        <a:cs typeface="Tahoma" panose="020B0604030504040204" pitchFamily="34" charset="0"/>
                      </a:rPr>
                      <m:t>m</m:t>
                    </m:r>
                  </m:oMath>
                </a14:m>
                <a:r>
                  <a:rPr lang="en-US" sz="4500">
                    <a:latin typeface="Tahoma" panose="020B0604030504040204" pitchFamily="34" charset="0"/>
                    <a:ea typeface="Tahoma" panose="020B0604030504040204" pitchFamily="34" charset="0"/>
                    <a:cs typeface="Tahoma" panose="020B0604030504040204" pitchFamily="34" charset="0"/>
                  </a:rPr>
                  <a:t>. Hãy giúp bạn Nam ước lượng độ cao của đỉnh trụ tháp cầu (so với mặt đất).</a:t>
                </a:r>
                <a:endParaRPr lang="vi-VN" sz="45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a:extLst>
                  <a:ext uri="{FF2B5EF4-FFF2-40B4-BE49-F238E27FC236}">
                    <a16:creationId xmlns:a16="http://schemas.microsoft.com/office/drawing/2014/main" id="{A7825A4C-8E56-4B3F-91DB-B1AB695BEFF0}"/>
                  </a:ext>
                </a:extLst>
              </p:cNvPr>
              <p:cNvSpPr txBox="1">
                <a:spLocks noRot="1" noChangeAspect="1" noMove="1" noResize="1" noEditPoints="1" noAdjustHandles="1" noChangeArrowheads="1" noChangeShapeType="1" noTextEdit="1"/>
              </p:cNvSpPr>
              <p:nvPr/>
            </p:nvSpPr>
            <p:spPr>
              <a:xfrm>
                <a:off x="914400" y="3962400"/>
                <a:ext cx="22936200" cy="3554819"/>
              </a:xfrm>
              <a:prstGeom prst="rect">
                <a:avLst/>
              </a:prstGeom>
              <a:blipFill>
                <a:blip r:embed="rId3"/>
                <a:stretch>
                  <a:fillRect l="-1116" t="-3774" r="-1090" b="-7376"/>
                </a:stretch>
              </a:blipFill>
            </p:spPr>
            <p:txBody>
              <a:bodyPr/>
              <a:lstStyle/>
              <a:p>
                <a:r>
                  <a:rPr lang="en-US">
                    <a:noFill/>
                  </a:rPr>
                  <a:t> </a:t>
                </a:r>
              </a:p>
            </p:txBody>
          </p:sp>
        </mc:Fallback>
      </mc:AlternateContent>
      <p:grpSp>
        <p:nvGrpSpPr>
          <p:cNvPr id="30" name="Group 29">
            <a:extLst>
              <a:ext uri="{FF2B5EF4-FFF2-40B4-BE49-F238E27FC236}">
                <a16:creationId xmlns="" xmlns:a16="http://schemas.microsoft.com/office/drawing/2014/main" id="{4F93191F-FCBC-CAC6-BC67-4B1A4698C863}"/>
              </a:ext>
            </a:extLst>
          </p:cNvPr>
          <p:cNvGrpSpPr/>
          <p:nvPr/>
        </p:nvGrpSpPr>
        <p:grpSpPr>
          <a:xfrm>
            <a:off x="381000" y="1904999"/>
            <a:ext cx="23219986" cy="815609"/>
            <a:chOff x="381000" y="1904999"/>
            <a:chExt cx="23219986" cy="815609"/>
          </a:xfrm>
        </p:grpSpPr>
        <p:sp>
          <p:nvSpPr>
            <p:cNvPr id="31" name="Rectangle 30">
              <a:extLst>
                <a:ext uri="{FF2B5EF4-FFF2-40B4-BE49-F238E27FC236}">
                  <a16:creationId xmlns="" xmlns:a16="http://schemas.microsoft.com/office/drawing/2014/main" id="{1D2516EA-0515-9BD5-2F11-82287A33DC09}"/>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ĐỒ THỊ CỦA HÀM SỐ BẬC HAI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32" name="Round Same Side Corner Rectangle 51">
              <a:extLst>
                <a:ext uri="{FF2B5EF4-FFF2-40B4-BE49-F238E27FC236}">
                  <a16:creationId xmlns="" xmlns:a16="http://schemas.microsoft.com/office/drawing/2014/main" id="{312D78B4-E6D9-19DD-0FF1-B541F4BD0ACF}"/>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 xmlns:a16="http://schemas.microsoft.com/office/drawing/2014/main" id="{6D72CC39-149C-A7D7-2A49-43D6382DBF3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49" name="Round Same Side Corner Rectangle 51">
              <a:extLst>
                <a:ext uri="{FF2B5EF4-FFF2-40B4-BE49-F238E27FC236}">
                  <a16:creationId xmlns="" xmlns:a16="http://schemas.microsoft.com/office/drawing/2014/main" id="{4D58096D-CA0A-C7BD-0599-03A8B05F804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a:extLst>
                <a:ext uri="{FF2B5EF4-FFF2-40B4-BE49-F238E27FC236}">
                  <a16:creationId xmlns="" xmlns:a16="http://schemas.microsoft.com/office/drawing/2014/main" id="{88732386-1CE5-79DA-345A-9C4835F86754}"/>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51" name="Picture 50" descr="A picture containing diagram&#10;&#10;Description automatically generated">
            <a:extLst>
              <a:ext uri="{FF2B5EF4-FFF2-40B4-BE49-F238E27FC236}">
                <a16:creationId xmlns="" xmlns:a16="http://schemas.microsoft.com/office/drawing/2014/main" id="{142BCB3F-E272-CB7A-B7B3-AC1FEAC13E66}"/>
              </a:ext>
            </a:extLst>
          </p:cNvPr>
          <p:cNvPicPr>
            <a:picLocks noChangeAspect="1"/>
          </p:cNvPicPr>
          <p:nvPr/>
        </p:nvPicPr>
        <p:blipFill>
          <a:blip r:embed="rId4"/>
          <a:stretch>
            <a:fillRect/>
          </a:stretch>
        </p:blipFill>
        <p:spPr>
          <a:xfrm>
            <a:off x="15011399" y="7509696"/>
            <a:ext cx="8617295" cy="5515739"/>
          </a:xfrm>
          <a:prstGeom prst="rect">
            <a:avLst/>
          </a:prstGeom>
        </p:spPr>
      </p:pic>
      <p:grpSp>
        <p:nvGrpSpPr>
          <p:cNvPr id="52" name="Group 51">
            <a:extLst>
              <a:ext uri="{FF2B5EF4-FFF2-40B4-BE49-F238E27FC236}">
                <a16:creationId xmlns="" xmlns:a16="http://schemas.microsoft.com/office/drawing/2014/main" id="{28FA9A0E-CAF7-6AD5-74CC-FE3F431F8F08}"/>
              </a:ext>
            </a:extLst>
          </p:cNvPr>
          <p:cNvGrpSpPr/>
          <p:nvPr/>
        </p:nvGrpSpPr>
        <p:grpSpPr>
          <a:xfrm>
            <a:off x="533400" y="7532719"/>
            <a:ext cx="12877800" cy="5954678"/>
            <a:chOff x="1222851" y="5348146"/>
            <a:chExt cx="23580257" cy="6429222"/>
          </a:xfrm>
        </p:grpSpPr>
        <p:sp>
          <p:nvSpPr>
            <p:cNvPr id="53" name="Rounded Rectangle 34">
              <a:extLst>
                <a:ext uri="{FF2B5EF4-FFF2-40B4-BE49-F238E27FC236}">
                  <a16:creationId xmlns="" xmlns:a16="http://schemas.microsoft.com/office/drawing/2014/main" id="{17E9A9DC-D2AB-8305-D496-AD2892442424}"/>
                </a:ext>
              </a:extLst>
            </p:cNvPr>
            <p:cNvSpPr/>
            <p:nvPr/>
          </p:nvSpPr>
          <p:spPr>
            <a:xfrm>
              <a:off x="1261071" y="5565135"/>
              <a:ext cx="23542037" cy="621223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solidFill>
                  <a:srgbClr val="FF0000"/>
                </a:solidFill>
              </a:endParaRPr>
            </a:p>
            <a:p>
              <a:pPr algn="ctr"/>
              <a:endParaRPr lang="en-US" dirty="0">
                <a:solidFill>
                  <a:srgbClr val="FF0000"/>
                </a:solidFill>
              </a:endParaRPr>
            </a:p>
          </p:txBody>
        </p:sp>
        <p:grpSp>
          <p:nvGrpSpPr>
            <p:cNvPr id="54" name="Group 60">
              <a:extLst>
                <a:ext uri="{FF2B5EF4-FFF2-40B4-BE49-F238E27FC236}">
                  <a16:creationId xmlns="" xmlns:a16="http://schemas.microsoft.com/office/drawing/2014/main" id="{9BF42481-3260-12F7-36F2-5379C9CCF87F}"/>
                </a:ext>
              </a:extLst>
            </p:cNvPr>
            <p:cNvGrpSpPr/>
            <p:nvPr/>
          </p:nvGrpSpPr>
          <p:grpSpPr>
            <a:xfrm>
              <a:off x="1222851" y="5348146"/>
              <a:ext cx="6836879" cy="859523"/>
              <a:chOff x="1224542" y="6322794"/>
              <a:chExt cx="6837669" cy="863905"/>
            </a:xfrm>
          </p:grpSpPr>
          <p:sp>
            <p:nvSpPr>
              <p:cNvPr id="55" name="Freeform 20">
                <a:extLst>
                  <a:ext uri="{FF2B5EF4-FFF2-40B4-BE49-F238E27FC236}">
                    <a16:creationId xmlns="" xmlns:a16="http://schemas.microsoft.com/office/drawing/2014/main" id="{8CEF4011-5E13-D0EF-73A2-AECB1725386B}"/>
                  </a:ext>
                </a:extLst>
              </p:cNvPr>
              <p:cNvSpPr>
                <a:spLocks/>
              </p:cNvSpPr>
              <p:nvPr/>
            </p:nvSpPr>
            <p:spPr bwMode="auto">
              <a:xfrm rot="16200000" flipV="1">
                <a:off x="4246327" y="3872718"/>
                <a:ext cx="863905" cy="57640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6" name="TextBox 55">
                <a:extLst>
                  <a:ext uri="{FF2B5EF4-FFF2-40B4-BE49-F238E27FC236}">
                    <a16:creationId xmlns="" xmlns:a16="http://schemas.microsoft.com/office/drawing/2014/main" id="{80B4145E-2CF3-C2DD-8850-F2C703A49251}"/>
                  </a:ext>
                </a:extLst>
              </p:cNvPr>
              <p:cNvSpPr txBox="1"/>
              <p:nvPr/>
            </p:nvSpPr>
            <p:spPr>
              <a:xfrm>
                <a:off x="2298154" y="6334070"/>
                <a:ext cx="5764057" cy="667997"/>
              </a:xfrm>
              <a:prstGeom prst="rect">
                <a:avLst/>
              </a:prstGeom>
              <a:noFill/>
            </p:spPr>
            <p:txBody>
              <a:bodyPr wrap="square" rtlCol="0">
                <a:spAutoFit/>
              </a:bodyPr>
              <a:lstStyle/>
              <a:p>
                <a:r>
                  <a:rPr lang="en-US" sz="3400" b="1">
                    <a:solidFill>
                      <a:srgbClr val="0999C8"/>
                    </a:solidFill>
                    <a:latin typeface="Tahoma" pitchFamily="34" charset="0"/>
                    <a:ea typeface="Tahoma" pitchFamily="34" charset="0"/>
                    <a:cs typeface="Tahoma" pitchFamily="34" charset="0"/>
                  </a:rPr>
                  <a:t>Hướng dẫn</a:t>
                </a:r>
                <a:endParaRPr lang="en-US" sz="3400" b="1" dirty="0">
                  <a:solidFill>
                    <a:srgbClr val="0999C8"/>
                  </a:solidFill>
                  <a:latin typeface="Tahoma" pitchFamily="34" charset="0"/>
                  <a:ea typeface="Tahoma" pitchFamily="34" charset="0"/>
                  <a:cs typeface="Tahoma" pitchFamily="34" charset="0"/>
                </a:endParaRPr>
              </a:p>
            </p:txBody>
          </p:sp>
          <p:sp>
            <p:nvSpPr>
              <p:cNvPr id="57" name="Round Diagonal Corner Rectangle 41">
                <a:extLst>
                  <a:ext uri="{FF2B5EF4-FFF2-40B4-BE49-F238E27FC236}">
                    <a16:creationId xmlns="" xmlns:a16="http://schemas.microsoft.com/office/drawing/2014/main" id="{4FD62F05-0EE7-D00C-9641-E86530067290}"/>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15">
                <a:extLst>
                  <a:ext uri="{FF2B5EF4-FFF2-40B4-BE49-F238E27FC236}">
                    <a16:creationId xmlns="" xmlns:a16="http://schemas.microsoft.com/office/drawing/2014/main" id="{9A89B745-7A1B-AC42-CDAB-1CD22A4F1A35}"/>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9" name="TextBox 58">
                <a:extLst>
                  <a:ext uri="{FF2B5EF4-FFF2-40B4-BE49-F238E27FC236}">
                    <a16:creationId xmlns="" xmlns:a16="http://schemas.microsoft.com/office/drawing/2014/main" id="{D786220F-961F-8978-27F6-B99026C8D709}"/>
                  </a:ext>
                </a:extLst>
              </p:cNvPr>
              <p:cNvSpPr txBox="1"/>
              <p:nvPr/>
            </p:nvSpPr>
            <p:spPr>
              <a:xfrm>
                <a:off x="838200" y="8328806"/>
                <a:ext cx="12565631" cy="2754152"/>
              </a:xfrm>
              <a:prstGeom prst="rect">
                <a:avLst/>
              </a:prstGeom>
              <a:noFill/>
            </p:spPr>
            <p:txBody>
              <a:bodyPr wrap="square" rtlCol="0">
                <a:spAutoFit/>
              </a:bodyPr>
              <a:lstStyle/>
              <a:p>
                <a:pPr algn="just"/>
                <a:r>
                  <a:rPr lang="en-US">
                    <a:latin typeface="Tahoma" panose="020B0604030504040204" pitchFamily="34" charset="0"/>
                    <a:ea typeface="Tahoma" panose="020B0604030504040204" pitchFamily="34" charset="0"/>
                    <a:cs typeface="Tahoma" panose="020B0604030504040204" pitchFamily="34" charset="0"/>
                  </a:rPr>
                  <a:t>Chọn hệ trục toạ độ </a:t>
                </a:r>
                <a14:m>
                  <m:oMath xmlns:m="http://schemas.openxmlformats.org/officeDocument/2006/math">
                    <m:r>
                      <a:rPr lang="en-US" i="1" smtClean="0">
                        <a:latin typeface="Cambria Math" panose="02040503050406030204" pitchFamily="18" charset="0"/>
                        <a:ea typeface="Tahoma" panose="020B0604030504040204" pitchFamily="34" charset="0"/>
                        <a:cs typeface="Tahoma" panose="020B0604030504040204" pitchFamily="34" charset="0"/>
                      </a:rPr>
                      <m:t>𝑂𝑥𝑦</m:t>
                    </m:r>
                  </m:oMath>
                </a14:m>
                <a:r>
                  <a:rPr lang="en-US">
                    <a:latin typeface="Tahoma" panose="020B0604030504040204" pitchFamily="34" charset="0"/>
                    <a:ea typeface="Tahoma" panose="020B0604030504040204" pitchFamily="34" charset="0"/>
                    <a:cs typeface="Tahoma" panose="020B0604030504040204" pitchFamily="34" charset="0"/>
                  </a:rPr>
                  <a:t> sao cho một chân trụ tháp đặt tại gốc toạ độ, chân còn lại đặt trên tia </a:t>
                </a:r>
                <a14:m>
                  <m:oMath xmlns:m="http://schemas.openxmlformats.org/officeDocument/2006/math">
                    <m:r>
                      <a:rPr lang="en-US" b="0" i="1" smtClean="0">
                        <a:latin typeface="Cambria Math" panose="02040503050406030204" pitchFamily="18" charset="0"/>
                      </a:rPr>
                      <m:t>𝑂𝑥</m:t>
                    </m:r>
                  </m:oMath>
                </a14:m>
                <a:r>
                  <a:rPr lang="en-US">
                    <a:latin typeface="Tahoma" panose="020B0604030504040204" pitchFamily="34" charset="0"/>
                    <a:ea typeface="Tahoma" panose="020B0604030504040204" pitchFamily="34" charset="0"/>
                    <a:cs typeface="Tahoma" panose="020B0604030504040204" pitchFamily="34" charset="0"/>
                  </a:rPr>
                  <a:t>. Khi đó trụ tháp là một phần của đồ thị hàm số dạng </a:t>
                </a:r>
                <a14:m>
                  <m:oMath xmlns:m="http://schemas.openxmlformats.org/officeDocument/2006/math">
                    <m:r>
                      <a:rPr lang="en-US" i="1">
                        <a:latin typeface="Cambria Math"/>
                      </a:rPr>
                      <m:t>𝑦</m:t>
                    </m:r>
                    <m:r>
                      <a:rPr lang="en-US" i="1">
                        <a:latin typeface="Cambria Math"/>
                      </a:rPr>
                      <m:t>=</m:t>
                    </m:r>
                    <m:r>
                      <a:rPr lang="en-US" i="1">
                        <a:latin typeface="Cambria Math"/>
                      </a:rPr>
                      <m:t>𝑎</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m:t>
                    </m:r>
                    <m:r>
                      <a:rPr lang="en-US" i="1">
                        <a:latin typeface="Cambria Math"/>
                      </a:rPr>
                      <m:t>𝑏𝑥</m:t>
                    </m:r>
                  </m:oMath>
                </a14:m>
                <a:r>
                  <a:rPr lang="en-US">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9" name="TextBox 58">
                <a:extLst>
                  <a:ext uri="{FF2B5EF4-FFF2-40B4-BE49-F238E27FC236}">
                    <a16:creationId xmlns:a16="http://schemas.microsoft.com/office/drawing/2014/main" id="{D786220F-961F-8978-27F6-B99026C8D709}"/>
                  </a:ext>
                </a:extLst>
              </p:cNvPr>
              <p:cNvSpPr txBox="1">
                <a:spLocks noRot="1" noChangeAspect="1" noMove="1" noResize="1" noEditPoints="1" noAdjustHandles="1" noChangeArrowheads="1" noChangeShapeType="1" noTextEdit="1"/>
              </p:cNvSpPr>
              <p:nvPr/>
            </p:nvSpPr>
            <p:spPr>
              <a:xfrm>
                <a:off x="838200" y="8328806"/>
                <a:ext cx="12565631" cy="2754152"/>
              </a:xfrm>
              <a:prstGeom prst="rect">
                <a:avLst/>
              </a:prstGeom>
              <a:blipFill>
                <a:blip r:embed="rId5"/>
                <a:stretch>
                  <a:fillRect l="-1941" t="-4646" r="-1892" b="-9292"/>
                </a:stretch>
              </a:blipFill>
            </p:spPr>
            <p:txBody>
              <a:bodyPr/>
              <a:lstStyle/>
              <a:p>
                <a:r>
                  <a:rPr lang="en-US">
                    <a:noFill/>
                  </a:rPr>
                  <a:t> </a:t>
                </a:r>
              </a:p>
            </p:txBody>
          </p:sp>
        </mc:Fallback>
      </mc:AlternateContent>
    </p:spTree>
    <p:extLst>
      <p:ext uri="{BB962C8B-B14F-4D97-AF65-F5344CB8AC3E}">
        <p14:creationId xmlns:p14="http://schemas.microsoft.com/office/powerpoint/2010/main" val="3493680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animEffect transition="in" filter="wipe(left)">
                                      <p:cBhvr>
                                        <p:cTn id="12" dur="500"/>
                                        <p:tgtEl>
                                          <p:spTgt spid="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 xmlns:a16="http://schemas.microsoft.com/office/drawing/2014/main" id="{15956DCF-BE81-49BD-AEFD-E1B23CD9355B}"/>
              </a:ext>
            </a:extLst>
          </p:cNvPr>
          <p:cNvGrpSpPr/>
          <p:nvPr/>
        </p:nvGrpSpPr>
        <p:grpSpPr>
          <a:xfrm>
            <a:off x="304800" y="2133600"/>
            <a:ext cx="23665149" cy="5715000"/>
            <a:chOff x="304800" y="2971797"/>
            <a:chExt cx="23665149" cy="308864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 xmlns:a16="http://schemas.microsoft.com/office/drawing/2014/main" id="{77A07A8C-0C66-46F5-9492-F3FF15272385}"/>
                    </a:ext>
                  </a:extLst>
                </p:cNvPr>
                <p:cNvSpPr/>
                <p:nvPr/>
              </p:nvSpPr>
              <p:spPr>
                <a:xfrm>
                  <a:off x="457200" y="3048000"/>
                  <a:ext cx="23512749" cy="301244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Vẽ các đường parabol sau:</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m:t>
                      </m:r>
                      <m:sSup>
                        <m:sSupPr>
                          <m:ctrlPr>
                            <a:rPr lang="en-US" sz="4800" i="1">
                              <a:solidFill>
                                <a:schemeClr val="tx1"/>
                              </a:solidFill>
                              <a:latin typeface="Cambria Math"/>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−3</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+2</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=−2</m:t>
                      </m:r>
                      <m:sSup>
                        <m:sSupPr>
                          <m:ctrlPr>
                            <a:rPr lang="en-US" sz="4800" i="1">
                              <a:solidFill>
                                <a:schemeClr val="tx1"/>
                              </a:solidFill>
                              <a:latin typeface="Cambria Math"/>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+2</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+3</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m:t>
                      </m:r>
                      <m:sSup>
                        <m:sSupPr>
                          <m:ctrlPr>
                            <a:rPr lang="en-US" sz="4800" i="1">
                              <a:solidFill>
                                <a:schemeClr val="tx1"/>
                              </a:solidFill>
                              <a:latin typeface="Cambria Math"/>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+2</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+1</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800" i="1">
                          <a:solidFill>
                            <a:schemeClr val="tx1"/>
                          </a:solidFill>
                          <a:latin typeface="Cambria Math" panose="02040503050406030204" pitchFamily="18" charset="0"/>
                        </a:rPr>
                        <m:t>𝑦</m:t>
                      </m:r>
                      <m:r>
                        <a:rPr lang="en-US" sz="4800" i="1">
                          <a:solidFill>
                            <a:schemeClr val="tx1"/>
                          </a:solidFill>
                          <a:latin typeface="Cambria Math" panose="02040503050406030204" pitchFamily="18" charset="0"/>
                        </a:rPr>
                        <m:t>=−</m:t>
                      </m:r>
                      <m:sSup>
                        <m:sSupPr>
                          <m:ctrlPr>
                            <a:rPr lang="en-US" sz="4800" i="1">
                              <a:solidFill>
                                <a:schemeClr val="tx1"/>
                              </a:solidFill>
                              <a:latin typeface="Cambria Math"/>
                            </a:rPr>
                          </m:ctrlPr>
                        </m:sSupPr>
                        <m:e>
                          <m:r>
                            <a:rPr lang="en-US" sz="4800" i="1">
                              <a:solidFill>
                                <a:schemeClr val="tx1"/>
                              </a:solidFill>
                              <a:latin typeface="Cambria Math" panose="02040503050406030204" pitchFamily="18" charset="0"/>
                            </a:rPr>
                            <m:t>𝑥</m:t>
                          </m:r>
                        </m:e>
                        <m:sup>
                          <m:r>
                            <a:rPr lang="en-US" sz="4800" i="1">
                              <a:solidFill>
                                <a:schemeClr val="tx1"/>
                              </a:solidFill>
                              <a:latin typeface="Cambria Math" panose="02040503050406030204" pitchFamily="18" charset="0"/>
                            </a:rPr>
                            <m:t>2</m:t>
                          </m:r>
                        </m:sup>
                      </m:sSup>
                      <m:r>
                        <a:rPr lang="en-US" sz="4800" i="1">
                          <a:solidFill>
                            <a:schemeClr val="tx1"/>
                          </a:solidFill>
                          <a:latin typeface="Cambria Math" panose="02040503050406030204" pitchFamily="18" charset="0"/>
                        </a:rPr>
                        <m:t>+</m:t>
                      </m:r>
                      <m:r>
                        <a:rPr lang="en-US" sz="4800" i="1">
                          <a:solidFill>
                            <a:schemeClr val="tx1"/>
                          </a:solidFill>
                          <a:latin typeface="Cambria Math" panose="02040503050406030204" pitchFamily="18" charset="0"/>
                        </a:rPr>
                        <m:t>𝑥</m:t>
                      </m:r>
                      <m:r>
                        <a:rPr lang="en-US" sz="4800" i="1">
                          <a:solidFill>
                            <a:schemeClr val="tx1"/>
                          </a:solidFill>
                          <a:latin typeface="Cambria Math" panose="02040503050406030204" pitchFamily="18" charset="0"/>
                        </a:rPr>
                        <m:t>−1</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3012440"/>
                </a:xfrm>
                <a:prstGeom prst="roundRect">
                  <a:avLst>
                    <a:gd name="adj" fmla="val 4496"/>
                  </a:avLst>
                </a:prstGeom>
                <a:blipFill>
                  <a:blip r:embed="rId3"/>
                  <a:stretch>
                    <a:fillRect l="-829"/>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 xmlns:a16="http://schemas.microsoft.com/office/drawing/2014/main" id="{731AF5AF-AB66-43AD-977A-4DB2F036BF08}"/>
                </a:ext>
              </a:extLst>
            </p:cNvPr>
            <p:cNvGrpSpPr/>
            <p:nvPr/>
          </p:nvGrpSpPr>
          <p:grpSpPr>
            <a:xfrm>
              <a:off x="304800" y="2971797"/>
              <a:ext cx="3276233" cy="580289"/>
              <a:chOff x="22440" y="38103"/>
              <a:chExt cx="1056356" cy="161999"/>
            </a:xfrm>
          </p:grpSpPr>
          <p:grpSp>
            <p:nvGrpSpPr>
              <p:cNvPr id="44" name="Group 43">
                <a:extLst>
                  <a:ext uri="{FF2B5EF4-FFF2-40B4-BE49-F238E27FC236}">
                    <a16:creationId xmlns="" xmlns:a16="http://schemas.microsoft.com/office/drawing/2014/main" id="{C7FAA25F-8F09-4321-9ECE-DAD408240DF5}"/>
                  </a:ext>
                </a:extLst>
              </p:cNvPr>
              <p:cNvGrpSpPr/>
              <p:nvPr/>
            </p:nvGrpSpPr>
            <p:grpSpPr>
              <a:xfrm>
                <a:off x="22440" y="38103"/>
                <a:ext cx="1056356" cy="161999"/>
                <a:chOff x="31572" y="34060"/>
                <a:chExt cx="1486312" cy="200483"/>
              </a:xfrm>
            </p:grpSpPr>
            <p:sp>
              <p:nvSpPr>
                <p:cNvPr id="46" name="Arrow: Pentagon 45">
                  <a:extLst>
                    <a:ext uri="{FF2B5EF4-FFF2-40B4-BE49-F238E27FC236}">
                      <a16:creationId xmlns="" xmlns:a16="http://schemas.microsoft.com/office/drawing/2014/main" id="{E4DD6093-8752-4E91-AA4A-F0A093044FF9}"/>
                    </a:ext>
                  </a:extLst>
                </p:cNvPr>
                <p:cNvSpPr/>
                <p:nvPr/>
              </p:nvSpPr>
              <p:spPr>
                <a:xfrm>
                  <a:off x="169849" y="34060"/>
                  <a:ext cx="1348035" cy="200483"/>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 xmlns:a16="http://schemas.microsoft.com/office/drawing/2014/main" id="{27AB0489-94C4-4E93-8FBB-5C09AC73BBD8}"/>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 xmlns:a16="http://schemas.microsoft.com/office/drawing/2014/main" id="{1D948903-D0FA-496E-AE4B-628B0F781C42}"/>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 xmlns:a16="http://schemas.microsoft.com/office/drawing/2014/main" id="{F8E82A46-41B4-4C31-89D7-011F17E8975F}"/>
                  </a:ext>
                </a:extLst>
              </p:cNvPr>
              <p:cNvSpPr txBox="1"/>
              <p:nvPr/>
            </p:nvSpPr>
            <p:spPr>
              <a:xfrm>
                <a:off x="198205" y="59377"/>
                <a:ext cx="807002" cy="10003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6.7</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4" name="Group 23">
            <a:extLst>
              <a:ext uri="{FF2B5EF4-FFF2-40B4-BE49-F238E27FC236}">
                <a16:creationId xmlns="" xmlns:a16="http://schemas.microsoft.com/office/drawing/2014/main" id="{5D4A5199-2F9C-C816-9C8C-4883E7EF69AF}"/>
              </a:ext>
            </a:extLst>
          </p:cNvPr>
          <p:cNvGrpSpPr/>
          <p:nvPr/>
        </p:nvGrpSpPr>
        <p:grpSpPr>
          <a:xfrm>
            <a:off x="304800" y="8382000"/>
            <a:ext cx="23665149" cy="3200400"/>
            <a:chOff x="304800" y="2971797"/>
            <a:chExt cx="23665149" cy="3088643"/>
          </a:xfrm>
        </p:grpSpPr>
        <p:sp>
          <p:nvSpPr>
            <p:cNvPr id="25" name="Rounded Rectangle 19">
              <a:extLst>
                <a:ext uri="{FF2B5EF4-FFF2-40B4-BE49-F238E27FC236}">
                  <a16:creationId xmlns="" xmlns:a16="http://schemas.microsoft.com/office/drawing/2014/main" id="{53629918-7066-DAB9-59EB-4ED526696574}"/>
                </a:ext>
              </a:extLst>
            </p:cNvPr>
            <p:cNvSpPr/>
            <p:nvPr/>
          </p:nvSpPr>
          <p:spPr>
            <a:xfrm>
              <a:off x="457200" y="3048000"/>
              <a:ext cx="23512749" cy="301244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effectLst/>
                  <a:latin typeface="Tahoma" panose="020B0604030504040204" pitchFamily="34" charset="0"/>
                  <a:ea typeface="Tahoma" panose="020B0604030504040204" pitchFamily="34" charset="0"/>
                  <a:cs typeface="Tahoma" panose="020B0604030504040204" pitchFamily="34" charset="0"/>
                </a:rPr>
                <a:t>Từ các parabol đã vẽ ở Bài tập 6.7, hãy cho biết khoảng đồng biến và khoảng nghịch biến của mỗi hàm số bậc hai tương ứng.</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6" name="Group 25">
              <a:extLst>
                <a:ext uri="{FF2B5EF4-FFF2-40B4-BE49-F238E27FC236}">
                  <a16:creationId xmlns="" xmlns:a16="http://schemas.microsoft.com/office/drawing/2014/main" id="{A89A4043-9363-9706-FEDF-7051E2AF4B45}"/>
                </a:ext>
              </a:extLst>
            </p:cNvPr>
            <p:cNvGrpSpPr/>
            <p:nvPr/>
          </p:nvGrpSpPr>
          <p:grpSpPr>
            <a:xfrm>
              <a:off x="304800" y="2971797"/>
              <a:ext cx="3276233" cy="808931"/>
              <a:chOff x="22440" y="38103"/>
              <a:chExt cx="1056356" cy="225829"/>
            </a:xfrm>
          </p:grpSpPr>
          <p:grpSp>
            <p:nvGrpSpPr>
              <p:cNvPr id="27" name="Group 26">
                <a:extLst>
                  <a:ext uri="{FF2B5EF4-FFF2-40B4-BE49-F238E27FC236}">
                    <a16:creationId xmlns="" xmlns:a16="http://schemas.microsoft.com/office/drawing/2014/main" id="{C3FBF66E-5561-A795-BBBE-708C826788FD}"/>
                  </a:ext>
                </a:extLst>
              </p:cNvPr>
              <p:cNvGrpSpPr/>
              <p:nvPr/>
            </p:nvGrpSpPr>
            <p:grpSpPr>
              <a:xfrm>
                <a:off x="22440" y="38103"/>
                <a:ext cx="1056356" cy="225829"/>
                <a:chOff x="31572" y="34060"/>
                <a:chExt cx="1486312" cy="279476"/>
              </a:xfrm>
            </p:grpSpPr>
            <p:sp>
              <p:nvSpPr>
                <p:cNvPr id="29" name="Arrow: Pentagon 28">
                  <a:extLst>
                    <a:ext uri="{FF2B5EF4-FFF2-40B4-BE49-F238E27FC236}">
                      <a16:creationId xmlns="" xmlns:a16="http://schemas.microsoft.com/office/drawing/2014/main" id="{C855CC05-0703-F2AD-483F-27C764A9B9AE}"/>
                    </a:ext>
                  </a:extLst>
                </p:cNvPr>
                <p:cNvSpPr/>
                <p:nvPr/>
              </p:nvSpPr>
              <p:spPr>
                <a:xfrm>
                  <a:off x="169849" y="34060"/>
                  <a:ext cx="1348035" cy="27947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30" name="Arrow: Chevron 29">
                  <a:extLst>
                    <a:ext uri="{FF2B5EF4-FFF2-40B4-BE49-F238E27FC236}">
                      <a16:creationId xmlns="" xmlns:a16="http://schemas.microsoft.com/office/drawing/2014/main" id="{021EF32F-5F3C-A3EE-8BFB-6FA09D574F91}"/>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31" name="Arrow: Chevron 30">
                  <a:extLst>
                    <a:ext uri="{FF2B5EF4-FFF2-40B4-BE49-F238E27FC236}">
                      <a16:creationId xmlns="" xmlns:a16="http://schemas.microsoft.com/office/drawing/2014/main" id="{28708207-8DFF-4E6F-87E1-DE324719508D}"/>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28" name="TextBox 56">
                <a:extLst>
                  <a:ext uri="{FF2B5EF4-FFF2-40B4-BE49-F238E27FC236}">
                    <a16:creationId xmlns="" xmlns:a16="http://schemas.microsoft.com/office/drawing/2014/main" id="{5769C815-B930-8F98-1FA5-E9A253A80652}"/>
                  </a:ext>
                </a:extLst>
              </p:cNvPr>
              <p:cNvSpPr txBox="1"/>
              <p:nvPr/>
            </p:nvSpPr>
            <p:spPr>
              <a:xfrm>
                <a:off x="198205" y="59377"/>
                <a:ext cx="807002" cy="161909"/>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6.8</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1649581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 xmlns:a16="http://schemas.microsoft.com/office/drawing/2014/main" id="{15956DCF-BE81-49BD-AEFD-E1B23CD9355B}"/>
              </a:ext>
            </a:extLst>
          </p:cNvPr>
          <p:cNvGrpSpPr/>
          <p:nvPr/>
        </p:nvGrpSpPr>
        <p:grpSpPr>
          <a:xfrm>
            <a:off x="304800" y="2133600"/>
            <a:ext cx="23665149" cy="5562600"/>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 xmlns:a16="http://schemas.microsoft.com/office/drawing/2014/main"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Xác định parabol </a:t>
                  </a:r>
                  <a14:m>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r>
                        <a:rPr lang="en-US" sz="4800" i="1">
                          <a:solidFill>
                            <a:schemeClr val="tx1"/>
                          </a:solidFill>
                          <a:latin typeface="Cambria Math"/>
                        </a:rPr>
                        <m:t>𝑎</m:t>
                      </m:r>
                      <m:sSup>
                        <m:sSupPr>
                          <m:ctrlPr>
                            <a:rPr lang="en-US" sz="4800" i="1">
                              <a:solidFill>
                                <a:schemeClr val="tx1"/>
                              </a:solidFill>
                              <a:latin typeface="Cambria Math"/>
                            </a:rPr>
                          </m:ctrlPr>
                        </m:sSupPr>
                        <m:e>
                          <m:r>
                            <a:rPr lang="en-US" sz="4800" i="1">
                              <a:solidFill>
                                <a:schemeClr val="tx1"/>
                              </a:solidFill>
                              <a:latin typeface="Cambria Math"/>
                            </a:rPr>
                            <m:t>𝑥</m:t>
                          </m:r>
                        </m:e>
                        <m:sup>
                          <m:r>
                            <a:rPr lang="en-US" sz="4800" i="1">
                              <a:solidFill>
                                <a:schemeClr val="tx1"/>
                              </a:solidFill>
                              <a:latin typeface="Cambria Math"/>
                            </a:rPr>
                            <m:t>2</m:t>
                          </m:r>
                        </m:sup>
                      </m:sSup>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+1</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trong mỗi trường hợp sau:</a:t>
                  </a: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 Đi qua hai điểm </a:t>
                  </a:r>
                  <a14:m>
                    <m:oMath xmlns:m="http://schemas.openxmlformats.org/officeDocument/2006/math">
                      <m:r>
                        <a:rPr lang="en-US" sz="4800" i="1">
                          <a:solidFill>
                            <a:schemeClr val="tx1"/>
                          </a:solidFill>
                          <a:latin typeface="Cambria Math"/>
                        </a:rPr>
                        <m:t>𝐴</m:t>
                      </m:r>
                      <m:r>
                        <a:rPr lang="en-US" sz="4800" i="1">
                          <a:solidFill>
                            <a:schemeClr val="tx1"/>
                          </a:solidFill>
                          <a:latin typeface="Cambria Math"/>
                        </a:rPr>
                        <m:t>(1;0)</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i="1">
                          <a:solidFill>
                            <a:schemeClr val="tx1"/>
                          </a:solidFill>
                          <a:latin typeface="Cambria Math"/>
                        </a:rPr>
                        <m:t>𝐵</m:t>
                      </m:r>
                      <m:r>
                        <a:rPr lang="en-US" sz="4800" i="1">
                          <a:solidFill>
                            <a:schemeClr val="tx1"/>
                          </a:solidFill>
                          <a:latin typeface="Cambria Math"/>
                        </a:rPr>
                        <m:t>(2;4)</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b) Đi qua điểm </a:t>
                  </a:r>
                  <a14:m>
                    <m:oMath xmlns:m="http://schemas.openxmlformats.org/officeDocument/2006/math">
                      <m:r>
                        <a:rPr lang="en-US" sz="4800" i="1">
                          <a:solidFill>
                            <a:schemeClr val="tx1"/>
                          </a:solidFill>
                          <a:latin typeface="Cambria Math"/>
                        </a:rPr>
                        <m:t>𝐴</m:t>
                      </m:r>
                      <m:r>
                        <a:rPr lang="en-US" sz="4800" i="1">
                          <a:solidFill>
                            <a:schemeClr val="tx1"/>
                          </a:solidFill>
                          <a:latin typeface="Cambria Math"/>
                        </a:rPr>
                        <m:t>(1;0)</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có trục đối xứng </a:t>
                  </a:r>
                  <a14:m>
                    <m:oMath xmlns:m="http://schemas.openxmlformats.org/officeDocument/2006/math">
                      <m:r>
                        <a:rPr lang="en-US" sz="4800" i="1">
                          <a:solidFill>
                            <a:schemeClr val="tx1"/>
                          </a:solidFill>
                          <a:latin typeface="Cambria Math"/>
                        </a:rPr>
                        <m:t>𝑥</m:t>
                      </m:r>
                      <m:r>
                        <a:rPr lang="en-US" sz="4800" i="1">
                          <a:solidFill>
                            <a:schemeClr val="tx1"/>
                          </a:solidFill>
                          <a:latin typeface="Cambria Math"/>
                        </a:rPr>
                        <m:t>=1</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c) Có đỉnh </a:t>
                  </a:r>
                  <a14:m>
                    <m:oMath xmlns:m="http://schemas.openxmlformats.org/officeDocument/2006/math">
                      <m:r>
                        <a:rPr lang="en-US" sz="4800" i="1">
                          <a:solidFill>
                            <a:schemeClr val="tx1"/>
                          </a:solidFill>
                          <a:latin typeface="Cambria Math"/>
                        </a:rPr>
                        <m:t>𝐼</m:t>
                      </m:r>
                      <m:r>
                        <a:rPr lang="en-US" sz="4800" i="1">
                          <a:solidFill>
                            <a:schemeClr val="tx1"/>
                          </a:solidFill>
                          <a:latin typeface="Cambria Math"/>
                        </a:rPr>
                        <m:t>(1;2)</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d) Đi qua điểm </a:t>
                  </a:r>
                  <a14:m>
                    <m:oMath xmlns:m="http://schemas.openxmlformats.org/officeDocument/2006/math">
                      <m:r>
                        <a:rPr lang="en-US" sz="4800" i="1">
                          <a:solidFill>
                            <a:schemeClr val="tx1"/>
                          </a:solidFill>
                          <a:latin typeface="Cambria Math"/>
                        </a:rPr>
                        <m:t>𝐴</m:t>
                      </m:r>
                      <m:r>
                        <a:rPr lang="en-US" sz="4800" i="1">
                          <a:solidFill>
                            <a:schemeClr val="tx1"/>
                          </a:solidFill>
                          <a:latin typeface="Cambria Math"/>
                        </a:rPr>
                        <m:t>(−1;6)</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có tung độ đỉnh </a:t>
                  </a:r>
                  <a14:m>
                    <m:oMath xmlns:m="http://schemas.openxmlformats.org/officeDocument/2006/math">
                      <m:r>
                        <a:rPr lang="en-US" sz="4800" i="1">
                          <a:solidFill>
                            <a:schemeClr val="tx1"/>
                          </a:solidFill>
                          <a:latin typeface="Cambria Math"/>
                        </a:rPr>
                        <m:t>−0,25</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855"/>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 xmlns:a16="http://schemas.microsoft.com/office/drawing/2014/main" id="{731AF5AF-AB66-43AD-977A-4DB2F036BF08}"/>
                </a:ext>
              </a:extLst>
            </p:cNvPr>
            <p:cNvGrpSpPr/>
            <p:nvPr/>
          </p:nvGrpSpPr>
          <p:grpSpPr>
            <a:xfrm>
              <a:off x="304800" y="2971797"/>
              <a:ext cx="3048001" cy="404195"/>
              <a:chOff x="22440" y="38103"/>
              <a:chExt cx="982767" cy="112839"/>
            </a:xfrm>
          </p:grpSpPr>
          <p:grpSp>
            <p:nvGrpSpPr>
              <p:cNvPr id="44" name="Group 43">
                <a:extLst>
                  <a:ext uri="{FF2B5EF4-FFF2-40B4-BE49-F238E27FC236}">
                    <a16:creationId xmlns="" xmlns:a16="http://schemas.microsoft.com/office/drawing/2014/main" id="{C7FAA25F-8F09-4321-9ECE-DAD408240DF5}"/>
                  </a:ext>
                </a:extLst>
              </p:cNvPr>
              <p:cNvGrpSpPr/>
              <p:nvPr/>
            </p:nvGrpSpPr>
            <p:grpSpPr>
              <a:xfrm>
                <a:off x="22440" y="38103"/>
                <a:ext cx="982767" cy="112839"/>
                <a:chOff x="31572" y="34060"/>
                <a:chExt cx="1382771" cy="139644"/>
              </a:xfrm>
            </p:grpSpPr>
            <p:sp>
              <p:nvSpPr>
                <p:cNvPr id="46" name="Arrow: Pentagon 45">
                  <a:extLst>
                    <a:ext uri="{FF2B5EF4-FFF2-40B4-BE49-F238E27FC236}">
                      <a16:creationId xmlns="" xmlns:a16="http://schemas.microsoft.com/office/drawing/2014/main" id="{E4DD6093-8752-4E91-AA4A-F0A093044FF9}"/>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 xmlns:a16="http://schemas.microsoft.com/office/drawing/2014/main" id="{27AB0489-94C4-4E93-8FBB-5C09AC73BBD8}"/>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 xmlns:a16="http://schemas.microsoft.com/office/drawing/2014/main" id="{1D948903-D0FA-496E-AE4B-628B0F781C42}"/>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 xmlns:a16="http://schemas.microsoft.com/office/drawing/2014/main" id="{F8E82A46-41B4-4C31-89D7-011F17E8975F}"/>
                  </a:ext>
                </a:extLst>
              </p:cNvPr>
              <p:cNvSpPr txBox="1"/>
              <p:nvPr/>
            </p:nvSpPr>
            <p:spPr>
              <a:xfrm>
                <a:off x="198205" y="59377"/>
                <a:ext cx="807002" cy="8622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6.9</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3" name="Group 22">
            <a:extLst>
              <a:ext uri="{FF2B5EF4-FFF2-40B4-BE49-F238E27FC236}">
                <a16:creationId xmlns="" xmlns:a16="http://schemas.microsoft.com/office/drawing/2014/main" id="{D8F26522-F111-37DD-51F1-D7DAF702CE3D}"/>
              </a:ext>
            </a:extLst>
          </p:cNvPr>
          <p:cNvGrpSpPr/>
          <p:nvPr/>
        </p:nvGrpSpPr>
        <p:grpSpPr>
          <a:xfrm>
            <a:off x="304800" y="8382000"/>
            <a:ext cx="23665149" cy="3200400"/>
            <a:chOff x="304800" y="2971797"/>
            <a:chExt cx="23665149" cy="3088643"/>
          </a:xfrm>
        </p:grpSpPr>
        <mc:AlternateContent xmlns:mc="http://schemas.openxmlformats.org/markup-compatibility/2006" xmlns:a14="http://schemas.microsoft.com/office/drawing/2010/main">
          <mc:Choice Requires="a14">
            <p:sp>
              <p:nvSpPr>
                <p:cNvPr id="24" name="Rounded Rectangle 19">
                  <a:extLst>
                    <a:ext uri="{FF2B5EF4-FFF2-40B4-BE49-F238E27FC236}">
                      <a16:creationId xmlns="" xmlns:a16="http://schemas.microsoft.com/office/drawing/2014/main" id="{70A0C8EB-8B39-11D5-0ABC-6A447DF19F00}"/>
                    </a:ext>
                  </a:extLst>
                </p:cNvPr>
                <p:cNvSpPr/>
                <p:nvPr/>
              </p:nvSpPr>
              <p:spPr>
                <a:xfrm>
                  <a:off x="457200" y="3048000"/>
                  <a:ext cx="23512749" cy="301244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Xác định parabol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i="1">
                              <a:solidFill>
                                <a:schemeClr val="tx1"/>
                              </a:solidFill>
                              <a:effectLst/>
                              <a:latin typeface="Cambria Math"/>
                              <a:cs typeface="Times New Roman" panose="02020603050405020304" pitchFamily="18" charset="0"/>
                            </a:rPr>
                          </m:ctrlPr>
                        </m:sSup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𝑏𝑥</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biết rằng parabol đó đi qua điểm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(8;0)</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 và có đỉnh là </a:t>
                  </a:r>
                  <a14:m>
                    <m:oMath xmlns:m="http://schemas.openxmlformats.org/officeDocument/2006/math">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(6;−12)</m:t>
                      </m:r>
                    </m:oMath>
                  </a14:m>
                  <a:r>
                    <a:rPr lang="fr-FR">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Rounded Rectangle 19">
                  <a:extLst>
                    <a:ext uri="{FF2B5EF4-FFF2-40B4-BE49-F238E27FC236}">
                      <a16:creationId xmlns:a16="http://schemas.microsoft.com/office/drawing/2014/main" id="{70A0C8EB-8B39-11D5-0ABC-6A447DF19F00}"/>
                    </a:ext>
                  </a:extLst>
                </p:cNvPr>
                <p:cNvSpPr>
                  <a:spLocks noRot="1" noChangeAspect="1" noMove="1" noResize="1" noEditPoints="1" noAdjustHandles="1" noChangeArrowheads="1" noChangeShapeType="1" noTextEdit="1"/>
                </p:cNvSpPr>
                <p:nvPr/>
              </p:nvSpPr>
              <p:spPr>
                <a:xfrm>
                  <a:off x="457200" y="3048000"/>
                  <a:ext cx="23512749" cy="3012440"/>
                </a:xfrm>
                <a:prstGeom prst="roundRect">
                  <a:avLst>
                    <a:gd name="adj" fmla="val 4496"/>
                  </a:avLst>
                </a:prstGeom>
                <a:blipFill>
                  <a:blip r:embed="rId4"/>
                  <a:stretch>
                    <a:fillRect l="-829" r="-829"/>
                  </a:stretch>
                </a:blipFill>
                <a:ln>
                  <a:solidFill>
                    <a:srgbClr val="999158"/>
                  </a:solidFill>
                </a:ln>
              </p:spPr>
              <p:txBody>
                <a:bodyPr/>
                <a:lstStyle/>
                <a:p>
                  <a:r>
                    <a:rPr lang="en-US">
                      <a:noFill/>
                    </a:rPr>
                    <a:t> </a:t>
                  </a:r>
                </a:p>
              </p:txBody>
            </p:sp>
          </mc:Fallback>
        </mc:AlternateContent>
        <p:grpSp>
          <p:nvGrpSpPr>
            <p:cNvPr id="25" name="Group 24">
              <a:extLst>
                <a:ext uri="{FF2B5EF4-FFF2-40B4-BE49-F238E27FC236}">
                  <a16:creationId xmlns="" xmlns:a16="http://schemas.microsoft.com/office/drawing/2014/main" id="{BE707611-E04B-7924-1CC4-E6C2A5274694}"/>
                </a:ext>
              </a:extLst>
            </p:cNvPr>
            <p:cNvGrpSpPr/>
            <p:nvPr/>
          </p:nvGrpSpPr>
          <p:grpSpPr>
            <a:xfrm>
              <a:off x="304800" y="2971797"/>
              <a:ext cx="3276233" cy="808931"/>
              <a:chOff x="22440" y="38103"/>
              <a:chExt cx="1056356" cy="225829"/>
            </a:xfrm>
          </p:grpSpPr>
          <p:grpSp>
            <p:nvGrpSpPr>
              <p:cNvPr id="26" name="Group 25">
                <a:extLst>
                  <a:ext uri="{FF2B5EF4-FFF2-40B4-BE49-F238E27FC236}">
                    <a16:creationId xmlns="" xmlns:a16="http://schemas.microsoft.com/office/drawing/2014/main" id="{70FF711C-EAB7-53EE-E6C0-39655A6265A1}"/>
                  </a:ext>
                </a:extLst>
              </p:cNvPr>
              <p:cNvGrpSpPr/>
              <p:nvPr/>
            </p:nvGrpSpPr>
            <p:grpSpPr>
              <a:xfrm>
                <a:off x="22440" y="38103"/>
                <a:ext cx="1056356" cy="225829"/>
                <a:chOff x="31572" y="34060"/>
                <a:chExt cx="1486312" cy="279476"/>
              </a:xfrm>
            </p:grpSpPr>
            <p:sp>
              <p:nvSpPr>
                <p:cNvPr id="28" name="Arrow: Pentagon 27">
                  <a:extLst>
                    <a:ext uri="{FF2B5EF4-FFF2-40B4-BE49-F238E27FC236}">
                      <a16:creationId xmlns="" xmlns:a16="http://schemas.microsoft.com/office/drawing/2014/main" id="{64915335-2239-A3EE-BCCC-D48E5BA0D92E}"/>
                    </a:ext>
                  </a:extLst>
                </p:cNvPr>
                <p:cNvSpPr/>
                <p:nvPr/>
              </p:nvSpPr>
              <p:spPr>
                <a:xfrm>
                  <a:off x="169849" y="34060"/>
                  <a:ext cx="1348035" cy="27947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9" name="Arrow: Chevron 28">
                  <a:extLst>
                    <a:ext uri="{FF2B5EF4-FFF2-40B4-BE49-F238E27FC236}">
                      <a16:creationId xmlns="" xmlns:a16="http://schemas.microsoft.com/office/drawing/2014/main" id="{1F2D1F69-E46D-3087-291C-5FB3C6349B9C}"/>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30" name="Arrow: Chevron 29">
                  <a:extLst>
                    <a:ext uri="{FF2B5EF4-FFF2-40B4-BE49-F238E27FC236}">
                      <a16:creationId xmlns="" xmlns:a16="http://schemas.microsoft.com/office/drawing/2014/main" id="{7B557286-0297-F160-355C-C3DAE63B8065}"/>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27" name="TextBox 56">
                <a:extLst>
                  <a:ext uri="{FF2B5EF4-FFF2-40B4-BE49-F238E27FC236}">
                    <a16:creationId xmlns="" xmlns:a16="http://schemas.microsoft.com/office/drawing/2014/main" id="{592482B6-E26E-E2C6-6C64-817833CE985B}"/>
                  </a:ext>
                </a:extLst>
              </p:cNvPr>
              <p:cNvSpPr txBox="1"/>
              <p:nvPr/>
            </p:nvSpPr>
            <p:spPr>
              <a:xfrm>
                <a:off x="198205" y="59377"/>
                <a:ext cx="807002" cy="161909"/>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6.10</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833385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4F28293-DBF1-2841-C7F2-2BBDFB366FC2}"/>
              </a:ext>
            </a:extLst>
          </p:cNvPr>
          <p:cNvGrpSpPr/>
          <p:nvPr/>
        </p:nvGrpSpPr>
        <p:grpSpPr>
          <a:xfrm>
            <a:off x="304800" y="2133600"/>
            <a:ext cx="23665149" cy="6934200"/>
            <a:chOff x="304800" y="2971797"/>
            <a:chExt cx="23665149" cy="289560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978FE5EF-4AED-CCC1-EDAD-AF6E56C0B36D}"/>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là đồ thị hàm số bậc hai </a:t>
                  </a:r>
                  <a14:m>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r>
                        <a:rPr lang="en-US" sz="4800" i="1">
                          <a:solidFill>
                            <a:schemeClr val="tx1"/>
                          </a:solidFill>
                          <a:latin typeface="Cambria Math"/>
                        </a:rPr>
                        <m:t>𝑎</m:t>
                      </m:r>
                      <m:sSup>
                        <m:sSupPr>
                          <m:ctrlPr>
                            <a:rPr lang="en-US" sz="4800" i="1">
                              <a:solidFill>
                                <a:schemeClr val="tx1"/>
                              </a:solidFill>
                              <a:latin typeface="Cambria Math"/>
                            </a:rPr>
                          </m:ctrlPr>
                        </m:sSupPr>
                        <m:e>
                          <m:r>
                            <a:rPr lang="en-US" sz="4800" i="1">
                              <a:solidFill>
                                <a:schemeClr val="tx1"/>
                              </a:solidFill>
                              <a:latin typeface="Cambria Math"/>
                            </a:rPr>
                            <m:t>𝑥</m:t>
                          </m:r>
                        </m:e>
                        <m:sup>
                          <m:r>
                            <a:rPr lang="en-US" sz="4800" i="1">
                              <a:solidFill>
                                <a:schemeClr val="tx1"/>
                              </a:solidFill>
                              <a:latin typeface="Cambria Math"/>
                            </a:rPr>
                            <m:t>2</m:t>
                          </m:r>
                        </m:sup>
                      </m:sSup>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m:t>
                      </m:r>
                      <m:r>
                        <a:rPr lang="en-US" sz="4800" i="1">
                          <a:solidFill>
                            <a:schemeClr val="tx1"/>
                          </a:solidFill>
                          <a:latin typeface="Cambria Math"/>
                        </a:rPr>
                        <m:t>𝑐</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Hãy xác định dấu của hệ số </a:t>
                  </a:r>
                  <a14:m>
                    <m:oMath xmlns:m="http://schemas.openxmlformats.org/officeDocument/2006/math">
                      <m:r>
                        <a:rPr lang="fr-FR"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𝑎</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và biệt thức </a:t>
                  </a:r>
                  <a14:m>
                    <m:oMath xmlns:m="http://schemas.openxmlformats.org/officeDocument/2006/math">
                      <m:r>
                        <a:rPr lang="en-US" sz="4800" i="1">
                          <a:solidFill>
                            <a:schemeClr val="tx1"/>
                          </a:solidFill>
                          <a:latin typeface="Cambria Math"/>
                        </a:rPr>
                        <m:t>𝛥</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trong mỗi trường hợp sau:</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nằm hoàn toàn phía trên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nằm hoàn toàn phía dưới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cắt trục hoành tại hai điểm phân biệt và có đỉnh nằm phía dưới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800" i="1">
                          <a:solidFill>
                            <a:schemeClr val="tx1"/>
                          </a:solidFill>
                          <a:latin typeface="Cambria Math"/>
                        </a:rPr>
                        <m:t>(</m:t>
                      </m:r>
                      <m:r>
                        <a:rPr lang="en-US" sz="4800" i="1">
                          <a:solidFill>
                            <a:schemeClr val="tx1"/>
                          </a:solidFill>
                          <a:latin typeface="Cambria Math"/>
                        </a:rPr>
                        <m:t>𝑃</m:t>
                      </m:r>
                      <m:r>
                        <a:rPr lang="en-US" sz="4800" i="1">
                          <a:solidFill>
                            <a:schemeClr val="tx1"/>
                          </a:solidFill>
                          <a:latin typeface="Cambria Math"/>
                        </a:rPr>
                        <m:t>)</m:t>
                      </m:r>
                    </m:oMath>
                  </a14:m>
                  <a:r>
                    <a:rPr lang="fr-FR" sz="4800">
                      <a:solidFill>
                        <a:schemeClr val="tx1"/>
                      </a:solidFill>
                      <a:latin typeface="Tahoma" panose="020B0604030504040204" pitchFamily="34" charset="0"/>
                      <a:ea typeface="Tahoma" panose="020B0604030504040204" pitchFamily="34" charset="0"/>
                      <a:cs typeface="Tahoma" panose="020B0604030504040204" pitchFamily="34" charset="0"/>
                    </a:rPr>
                    <a:t> tiếp xúc với trục hoành và nằm phía trên trục hoành.</a:t>
                  </a: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ounded Rectangle 19">
                  <a:extLst>
                    <a:ext uri="{FF2B5EF4-FFF2-40B4-BE49-F238E27FC236}">
                      <a16:creationId xmlns:a16="http://schemas.microsoft.com/office/drawing/2014/main" id="{978FE5EF-4AED-CCC1-EDAD-AF6E56C0B36D}"/>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777"/>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4299FE15-0AC5-36C3-CFE0-ACE78B149269}"/>
                </a:ext>
              </a:extLst>
            </p:cNvPr>
            <p:cNvGrpSpPr/>
            <p:nvPr/>
          </p:nvGrpSpPr>
          <p:grpSpPr>
            <a:xfrm>
              <a:off x="304800" y="2971797"/>
              <a:ext cx="3048001" cy="404195"/>
              <a:chOff x="22440" y="38103"/>
              <a:chExt cx="982767" cy="112839"/>
            </a:xfrm>
          </p:grpSpPr>
          <p:grpSp>
            <p:nvGrpSpPr>
              <p:cNvPr id="5" name="Group 4">
                <a:extLst>
                  <a:ext uri="{FF2B5EF4-FFF2-40B4-BE49-F238E27FC236}">
                    <a16:creationId xmlns="" xmlns:a16="http://schemas.microsoft.com/office/drawing/2014/main" id="{77780438-CB43-6B34-00D0-D40A60498823}"/>
                  </a:ext>
                </a:extLst>
              </p:cNvPr>
              <p:cNvGrpSpPr/>
              <p:nvPr/>
            </p:nvGrpSpPr>
            <p:grpSpPr>
              <a:xfrm>
                <a:off x="22440" y="38103"/>
                <a:ext cx="982767" cy="112839"/>
                <a:chOff x="31572" y="34060"/>
                <a:chExt cx="1382771" cy="139644"/>
              </a:xfrm>
            </p:grpSpPr>
            <p:sp>
              <p:nvSpPr>
                <p:cNvPr id="7" name="Arrow: Pentagon 6">
                  <a:extLst>
                    <a:ext uri="{FF2B5EF4-FFF2-40B4-BE49-F238E27FC236}">
                      <a16:creationId xmlns="" xmlns:a16="http://schemas.microsoft.com/office/drawing/2014/main" id="{E174863E-05F0-B561-03D6-EE2A5F7FA991}"/>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CFC700BA-2778-EC7D-F33D-71F13A5E6850}"/>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43854C2C-69E4-6C50-3608-15500929608E}"/>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6638223F-2FC7-7215-6E68-EC5AECC67A48}"/>
                  </a:ext>
                </a:extLst>
              </p:cNvPr>
              <p:cNvSpPr txBox="1"/>
              <p:nvPr/>
            </p:nvSpPr>
            <p:spPr>
              <a:xfrm>
                <a:off x="198205" y="59377"/>
                <a:ext cx="807002" cy="8622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6.11</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94078343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3440FE5-438A-4C18-FB60-1392B74FDDF6}"/>
              </a:ext>
            </a:extLst>
          </p:cNvPr>
          <p:cNvGrpSpPr/>
          <p:nvPr/>
        </p:nvGrpSpPr>
        <p:grpSpPr>
          <a:xfrm>
            <a:off x="304799" y="2318780"/>
            <a:ext cx="15468601" cy="10863820"/>
            <a:chOff x="304797" y="3020327"/>
            <a:chExt cx="23665152" cy="284707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6F2777E4-11C4-364D-43CC-373A91155A2F}"/>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solidFill>
                        <a:schemeClr val="tx1"/>
                      </a:solidFill>
                      <a:latin typeface="Tahoma" panose="020B0604030504040204" pitchFamily="34" charset="0"/>
                      <a:ea typeface="Tahoma" panose="020B0604030504040204" pitchFamily="34" charset="0"/>
                      <a:cs typeface="Tahoma" panose="020B0604030504040204" pitchFamily="34" charset="0"/>
                    </a:rPr>
                    <a:t>Hai bạn An và Bình trao đổi với nhau.</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a:solidFill>
                        <a:schemeClr val="tx1"/>
                      </a:solidFill>
                      <a:latin typeface="Tahoma" panose="020B0604030504040204" pitchFamily="34" charset="0"/>
                      <a:ea typeface="Tahoma" panose="020B0604030504040204" pitchFamily="34" charset="0"/>
                      <a:cs typeface="Tahoma" panose="020B0604030504040204" pitchFamily="34" charset="0"/>
                    </a:rPr>
                    <a:t>An nói: Tớ đọc ở một tài liệu thấy nói rằng cổng Trường Đại học Bách khoa Hà Nội (H.6.14) có dạng một parabol, khoảng cách giữa hai chân cổng là </a:t>
                  </a:r>
                  <a14:m>
                    <m:oMath xmlns:m="http://schemas.openxmlformats.org/officeDocument/2006/math">
                      <m:r>
                        <a:rPr lang="en-US" i="1">
                          <a:solidFill>
                            <a:schemeClr val="tx1"/>
                          </a:solidFill>
                          <a:latin typeface="Cambria Math" panose="02040503050406030204" pitchFamily="18" charset="0"/>
                        </a:rPr>
                        <m:t>8 </m:t>
                      </m:r>
                      <m:r>
                        <m:rPr>
                          <m:nor/>
                        </m:rPr>
                        <a:rPr lang="en-US">
                          <a:solidFill>
                            <a:schemeClr val="tx1"/>
                          </a:solidFill>
                          <a:latin typeface="Tahoma" panose="020B0604030504040204" pitchFamily="34" charset="0"/>
                          <a:ea typeface="Tahoma" panose="020B0604030504040204" pitchFamily="34" charset="0"/>
                          <a:cs typeface="Tahoma" panose="020B0604030504040204" pitchFamily="34" charset="0"/>
                        </a:rPr>
                        <m:t>m</m:t>
                      </m:r>
                    </m:oMath>
                  </a14:m>
                  <a:r>
                    <a:rPr lang="fr-FR">
                      <a:solidFill>
                        <a:schemeClr val="tx1"/>
                      </a:solidFill>
                      <a:latin typeface="Tahoma" panose="020B0604030504040204" pitchFamily="34" charset="0"/>
                      <a:ea typeface="Tahoma" panose="020B0604030504040204" pitchFamily="34" charset="0"/>
                      <a:cs typeface="Tahoma" panose="020B0604030504040204" pitchFamily="34" charset="0"/>
                    </a:rPr>
                    <a:t> và chiều cao của cổng tính từ một điểm trên mặt đất cách chân cổng </a:t>
                  </a:r>
                  <a14:m>
                    <m:oMath xmlns:m="http://schemas.openxmlformats.org/officeDocument/2006/math">
                      <m:r>
                        <a:rPr lang="en-US" i="1">
                          <a:solidFill>
                            <a:schemeClr val="tx1"/>
                          </a:solidFill>
                          <a:latin typeface="Cambria Math" panose="02040503050406030204" pitchFamily="18" charset="0"/>
                        </a:rPr>
                        <m:t>0,5 </m:t>
                      </m:r>
                      <m:r>
                        <m:rPr>
                          <m:nor/>
                        </m:rPr>
                        <a:rPr lang="en-US">
                          <a:solidFill>
                            <a:schemeClr val="tx1"/>
                          </a:solidFill>
                          <a:latin typeface="Tahoma" panose="020B0604030504040204" pitchFamily="34" charset="0"/>
                          <a:ea typeface="Tahoma" panose="020B0604030504040204" pitchFamily="34" charset="0"/>
                          <a:cs typeface="Tahoma" panose="020B0604030504040204" pitchFamily="34" charset="0"/>
                        </a:rPr>
                        <m:t>m</m:t>
                      </m:r>
                    </m:oMath>
                  </a14:m>
                  <a:r>
                    <a:rPr lang="fr-FR">
                      <a:solidFill>
                        <a:schemeClr val="tx1"/>
                      </a:solidFill>
                      <a:latin typeface="Tahoma" panose="020B0604030504040204" pitchFamily="34" charset="0"/>
                      <a:ea typeface="Tahoma" panose="020B0604030504040204" pitchFamily="34" charset="0"/>
                      <a:cs typeface="Tahoma" panose="020B0604030504040204" pitchFamily="34" charset="0"/>
                    </a:rPr>
                    <a:t> là 2,93 m. Từ đó tór tính ra được chiểu cao của cổng parabol đó là </a:t>
                  </a:r>
                  <a14:m>
                    <m:oMath xmlns:m="http://schemas.openxmlformats.org/officeDocument/2006/math">
                      <m:r>
                        <a:rPr lang="en-US" i="1">
                          <a:solidFill>
                            <a:schemeClr val="tx1"/>
                          </a:solidFill>
                          <a:latin typeface="Cambria Math" panose="02040503050406030204" pitchFamily="18" charset="0"/>
                        </a:rPr>
                        <m:t>12 </m:t>
                      </m:r>
                      <m:r>
                        <m:rPr>
                          <m:nor/>
                        </m:rPr>
                        <a:rPr lang="en-US">
                          <a:solidFill>
                            <a:schemeClr val="tx1"/>
                          </a:solidFill>
                          <a:latin typeface="Tahoma" panose="020B0604030504040204" pitchFamily="34" charset="0"/>
                          <a:ea typeface="Tahoma" panose="020B0604030504040204" pitchFamily="34" charset="0"/>
                          <a:cs typeface="Tahoma" panose="020B0604030504040204" pitchFamily="34" charset="0"/>
                        </a:rPr>
                        <m:t>m</m:t>
                      </m:r>
                    </m:oMath>
                  </a14:m>
                  <a:r>
                    <a:rPr lang="fr-FR">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a:solidFill>
                        <a:schemeClr val="tx1"/>
                      </a:solidFill>
                      <a:latin typeface="Tahoma" panose="020B0604030504040204" pitchFamily="34" charset="0"/>
                      <a:ea typeface="Tahoma" panose="020B0604030504040204" pitchFamily="34" charset="0"/>
                      <a:cs typeface="Tahoma" panose="020B0604030504040204" pitchFamily="34" charset="0"/>
                    </a:rPr>
                    <a:t>Sau một hồi suy nghĩ, Bình nói: Nếu dữ kiện như bạn nói, thì chiều cao của cổng parabol mà bạn tính ra ở trên là không chính xác.</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a:solidFill>
                        <a:schemeClr val="tx1"/>
                      </a:solidFill>
                      <a:latin typeface="Tahoma" panose="020B0604030504040204" pitchFamily="34" charset="0"/>
                      <a:ea typeface="Tahoma" panose="020B0604030504040204" pitchFamily="34" charset="0"/>
                      <a:cs typeface="Tahoma" panose="020B0604030504040204" pitchFamily="34" charset="0"/>
                    </a:rPr>
                    <a:t>Dựa vào thông tin mà An đọc được, em hãy tính chiều cao của cổng Trường Đại học Bách khoa Hà Nội để xem kết quả bạn An tính được có chính xác không nhé!</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ounded Rectangle 19">
                  <a:extLst>
                    <a:ext uri="{FF2B5EF4-FFF2-40B4-BE49-F238E27FC236}">
                      <a16:creationId xmlns:a16="http://schemas.microsoft.com/office/drawing/2014/main" id="{6F2777E4-11C4-364D-43CC-373A91155A2F}"/>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594" r="-990"/>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550A4934-EA27-54AD-2569-EA2B98C4F682}"/>
                </a:ext>
              </a:extLst>
            </p:cNvPr>
            <p:cNvGrpSpPr/>
            <p:nvPr/>
          </p:nvGrpSpPr>
          <p:grpSpPr>
            <a:xfrm>
              <a:off x="304797" y="3020327"/>
              <a:ext cx="4889067" cy="306939"/>
              <a:chOff x="22439" y="51651"/>
              <a:chExt cx="1576382" cy="85688"/>
            </a:xfrm>
          </p:grpSpPr>
          <p:grpSp>
            <p:nvGrpSpPr>
              <p:cNvPr id="5" name="Group 4">
                <a:extLst>
                  <a:ext uri="{FF2B5EF4-FFF2-40B4-BE49-F238E27FC236}">
                    <a16:creationId xmlns="" xmlns:a16="http://schemas.microsoft.com/office/drawing/2014/main" id="{4EB496D7-CEBC-9703-FFDB-190A97527966}"/>
                  </a:ext>
                </a:extLst>
              </p:cNvPr>
              <p:cNvGrpSpPr/>
              <p:nvPr/>
            </p:nvGrpSpPr>
            <p:grpSpPr>
              <a:xfrm>
                <a:off x="22439" y="51651"/>
                <a:ext cx="1576382" cy="85688"/>
                <a:chOff x="31571" y="50827"/>
                <a:chExt cx="2217997" cy="106044"/>
              </a:xfrm>
            </p:grpSpPr>
            <p:sp>
              <p:nvSpPr>
                <p:cNvPr id="7" name="Arrow: Pentagon 6">
                  <a:extLst>
                    <a:ext uri="{FF2B5EF4-FFF2-40B4-BE49-F238E27FC236}">
                      <a16:creationId xmlns="" xmlns:a16="http://schemas.microsoft.com/office/drawing/2014/main" id="{C20E9506-3631-86CB-38FE-1A42D73C396E}"/>
                    </a:ext>
                  </a:extLst>
                </p:cNvPr>
                <p:cNvSpPr/>
                <p:nvPr/>
              </p:nvSpPr>
              <p:spPr>
                <a:xfrm>
                  <a:off x="278876" y="50827"/>
                  <a:ext cx="1970692" cy="9659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033C4995-485E-126A-E7F5-825BD172A099}"/>
                    </a:ext>
                  </a:extLst>
                </p:cNvPr>
                <p:cNvSpPr/>
                <p:nvPr/>
              </p:nvSpPr>
              <p:spPr>
                <a:xfrm>
                  <a:off x="31571" y="60342"/>
                  <a:ext cx="247305" cy="9652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C68271C6-41DE-5178-BFA2-799D64D44AF2}"/>
                    </a:ext>
                  </a:extLst>
                </p:cNvPr>
                <p:cNvSpPr/>
                <p:nvPr/>
              </p:nvSpPr>
              <p:spPr>
                <a:xfrm>
                  <a:off x="116273" y="60276"/>
                  <a:ext cx="272710" cy="9659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439CCFB4-3254-4E04-67B9-E5B06B71D01B}"/>
                  </a:ext>
                </a:extLst>
              </p:cNvPr>
              <p:cNvSpPr txBox="1"/>
              <p:nvPr/>
            </p:nvSpPr>
            <p:spPr>
              <a:xfrm>
                <a:off x="22439" y="70527"/>
                <a:ext cx="1478104" cy="45625"/>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6.12</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pic>
        <p:nvPicPr>
          <p:cNvPr id="11" name="Picture 10" descr="A picture containing text, tree, outdoor, arch&#10;&#10;Description automatically generated">
            <a:extLst>
              <a:ext uri="{FF2B5EF4-FFF2-40B4-BE49-F238E27FC236}">
                <a16:creationId xmlns="" xmlns:a16="http://schemas.microsoft.com/office/drawing/2014/main" id="{F1017303-30A4-D325-90A5-E74B67E70A28}"/>
              </a:ext>
            </a:extLst>
          </p:cNvPr>
          <p:cNvPicPr>
            <a:picLocks noChangeAspect="1"/>
          </p:cNvPicPr>
          <p:nvPr/>
        </p:nvPicPr>
        <p:blipFill>
          <a:blip r:embed="rId3"/>
          <a:stretch>
            <a:fillRect/>
          </a:stretch>
        </p:blipFill>
        <p:spPr>
          <a:xfrm>
            <a:off x="16154400" y="3886200"/>
            <a:ext cx="7580205" cy="6499225"/>
          </a:xfrm>
          <a:prstGeom prst="rect">
            <a:avLst/>
          </a:prstGeom>
        </p:spPr>
      </p:pic>
    </p:spTree>
    <p:extLst>
      <p:ext uri="{BB962C8B-B14F-4D97-AF65-F5344CB8AC3E}">
        <p14:creationId xmlns:p14="http://schemas.microsoft.com/office/powerpoint/2010/main" val="27027097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3E82443D-CD8C-5E68-9503-689D6AB22B97}"/>
              </a:ext>
            </a:extLst>
          </p:cNvPr>
          <p:cNvGrpSpPr/>
          <p:nvPr/>
        </p:nvGrpSpPr>
        <p:grpSpPr>
          <a:xfrm>
            <a:off x="359425" y="3352800"/>
            <a:ext cx="23665149" cy="5562600"/>
            <a:chOff x="304800" y="2971797"/>
            <a:chExt cx="23665149" cy="289560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96978C49-AAE6-1DD6-0AC9-85EC7A10C04E}"/>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Bác Hùng dùng 40 m lưới thép gai rào thành một mảnh vườn hình chữ nhật để trồng rau.</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 Tính diện tích mảnh vườn hình chữ nhật rào được theo chiều rộng </a:t>
                  </a:r>
                  <a14:m>
                    <m:oMath xmlns:m="http://schemas.openxmlformats.org/officeDocument/2006/math">
                      <m:r>
                        <a:rPr lang="en-US" sz="4800" i="1">
                          <a:solidFill>
                            <a:schemeClr val="tx1"/>
                          </a:solidFill>
                          <a:latin typeface="Cambria Math" panose="02040503050406030204" pitchFamily="18" charset="0"/>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(mét) của nó.</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b) Tìm kích thước của mảnh vườn hình chữ nhật có diện tích lớn nhất mà bác Hùng có thể rào được.</a:t>
                  </a:r>
                </a:p>
              </p:txBody>
            </p:sp>
          </mc:Choice>
          <mc:Fallback xmlns="">
            <p:sp>
              <p:nvSpPr>
                <p:cNvPr id="3" name="Rounded Rectangle 19">
                  <a:extLst>
                    <a:ext uri="{FF2B5EF4-FFF2-40B4-BE49-F238E27FC236}">
                      <a16:creationId xmlns:a16="http://schemas.microsoft.com/office/drawing/2014/main" id="{96978C49-AAE6-1DD6-0AC9-85EC7A10C04E}"/>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855" r="-570"/>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52AF534C-18C8-039B-2AEB-1BD1B7CA2E02}"/>
                </a:ext>
              </a:extLst>
            </p:cNvPr>
            <p:cNvGrpSpPr/>
            <p:nvPr/>
          </p:nvGrpSpPr>
          <p:grpSpPr>
            <a:xfrm>
              <a:off x="304800" y="2971797"/>
              <a:ext cx="3048001" cy="404195"/>
              <a:chOff x="22440" y="38103"/>
              <a:chExt cx="982767" cy="112839"/>
            </a:xfrm>
          </p:grpSpPr>
          <p:grpSp>
            <p:nvGrpSpPr>
              <p:cNvPr id="5" name="Group 4">
                <a:extLst>
                  <a:ext uri="{FF2B5EF4-FFF2-40B4-BE49-F238E27FC236}">
                    <a16:creationId xmlns="" xmlns:a16="http://schemas.microsoft.com/office/drawing/2014/main" id="{2F9A3C76-D476-30FC-64D9-AE24A169CF3C}"/>
                  </a:ext>
                </a:extLst>
              </p:cNvPr>
              <p:cNvGrpSpPr/>
              <p:nvPr/>
            </p:nvGrpSpPr>
            <p:grpSpPr>
              <a:xfrm>
                <a:off x="22440" y="38103"/>
                <a:ext cx="982767" cy="112839"/>
                <a:chOff x="31572" y="34060"/>
                <a:chExt cx="1382771" cy="139644"/>
              </a:xfrm>
            </p:grpSpPr>
            <p:sp>
              <p:nvSpPr>
                <p:cNvPr id="7" name="Arrow: Pentagon 6">
                  <a:extLst>
                    <a:ext uri="{FF2B5EF4-FFF2-40B4-BE49-F238E27FC236}">
                      <a16:creationId xmlns="" xmlns:a16="http://schemas.microsoft.com/office/drawing/2014/main" id="{1DF9C989-2870-56D8-BD4D-744C7DAF07BB}"/>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86C52CF6-3A86-1DF5-91F5-FF7DB2A99DF3}"/>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7C28103D-F077-6296-F408-5C5631DA031C}"/>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310F4EE6-FCCA-03F9-FE42-88C18B973123}"/>
                  </a:ext>
                </a:extLst>
              </p:cNvPr>
              <p:cNvSpPr txBox="1"/>
              <p:nvPr/>
            </p:nvSpPr>
            <p:spPr>
              <a:xfrm>
                <a:off x="198205" y="59377"/>
                <a:ext cx="807002" cy="8622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6.13</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53370140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AD22CF2-25FF-595D-77C9-41DA751E6658}"/>
              </a:ext>
            </a:extLst>
          </p:cNvPr>
          <p:cNvGrpSpPr/>
          <p:nvPr/>
        </p:nvGrpSpPr>
        <p:grpSpPr>
          <a:xfrm>
            <a:off x="304799" y="2318780"/>
            <a:ext cx="15468601" cy="10863820"/>
            <a:chOff x="304797" y="3020327"/>
            <a:chExt cx="23665152" cy="284707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FEE66030-7B0F-2A34-9570-2DCEFD1EC032}"/>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Quỹ đạo của một vật được ném lên từ gốc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(được chọn là điểm ném) trong mặt phẳng toạ độ Oxy là một parabol có phương trình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solidFill>
                                <a:schemeClr val="tx1"/>
                              </a:solidFill>
                              <a:effectLst/>
                              <a:latin typeface="Cambria Math"/>
                              <a:ea typeface="Calibri" panose="020F0502020204030204" pitchFamily="34" charset="0"/>
                              <a:cs typeface="Times New Roman" panose="02020603050405020304" pitchFamily="18" charset="0"/>
                            </a:rPr>
                          </m:ctrlPr>
                        </m:fPr>
                        <m:num>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1000</m:t>
                          </m:r>
                        </m:den>
                      </m:f>
                      <m:sSup>
                        <m:sSupPr>
                          <m:ctrlPr>
                            <a:rPr lang="en-US" sz="4800" i="1">
                              <a:solidFill>
                                <a:schemeClr val="tx1"/>
                              </a:solidFill>
                              <a:effectLst/>
                              <a:latin typeface="Cambria Math"/>
                              <a:ea typeface="Calibri" panose="020F0502020204030204" pitchFamily="34" charset="0"/>
                              <a:cs typeface="Times New Roman" panose="02020603050405020304" pitchFamily="18" charset="0"/>
                            </a:rPr>
                          </m:ctrlPr>
                        </m:sSupPr>
                        <m:e>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trong đó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(mét) là khoảng cách theo phương ngang trên mặt đất từ vị trí của vật đến gốc</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(mét) là độ cao của vật so với mặt đất (H.6.15).</a:t>
                  </a:r>
                </a:p>
                <a:p>
                  <a:pPr>
                    <a:lnSpc>
                      <a:spcPct val="107000"/>
                    </a:lnSpc>
                    <a:spcAft>
                      <a:spcPts val="800"/>
                    </a:spcAft>
                  </a:pPr>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a) Tìm độ cao cực đại của vật trong quá trình bay.</a:t>
                  </a:r>
                </a:p>
                <a:p>
                  <a:pPr>
                    <a:lnSpc>
                      <a:spcPct val="107000"/>
                    </a:lnSpc>
                    <a:spcAft>
                      <a:spcPts val="800"/>
                    </a:spcAft>
                  </a:pPr>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b) Tính khoảng cách từ điểm chạm đất sau khi bay của vật đến gốc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Khoảng cách này gọi là tầm xa của quỹ đạo.</a:t>
                  </a:r>
                </a:p>
              </p:txBody>
            </p:sp>
          </mc:Choice>
          <mc:Fallback xmlns="">
            <p:sp>
              <p:nvSpPr>
                <p:cNvPr id="3" name="Rounded Rectangle 19">
                  <a:extLst>
                    <a:ext uri="{FF2B5EF4-FFF2-40B4-BE49-F238E27FC236}">
                      <a16:creationId xmlns:a16="http://schemas.microsoft.com/office/drawing/2014/main" id="{FEE66030-7B0F-2A34-9570-2DCEFD1EC032}"/>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832" r="-1823"/>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2CA2ED75-E36C-1624-7FF3-E5A619BCC284}"/>
                </a:ext>
              </a:extLst>
            </p:cNvPr>
            <p:cNvGrpSpPr/>
            <p:nvPr/>
          </p:nvGrpSpPr>
          <p:grpSpPr>
            <a:xfrm>
              <a:off x="304797" y="3020327"/>
              <a:ext cx="4889067" cy="306939"/>
              <a:chOff x="22439" y="51651"/>
              <a:chExt cx="1576382" cy="85688"/>
            </a:xfrm>
          </p:grpSpPr>
          <p:grpSp>
            <p:nvGrpSpPr>
              <p:cNvPr id="5" name="Group 4">
                <a:extLst>
                  <a:ext uri="{FF2B5EF4-FFF2-40B4-BE49-F238E27FC236}">
                    <a16:creationId xmlns="" xmlns:a16="http://schemas.microsoft.com/office/drawing/2014/main" id="{EAFFF21C-4A41-8937-04C4-69156B8776BD}"/>
                  </a:ext>
                </a:extLst>
              </p:cNvPr>
              <p:cNvGrpSpPr/>
              <p:nvPr/>
            </p:nvGrpSpPr>
            <p:grpSpPr>
              <a:xfrm>
                <a:off x="22439" y="51651"/>
                <a:ext cx="1576382" cy="85688"/>
                <a:chOff x="31571" y="50827"/>
                <a:chExt cx="2217997" cy="106044"/>
              </a:xfrm>
            </p:grpSpPr>
            <p:sp>
              <p:nvSpPr>
                <p:cNvPr id="7" name="Arrow: Pentagon 6">
                  <a:extLst>
                    <a:ext uri="{FF2B5EF4-FFF2-40B4-BE49-F238E27FC236}">
                      <a16:creationId xmlns="" xmlns:a16="http://schemas.microsoft.com/office/drawing/2014/main" id="{69D1B606-B931-4DB3-9586-49CC330FDA56}"/>
                    </a:ext>
                  </a:extLst>
                </p:cNvPr>
                <p:cNvSpPr/>
                <p:nvPr/>
              </p:nvSpPr>
              <p:spPr>
                <a:xfrm>
                  <a:off x="278876" y="50827"/>
                  <a:ext cx="1970692" cy="9659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01E01F8B-C138-5B86-63A7-AD7602E4D9C9}"/>
                    </a:ext>
                  </a:extLst>
                </p:cNvPr>
                <p:cNvSpPr/>
                <p:nvPr/>
              </p:nvSpPr>
              <p:spPr>
                <a:xfrm>
                  <a:off x="31571" y="60342"/>
                  <a:ext cx="247305" cy="9652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4394491A-E7AF-0763-1196-696CADCFE26E}"/>
                    </a:ext>
                  </a:extLst>
                </p:cNvPr>
                <p:cNvSpPr/>
                <p:nvPr/>
              </p:nvSpPr>
              <p:spPr>
                <a:xfrm>
                  <a:off x="116273" y="60276"/>
                  <a:ext cx="272710" cy="9659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AEA73B54-266E-0AB2-698C-6C09B77927FE}"/>
                  </a:ext>
                </a:extLst>
              </p:cNvPr>
              <p:cNvSpPr txBox="1"/>
              <p:nvPr/>
            </p:nvSpPr>
            <p:spPr>
              <a:xfrm>
                <a:off x="22439" y="70527"/>
                <a:ext cx="1478104" cy="45625"/>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6.14</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pic>
        <p:nvPicPr>
          <p:cNvPr id="11" name="Picture 10" descr="Diagram&#10;&#10;Description automatically generated with low confidence">
            <a:extLst>
              <a:ext uri="{FF2B5EF4-FFF2-40B4-BE49-F238E27FC236}">
                <a16:creationId xmlns="" xmlns:a16="http://schemas.microsoft.com/office/drawing/2014/main" id="{57816505-7494-F6E7-4F84-39993D40F61A}"/>
              </a:ext>
            </a:extLst>
          </p:cNvPr>
          <p:cNvPicPr>
            <a:picLocks noChangeAspect="1"/>
          </p:cNvPicPr>
          <p:nvPr/>
        </p:nvPicPr>
        <p:blipFill>
          <a:blip r:embed="rId3"/>
          <a:stretch>
            <a:fillRect/>
          </a:stretch>
        </p:blipFill>
        <p:spPr>
          <a:xfrm>
            <a:off x="16039271" y="4572000"/>
            <a:ext cx="8042645" cy="4800600"/>
          </a:xfrm>
          <a:prstGeom prst="rect">
            <a:avLst/>
          </a:prstGeom>
        </p:spPr>
      </p:pic>
    </p:spTree>
    <p:extLst>
      <p:ext uri="{BB962C8B-B14F-4D97-AF65-F5344CB8AC3E}">
        <p14:creationId xmlns:p14="http://schemas.microsoft.com/office/powerpoint/2010/main" val="293392905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08D358A6-803C-809A-9DCD-2845A7FB34D1}"/>
                  </a:ext>
                </a:extLst>
              </p:cNvPr>
              <p:cNvSpPr/>
              <p:nvPr/>
            </p:nvSpPr>
            <p:spPr>
              <a:xfrm>
                <a:off x="406450" y="3692270"/>
                <a:ext cx="23444150" cy="8575931"/>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toán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học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nhiều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tế</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đây</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xét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đơn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giản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thường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gặp</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trình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biến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đổi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14:m>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sSub>
                      <m:sSubPr>
                        <m:ctrlPr>
                          <a:rPr lang="en-US" sz="4800" i="1">
                            <a:solidFill>
                              <a:schemeClr val="tx1"/>
                            </a:solidFill>
                            <a:latin typeface="Cambria Math"/>
                          </a:rPr>
                        </m:ctrlPr>
                      </m:sSubPr>
                      <m:e>
                        <m:r>
                          <a:rPr lang="en-US" sz="4800" i="1">
                            <a:solidFill>
                              <a:schemeClr val="tx1"/>
                            </a:solidFill>
                            <a:latin typeface="Cambria Math"/>
                          </a:rPr>
                          <m:t>𝑥</m:t>
                        </m:r>
                      </m:e>
                      <m:sub>
                        <m:r>
                          <a:rPr lang="en-US" sz="4800" i="1">
                            <a:solidFill>
                              <a:schemeClr val="tx1"/>
                            </a:solidFill>
                            <a:latin typeface="Cambria Math"/>
                          </a:rPr>
                          <m:t>0</m:t>
                        </m:r>
                      </m:sub>
                    </m:sSub>
                    <m:r>
                      <a:rPr lang="en-US" sz="4800" i="1">
                        <a:solidFill>
                          <a:schemeClr val="tx1"/>
                        </a:solidFill>
                        <a:latin typeface="Cambria Math"/>
                      </a:rPr>
                      <m:t>+</m:t>
                    </m:r>
                    <m:sSub>
                      <m:sSubPr>
                        <m:ctrlPr>
                          <a:rPr lang="en-US" sz="4800" i="1">
                            <a:solidFill>
                              <a:schemeClr val="tx1"/>
                            </a:solidFill>
                            <a:latin typeface="Cambria Math"/>
                          </a:rPr>
                        </m:ctrlPr>
                      </m:sSubPr>
                      <m:e>
                        <m:r>
                          <a:rPr lang="en-US" sz="4800" i="1">
                            <a:solidFill>
                              <a:schemeClr val="tx1"/>
                            </a:solidFill>
                            <a:latin typeface="Cambria Math"/>
                          </a:rPr>
                          <m:t>𝑣</m:t>
                        </m:r>
                      </m:e>
                      <m:sub>
                        <m:r>
                          <a:rPr lang="en-US" sz="4800" i="1">
                            <a:solidFill>
                              <a:schemeClr val="tx1"/>
                            </a:solidFill>
                            <a:latin typeface="Cambria Math"/>
                          </a:rPr>
                          <m:t>0</m:t>
                        </m:r>
                      </m:sub>
                    </m:sSub>
                    <m:r>
                      <a:rPr lang="en-US" sz="4800" i="1">
                        <a:solidFill>
                          <a:schemeClr val="tx1"/>
                        </a:solidFill>
                        <a:latin typeface="Cambria Math"/>
                      </a:rPr>
                      <m:t>𝑡</m:t>
                    </m:r>
                    <m:r>
                      <a:rPr lang="en-US" sz="4800" i="1">
                        <a:solidFill>
                          <a:schemeClr val="tx1"/>
                        </a:solidFill>
                        <a:latin typeface="Cambria Math"/>
                      </a:rPr>
                      <m:t>+</m:t>
                    </m:r>
                    <m:f>
                      <m:fPr>
                        <m:ctrlPr>
                          <a:rPr lang="en-US" sz="4800" i="1">
                            <a:solidFill>
                              <a:schemeClr val="tx1"/>
                            </a:solidFill>
                            <a:latin typeface="Cambria Math"/>
                          </a:rPr>
                        </m:ctrlPr>
                      </m:fPr>
                      <m:num>
                        <m:r>
                          <a:rPr lang="en-US" sz="4800" i="1">
                            <a:solidFill>
                              <a:schemeClr val="tx1"/>
                            </a:solidFill>
                            <a:latin typeface="Cambria Math"/>
                          </a:rPr>
                          <m:t>𝑎</m:t>
                        </m:r>
                        <m:sSup>
                          <m:sSupPr>
                            <m:ctrlPr>
                              <a:rPr lang="en-US" sz="4800" i="1">
                                <a:solidFill>
                                  <a:schemeClr val="tx1"/>
                                </a:solidFill>
                                <a:latin typeface="Cambria Math"/>
                              </a:rPr>
                            </m:ctrlPr>
                          </m:sSupPr>
                          <m:e>
                            <m:r>
                              <a:rPr lang="en-US" sz="4800" i="1">
                                <a:solidFill>
                                  <a:schemeClr val="tx1"/>
                                </a:solidFill>
                                <a:latin typeface="Cambria Math"/>
                              </a:rPr>
                              <m:t>𝑡</m:t>
                            </m:r>
                          </m:e>
                          <m:sup>
                            <m:r>
                              <a:rPr lang="en-US" sz="4800" i="1">
                                <a:solidFill>
                                  <a:schemeClr val="tx1"/>
                                </a:solidFill>
                                <a:latin typeface="Cambria Math"/>
                              </a:rPr>
                              <m:t>2</m:t>
                            </m:r>
                          </m:sup>
                        </m:sSup>
                      </m:num>
                      <m:den>
                        <m:r>
                          <a:rPr lang="en-US" sz="4800" i="1">
                            <a:solidFill>
                              <a:schemeClr val="tx1"/>
                            </a:solidFill>
                            <a:latin typeface="Cambria Math"/>
                          </a:rPr>
                          <m:t>2</m:t>
                        </m:r>
                      </m:den>
                    </m:f>
                    <m:r>
                      <a:rPr lang="en-US" sz="4800" i="1">
                        <a:solidFill>
                          <a:schemeClr val="tx1"/>
                        </a:solidFill>
                        <a:latin typeface="Cambria Math"/>
                      </a:rPr>
                      <m:t>,</m:t>
                    </m:r>
                  </m:oMath>
                </a14:m>
                <a:endParaRPr lang="en-US"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solidFill>
                              <a:schemeClr val="tx1"/>
                            </a:solidFill>
                            <a:latin typeface="Cambria Math"/>
                          </a:rPr>
                        </m:ctrlPr>
                      </m:sSubPr>
                      <m:e>
                        <m:r>
                          <a:rPr lang="en-US" sz="4800" i="1">
                            <a:solidFill>
                              <a:schemeClr val="tx1"/>
                            </a:solidFill>
                            <a:latin typeface="Cambria Math"/>
                          </a:rPr>
                          <m:t>𝑥</m:t>
                        </m:r>
                      </m:e>
                      <m:sub>
                        <m:r>
                          <a:rPr lang="en-US" sz="4800" i="1">
                            <a:solidFill>
                              <a:schemeClr val="tx1"/>
                            </a:solidFill>
                            <a:latin typeface="Cambria Math"/>
                          </a:rPr>
                          <m:t>0</m:t>
                        </m:r>
                      </m:sub>
                    </m:sSub>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toạ</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ban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solidFill>
                              <a:schemeClr val="tx1"/>
                            </a:solidFill>
                            <a:latin typeface="Cambria Math"/>
                          </a:rPr>
                        </m:ctrlPr>
                      </m:sSubPr>
                      <m:e>
                        <m:r>
                          <a:rPr lang="en-US" sz="4800" i="1">
                            <a:solidFill>
                              <a:schemeClr val="tx1"/>
                            </a:solidFill>
                            <a:latin typeface="Cambria Math"/>
                          </a:rPr>
                          <m:t>𝑣</m:t>
                        </m:r>
                      </m:e>
                      <m:sub>
                        <m:r>
                          <a:rPr lang="en-US" sz="4800" i="1">
                            <a:solidFill>
                              <a:schemeClr val="tx1"/>
                            </a:solidFill>
                            <a:latin typeface="Cambria Math"/>
                          </a:rPr>
                          <m:t>0</m:t>
                        </m:r>
                      </m:sub>
                    </m:sSub>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tốc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ban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gia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tốc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dấu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vo</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nhanh</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dần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ngược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dấu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solidFill>
                              <a:schemeClr val="tx1"/>
                            </a:solidFill>
                            <a:latin typeface="Cambria Math"/>
                          </a:rPr>
                        </m:ctrlPr>
                      </m:sSubPr>
                      <m:e>
                        <m:r>
                          <a:rPr lang="en-US" sz="4800" i="1">
                            <a:solidFill>
                              <a:schemeClr val="tx1"/>
                            </a:solidFill>
                            <a:latin typeface="Cambria Math"/>
                          </a:rPr>
                          <m:t>𝑣</m:t>
                        </m:r>
                      </m:e>
                      <m:sub>
                        <m:r>
                          <a:rPr lang="en-US" sz="4800" i="1">
                            <a:solidFill>
                              <a:schemeClr val="tx1"/>
                            </a:solidFill>
                            <a:latin typeface="Cambria Math"/>
                          </a:rPr>
                          <m:t>0</m:t>
                        </m:r>
                      </m:sub>
                    </m:sSub>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chậm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dần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Như</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vậy</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toạ</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𝑡</m:t>
                    </m:r>
                    <m:r>
                      <a:rPr lang="en-US" sz="4800" i="1">
                        <a:solidFill>
                          <a:schemeClr val="tx1"/>
                        </a:solidFill>
                        <a:latin typeface="Cambria Math"/>
                      </a:rPr>
                      <m:t>)</m:t>
                    </m:r>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thời</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latin typeface="Tahoma" panose="020B0604030504040204" pitchFamily="34" charset="0"/>
                    <a:ea typeface="Tahoma" panose="020B0604030504040204" pitchFamily="34" charset="0"/>
                    <a:cs typeface="Tahoma" panose="020B0604030504040204" pitchFamily="34" charset="0"/>
                  </a:rPr>
                  <a:t>gian</a:t>
                </a:r>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latin typeface="Cambria Math"/>
                      </a:rPr>
                      <m:t>𝑡</m:t>
                    </m:r>
                  </m:oMath>
                </a14:m>
                <a:r>
                  <a:rPr lang="en-US" sz="48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Rounded Corners 1">
                <a:extLst>
                  <a:ext uri="{FF2B5EF4-FFF2-40B4-BE49-F238E27FC236}">
                    <a16:creationId xmlns:a16="http://schemas.microsoft.com/office/drawing/2014/main" id="{08D358A6-803C-809A-9DCD-2845A7FB34D1}"/>
                  </a:ext>
                </a:extLst>
              </p:cNvPr>
              <p:cNvSpPr>
                <a:spLocks noRot="1" noChangeAspect="1" noMove="1" noResize="1" noEditPoints="1" noAdjustHandles="1" noChangeArrowheads="1" noChangeShapeType="1" noTextEdit="1"/>
              </p:cNvSpPr>
              <p:nvPr/>
            </p:nvSpPr>
            <p:spPr>
              <a:xfrm>
                <a:off x="406450" y="3692270"/>
                <a:ext cx="23444150" cy="8575931"/>
              </a:xfrm>
              <a:prstGeom prst="roundRect">
                <a:avLst>
                  <a:gd name="adj" fmla="val 9039"/>
                </a:avLst>
              </a:prstGeom>
              <a:blipFill>
                <a:blip r:embed="rId2"/>
                <a:stretch>
                  <a:fillRect l="-286" r="-624"/>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95A7516E-7161-0BB5-2875-051D2DFB5240}"/>
              </a:ext>
            </a:extLst>
          </p:cNvPr>
          <p:cNvGrpSpPr/>
          <p:nvPr/>
        </p:nvGrpSpPr>
        <p:grpSpPr>
          <a:xfrm>
            <a:off x="304800" y="2743200"/>
            <a:ext cx="4572000" cy="914400"/>
            <a:chOff x="400050" y="2914650"/>
            <a:chExt cx="3790949" cy="914400"/>
          </a:xfrm>
        </p:grpSpPr>
        <p:sp>
          <p:nvSpPr>
            <p:cNvPr id="4" name="Freeform 20">
              <a:extLst>
                <a:ext uri="{FF2B5EF4-FFF2-40B4-BE49-F238E27FC236}">
                  <a16:creationId xmlns="" xmlns:a16="http://schemas.microsoft.com/office/drawing/2014/main" id="{5884B6BC-B9CB-C52B-BF0D-B8ABEECE1C4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9F6F8C06-D8F7-A624-0656-3BF3E0C92A54}"/>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83A82A0C-9BB8-E0E8-5996-82BCC086746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DC5B157A-60EF-820B-8791-2004F927F9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734874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3692270"/>
                <a:ext cx="23444150" cy="8575931"/>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Nói riêng, khi bỏ qua sức cản của không khí, nếu ném một vật lên trên theo phương thẳng đứng thì chuyển động của vật sẽ chỉ chịu ảnh hưởng của trọng lực và vật sẽ có gia tốc bằng gia tốc trọng trường. Khi đó độ cao (so với mặt đất) của vật tại thời điểm </a:t>
                </a:r>
                <a14:m>
                  <m:oMath xmlns:m="http://schemas.openxmlformats.org/officeDocument/2006/math">
                    <m:r>
                      <a:rPr lang="en-US" sz="4800" i="1">
                        <a:solidFill>
                          <a:schemeClr val="tx1"/>
                        </a:solidFill>
                        <a:latin typeface="Cambria Math"/>
                      </a:rPr>
                      <m:t>𝑡</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cho bởi phương trình</a:t>
                </a:r>
              </a:p>
              <a:p>
                <a:pPr/>
                <a14:m>
                  <m:oMathPara xmlns:m="http://schemas.openxmlformats.org/officeDocument/2006/math">
                    <m:oMathParaPr>
                      <m:jc m:val="centerGroup"/>
                    </m:oMathParaPr>
                    <m:oMath xmlns:m="http://schemas.openxmlformats.org/officeDocument/2006/math">
                      <m:r>
                        <a:rPr lang="en-US" sz="4800" i="1">
                          <a:solidFill>
                            <a:schemeClr val="tx1"/>
                          </a:solidFill>
                          <a:latin typeface="Cambria Math"/>
                        </a:rPr>
                        <m:t>𝑦</m:t>
                      </m:r>
                      <m:r>
                        <a:rPr lang="en-US" sz="4800" i="1">
                          <a:solidFill>
                            <a:schemeClr val="tx1"/>
                          </a:solidFill>
                          <a:latin typeface="Cambria Math"/>
                        </a:rPr>
                        <m:t>(</m:t>
                      </m:r>
                      <m:r>
                        <a:rPr lang="en-US" sz="4800" i="1">
                          <a:solidFill>
                            <a:schemeClr val="tx1"/>
                          </a:solidFill>
                          <a:latin typeface="Cambria Math"/>
                        </a:rPr>
                        <m:t>𝑡</m:t>
                      </m:r>
                      <m:r>
                        <a:rPr lang="en-US" sz="4800" i="1">
                          <a:solidFill>
                            <a:schemeClr val="tx1"/>
                          </a:solidFill>
                          <a:latin typeface="Cambria Math"/>
                        </a:rPr>
                        <m:t>)=</m:t>
                      </m:r>
                      <m:sSub>
                        <m:sSubPr>
                          <m:ctrlPr>
                            <a:rPr lang="en-US" sz="4800" i="1">
                              <a:solidFill>
                                <a:schemeClr val="tx1"/>
                              </a:solidFill>
                              <a:latin typeface="Cambria Math"/>
                            </a:rPr>
                          </m:ctrlPr>
                        </m:sSubPr>
                        <m:e>
                          <m:r>
                            <a:rPr lang="en-US" sz="4800" i="1">
                              <a:solidFill>
                                <a:schemeClr val="tx1"/>
                              </a:solidFill>
                              <a:latin typeface="Cambria Math"/>
                            </a:rPr>
                            <m:t>𝑦</m:t>
                          </m:r>
                        </m:e>
                        <m:sub>
                          <m:r>
                            <a:rPr lang="en-US" sz="4800" i="1">
                              <a:solidFill>
                                <a:schemeClr val="tx1"/>
                              </a:solidFill>
                              <a:latin typeface="Cambria Math"/>
                            </a:rPr>
                            <m:t>0</m:t>
                          </m:r>
                        </m:sub>
                      </m:sSub>
                      <m:r>
                        <a:rPr lang="en-US" sz="4800" i="1">
                          <a:solidFill>
                            <a:schemeClr val="tx1"/>
                          </a:solidFill>
                          <a:latin typeface="Cambria Math"/>
                        </a:rPr>
                        <m:t>+</m:t>
                      </m:r>
                      <m:sSub>
                        <m:sSubPr>
                          <m:ctrlPr>
                            <a:rPr lang="en-US" sz="4800" i="1">
                              <a:solidFill>
                                <a:schemeClr val="tx1"/>
                              </a:solidFill>
                              <a:latin typeface="Cambria Math"/>
                            </a:rPr>
                          </m:ctrlPr>
                        </m:sSubPr>
                        <m:e>
                          <m:r>
                            <a:rPr lang="en-US" sz="4800" i="1">
                              <a:solidFill>
                                <a:schemeClr val="tx1"/>
                              </a:solidFill>
                              <a:latin typeface="Cambria Math"/>
                            </a:rPr>
                            <m:t>𝑣</m:t>
                          </m:r>
                        </m:e>
                        <m:sub>
                          <m:r>
                            <a:rPr lang="en-US" sz="4800" i="1">
                              <a:solidFill>
                                <a:schemeClr val="tx1"/>
                              </a:solidFill>
                              <a:latin typeface="Cambria Math"/>
                            </a:rPr>
                            <m:t>0</m:t>
                          </m:r>
                        </m:sub>
                      </m:sSub>
                      <m:r>
                        <a:rPr lang="en-US" sz="4800" i="1">
                          <a:solidFill>
                            <a:schemeClr val="tx1"/>
                          </a:solidFill>
                          <a:latin typeface="Cambria Math"/>
                        </a:rPr>
                        <m:t>𝑡</m:t>
                      </m:r>
                      <m:r>
                        <a:rPr lang="en-US" sz="4800" i="1">
                          <a:solidFill>
                            <a:schemeClr val="tx1"/>
                          </a:solidFill>
                          <a:latin typeface="Cambria Math"/>
                        </a:rPr>
                        <m:t>−</m:t>
                      </m:r>
                      <m:f>
                        <m:fPr>
                          <m:ctrlPr>
                            <a:rPr lang="en-US" sz="4800" i="1">
                              <a:solidFill>
                                <a:schemeClr val="tx1"/>
                              </a:solidFill>
                              <a:latin typeface="Cambria Math"/>
                            </a:rPr>
                          </m:ctrlPr>
                        </m:fPr>
                        <m:num>
                          <m:r>
                            <a:rPr lang="en-US" sz="4800" i="1">
                              <a:solidFill>
                                <a:schemeClr val="tx1"/>
                              </a:solidFill>
                              <a:latin typeface="Cambria Math"/>
                            </a:rPr>
                            <m:t>1</m:t>
                          </m:r>
                        </m:num>
                        <m:den>
                          <m:r>
                            <a:rPr lang="en-US" sz="4800" i="1">
                              <a:solidFill>
                                <a:schemeClr val="tx1"/>
                              </a:solidFill>
                              <a:latin typeface="Cambria Math"/>
                            </a:rPr>
                            <m:t>2</m:t>
                          </m:r>
                        </m:den>
                      </m:f>
                      <m:r>
                        <a:rPr lang="en-US" sz="4800" i="1">
                          <a:solidFill>
                            <a:schemeClr val="tx1"/>
                          </a:solidFill>
                          <a:latin typeface="Cambria Math"/>
                        </a:rPr>
                        <m:t>𝑔</m:t>
                      </m:r>
                      <m:sSup>
                        <m:sSupPr>
                          <m:ctrlPr>
                            <a:rPr lang="en-US" sz="4800" i="1">
                              <a:solidFill>
                                <a:schemeClr val="tx1"/>
                              </a:solidFill>
                              <a:latin typeface="Cambria Math"/>
                            </a:rPr>
                          </m:ctrlPr>
                        </m:sSupPr>
                        <m:e>
                          <m:r>
                            <a:rPr lang="en-US" sz="4800" i="1">
                              <a:solidFill>
                                <a:schemeClr val="tx1"/>
                              </a:solidFill>
                              <a:latin typeface="Cambria Math"/>
                            </a:rPr>
                            <m:t>𝑡</m:t>
                          </m:r>
                        </m:e>
                        <m:sup>
                          <m:r>
                            <a:rPr lang="en-US" sz="4800" i="1">
                              <a:solidFill>
                                <a:schemeClr val="tx1"/>
                              </a:solidFill>
                              <a:latin typeface="Cambria Math"/>
                            </a:rPr>
                            <m:t>2</m:t>
                          </m:r>
                        </m:sup>
                      </m:sSup>
                    </m:oMath>
                  </m:oMathPara>
                </a14:m>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trong đó </a:t>
                </a:r>
                <a14:m>
                  <m:oMath xmlns:m="http://schemas.openxmlformats.org/officeDocument/2006/math">
                    <m:sSub>
                      <m:sSubPr>
                        <m:ctrlPr>
                          <a:rPr lang="en-US" sz="4800" i="1">
                            <a:solidFill>
                              <a:schemeClr val="tx1"/>
                            </a:solidFill>
                            <a:latin typeface="Cambria Math"/>
                          </a:rPr>
                        </m:ctrlPr>
                      </m:sSubPr>
                      <m:e>
                        <m:r>
                          <a:rPr lang="en-US" sz="4800" i="1">
                            <a:solidFill>
                              <a:schemeClr val="tx1"/>
                            </a:solidFill>
                            <a:latin typeface="Cambria Math"/>
                          </a:rPr>
                          <m:t>𝑦</m:t>
                        </m:r>
                      </m:e>
                      <m:sub>
                        <m:r>
                          <a:rPr lang="en-US" sz="4800" i="1">
                            <a:solidFill>
                              <a:schemeClr val="tx1"/>
                            </a:solidFill>
                            <a:latin typeface="Cambria Math"/>
                          </a:rPr>
                          <m:t>0</m:t>
                        </m:r>
                      </m:sub>
                    </m:sSub>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(mét) là độ cao ban đầu của vật khi ném lên, </a:t>
                </a:r>
                <a14:m>
                  <m:oMath xmlns:m="http://schemas.openxmlformats.org/officeDocument/2006/math">
                    <m:sSub>
                      <m:sSubPr>
                        <m:ctrlPr>
                          <a:rPr lang="en-US" sz="4800" i="1">
                            <a:solidFill>
                              <a:schemeClr val="tx1"/>
                            </a:solidFill>
                            <a:latin typeface="Cambria Math"/>
                          </a:rPr>
                        </m:ctrlPr>
                      </m:sSubPr>
                      <m:e>
                        <m:r>
                          <a:rPr lang="en-US" sz="4800" i="1">
                            <a:solidFill>
                              <a:schemeClr val="tx1"/>
                            </a:solidFill>
                            <a:latin typeface="Cambria Math"/>
                          </a:rPr>
                          <m:t>𝑣</m:t>
                        </m:r>
                      </m:e>
                      <m:sub>
                        <m:r>
                          <a:rPr lang="en-US" sz="4800" i="1">
                            <a:solidFill>
                              <a:schemeClr val="tx1"/>
                            </a:solidFill>
                            <a:latin typeface="Cambria Math"/>
                          </a:rPr>
                          <m:t>0</m:t>
                        </m:r>
                      </m:sub>
                    </m:sSub>
                    <m:r>
                      <a:rPr lang="en-US" sz="4800" i="1">
                        <a:solidFill>
                          <a:schemeClr val="tx1"/>
                        </a:solidFill>
                        <a:latin typeface="Cambria Math"/>
                      </a:rPr>
                      <m:t>( </m:t>
                    </m:r>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4800" i="1">
                        <a:solidFill>
                          <a:schemeClr val="tx1"/>
                        </a:solidFill>
                        <a:latin typeface="Cambria Math"/>
                      </a:rPr>
                      <m:t>/</m:t>
                    </m:r>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s</m:t>
                    </m:r>
                    <m:r>
                      <a:rPr lang="en-US" sz="4800" i="1">
                        <a:solidFill>
                          <a:schemeClr val="tx1"/>
                        </a:solidFill>
                        <a:latin typeface="Cambria Math"/>
                      </a:rPr>
                      <m:t>)</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là vận tốc ban đầu của vật và </a:t>
                </a:r>
                <a14:m>
                  <m:oMath xmlns:m="http://schemas.openxmlformats.org/officeDocument/2006/math">
                    <m:r>
                      <a:rPr lang="en-US" sz="4800" i="1">
                        <a:solidFill>
                          <a:schemeClr val="tx1"/>
                        </a:solidFill>
                        <a:latin typeface="Cambria Math"/>
                      </a:rPr>
                      <m:t>𝑔</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là gia tốc trọng trường </a:t>
                </a:r>
                <a14:m>
                  <m:oMath xmlns:m="http://schemas.openxmlformats.org/officeDocument/2006/math">
                    <m:d>
                      <m:dPr>
                        <m:ctrlPr>
                          <a:rPr lang="en-US" sz="4800" i="1">
                            <a:solidFill>
                              <a:schemeClr val="tx1"/>
                            </a:solidFill>
                            <a:latin typeface="Cambria Math"/>
                          </a:rPr>
                        </m:ctrlPr>
                      </m:dPr>
                      <m:e>
                        <m:r>
                          <a:rPr lang="en-US" sz="4800" i="1">
                            <a:solidFill>
                              <a:schemeClr val="tx1"/>
                            </a:solidFill>
                            <a:latin typeface="Cambria Math"/>
                          </a:rPr>
                          <m:t>𝑔</m:t>
                        </m:r>
                        <m:r>
                          <a:rPr lang="en-US" sz="4800" i="1">
                            <a:solidFill>
                              <a:schemeClr val="tx1"/>
                            </a:solidFill>
                            <a:latin typeface="Cambria Math"/>
                          </a:rPr>
                          <m:t>≈9,8 </m:t>
                        </m:r>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4800" i="1">
                            <a:solidFill>
                              <a:schemeClr val="tx1"/>
                            </a:solidFill>
                            <a:latin typeface="Cambria Math"/>
                          </a:rPr>
                          <m:t>/</m:t>
                        </m:r>
                        <m:sSup>
                          <m:sSupPr>
                            <m:ctrlPr>
                              <a:rPr lang="en-US" sz="4800" i="1">
                                <a:solidFill>
                                  <a:schemeClr val="tx1"/>
                                </a:solidFill>
                                <a:latin typeface="Cambria Math"/>
                              </a:rPr>
                            </m:ctrlPr>
                          </m:sSupPr>
                          <m:e>
                            <m:r>
                              <m:rPr>
                                <m:nor/>
                              </m:rPr>
                              <a:rPr lang="en-US" sz="4800">
                                <a:solidFill>
                                  <a:schemeClr val="tx1"/>
                                </a:solidFill>
                                <a:latin typeface="Tahoma" panose="020B0604030504040204" pitchFamily="34" charset="0"/>
                                <a:ea typeface="Tahoma" panose="020B0604030504040204" pitchFamily="34" charset="0"/>
                                <a:cs typeface="Tahoma" panose="020B0604030504040204" pitchFamily="34" charset="0"/>
                              </a:rPr>
                              <m:t>s</m:t>
                            </m:r>
                          </m:e>
                          <m:sup>
                            <m:r>
                              <a:rPr lang="en-US" sz="4800" i="1">
                                <a:solidFill>
                                  <a:schemeClr val="tx1"/>
                                </a:solidFill>
                                <a:latin typeface="Cambria Math"/>
                              </a:rPr>
                              <m:t>2</m:t>
                            </m:r>
                          </m:sup>
                        </m:sSup>
                      </m:e>
                    </m:d>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406450" y="3692270"/>
                <a:ext cx="23444150" cy="8575931"/>
              </a:xfrm>
              <a:prstGeom prst="roundRect">
                <a:avLst>
                  <a:gd name="adj" fmla="val 9039"/>
                </a:avLst>
              </a:prstGeom>
              <a:blipFill>
                <a:blip r:embed="rId2"/>
                <a:stretch>
                  <a:fillRect l="-286" r="-494"/>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ABD52572-5422-35A5-AA82-F2435A937190}"/>
              </a:ext>
            </a:extLst>
          </p:cNvPr>
          <p:cNvGrpSpPr/>
          <p:nvPr/>
        </p:nvGrpSpPr>
        <p:grpSpPr>
          <a:xfrm>
            <a:off x="304800" y="27432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3485244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10768" y="3124199"/>
            <a:ext cx="23573232" cy="99822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838200" y="2133600"/>
            <a:ext cx="8900193" cy="769441"/>
          </a:xfrm>
          <a:prstGeom prst="rect">
            <a:avLst/>
          </a:prstGeom>
        </p:spPr>
        <p:txBody>
          <a:bodyPr wrap="none">
            <a:spAutoFit/>
          </a:bodyPr>
          <a:lstStyle/>
          <a:p>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I. KHÁl </a:t>
            </a:r>
            <a:r>
              <a:rPr lang="en-US" sz="4400" b="1">
                <a:solidFill>
                  <a:srgbClr val="FF0000"/>
                </a:solidFill>
                <a:latin typeface="Times New Roman" pitchFamily="18" charset="0"/>
                <a:cs typeface="Times New Roman" pitchFamily="18" charset="0"/>
              </a:rPr>
              <a:t>NIỆM HÀM SỐ BẬC HAI</a:t>
            </a:r>
            <a:endParaRPr lang="en-US">
              <a:solidFill>
                <a:srgbClr val="FF0000"/>
              </a:solidFill>
            </a:endParaRPr>
          </a:p>
        </p:txBody>
      </p:sp>
      <p:sp>
        <p:nvSpPr>
          <p:cNvPr id="108" name="TextBox 107"/>
          <p:cNvSpPr txBox="1"/>
          <p:nvPr/>
        </p:nvSpPr>
        <p:spPr>
          <a:xfrm>
            <a:off x="1295400" y="3657600"/>
            <a:ext cx="9601200" cy="4724370"/>
          </a:xfrm>
          <a:prstGeom prst="rect">
            <a:avLst/>
          </a:prstGeom>
          <a:noFill/>
        </p:spPr>
        <p:txBody>
          <a:bodyPr wrap="square" rtlCol="0">
            <a:spAutoFit/>
          </a:bodyPr>
          <a:lstStyle/>
          <a:p>
            <a:r>
              <a:rPr lang="en-US" b="1"/>
              <a:t>HĐ1: </a:t>
            </a:r>
            <a:r>
              <a:rPr lang="en-US"/>
              <a:t>Xét bài toán rào vườn ở tình huống mở đầu. Gọi   mét  là khoảng cách từ điểm cắm cọc đến bờ tường . Hãy tính theo  :</a:t>
            </a:r>
          </a:p>
          <a:p>
            <a:r>
              <a:rPr lang="en-US"/>
              <a:t>a) Độ dài cạnh của mảnh đất </a:t>
            </a:r>
          </a:p>
          <a:p>
            <a:r>
              <a:rPr lang="en-US"/>
              <a:t>b) Diện tích  của mảnh đất được rào chắn.</a:t>
            </a:r>
          </a:p>
          <a:p>
            <a:r>
              <a:rPr lang="en-US" b="1"/>
              <a:t> </a:t>
            </a:r>
            <a:endParaRPr lang="en-US"/>
          </a:p>
          <a:p>
            <a:endParaRPr lang="en-US"/>
          </a:p>
        </p:txBody>
      </p:sp>
      <p:sp>
        <p:nvSpPr>
          <p:cNvPr id="109" name="TextBox 108"/>
          <p:cNvSpPr txBox="1"/>
          <p:nvPr/>
        </p:nvSpPr>
        <p:spPr>
          <a:xfrm>
            <a:off x="13716000" y="4572000"/>
            <a:ext cx="9428543" cy="4724370"/>
          </a:xfrm>
          <a:prstGeom prst="rect">
            <a:avLst/>
          </a:prstGeom>
          <a:noFill/>
        </p:spPr>
        <p:txBody>
          <a:bodyPr wrap="none" rtlCol="0">
            <a:spAutoFit/>
          </a:bodyPr>
          <a:lstStyle/>
          <a:p>
            <a:r>
              <a:rPr lang="en-US" b="1"/>
              <a:t>Lời giải</a:t>
            </a:r>
            <a:r>
              <a:rPr lang="en-US"/>
              <a:t>. </a:t>
            </a:r>
          </a:p>
          <a:p>
            <a:r>
              <a:rPr lang="en-US"/>
              <a:t>Ở đây ta tính được .</a:t>
            </a:r>
          </a:p>
          <a:p>
            <a:endParaRPr lang="en-US" smtClean="0"/>
          </a:p>
          <a:p>
            <a:endParaRPr lang="en-US"/>
          </a:p>
          <a:p>
            <a:r>
              <a:rPr lang="en-US" smtClean="0"/>
              <a:t>Đây </a:t>
            </a:r>
            <a:r>
              <a:rPr lang="en-US"/>
              <a:t>là một hàm số cho bởi công thức </a:t>
            </a:r>
            <a:endParaRPr lang="en-US" smtClean="0"/>
          </a:p>
          <a:p>
            <a:r>
              <a:rPr lang="en-US" smtClean="0"/>
              <a:t>và </a:t>
            </a:r>
            <a:r>
              <a:rPr lang="en-US"/>
              <a:t>gọi là một hàm số bậc hai của biến số .</a:t>
            </a:r>
          </a:p>
          <a:p>
            <a:endParaRPr lang="en-US"/>
          </a:p>
        </p:txBody>
      </p:sp>
    </p:spTree>
    <p:extLst>
      <p:ext uri="{BB962C8B-B14F-4D97-AF65-F5344CB8AC3E}">
        <p14:creationId xmlns:p14="http://schemas.microsoft.com/office/powerpoint/2010/main" val="736301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3692270"/>
                <a:ext cx="23444150" cy="8575931"/>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Đặc biệt, khi bỏ qua sức cản không khí, nếu một vật rơi tự do từ độ cao </a:t>
                </a:r>
                <a14:m>
                  <m:oMath xmlns:m="http://schemas.openxmlformats.org/officeDocument/2006/math">
                    <m:sSub>
                      <m:sSubPr>
                        <m:ctrlPr>
                          <a:rPr lang="en-US" sz="4500" i="1">
                            <a:solidFill>
                              <a:schemeClr val="tx1"/>
                            </a:solidFill>
                            <a:latin typeface="Cambria Math"/>
                          </a:rPr>
                        </m:ctrlPr>
                      </m:sSubPr>
                      <m:e>
                        <m:r>
                          <a:rPr lang="en-US" sz="4500" i="1">
                            <a:solidFill>
                              <a:schemeClr val="tx1"/>
                            </a:solidFill>
                            <a:latin typeface="Cambria Math"/>
                          </a:rPr>
                          <m:t>𝑦</m:t>
                        </m:r>
                      </m:e>
                      <m:sub>
                        <m:r>
                          <a:rPr lang="en-US" sz="4500" i="1">
                            <a:solidFill>
                              <a:schemeClr val="tx1"/>
                            </a:solidFill>
                            <a:latin typeface="Cambria Math"/>
                          </a:rPr>
                          <m:t>0</m:t>
                        </m:r>
                      </m:sub>
                    </m:sSub>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so với mặt đất thì độ cao </a:t>
                </a:r>
                <a14:m>
                  <m:oMath xmlns:m="http://schemas.openxmlformats.org/officeDocument/2006/math">
                    <m:r>
                      <a:rPr lang="en-US" sz="4500" i="1">
                        <a:solidFill>
                          <a:schemeClr val="tx1"/>
                        </a:solidFill>
                        <a:latin typeface="Cambria Math"/>
                      </a:rPr>
                      <m:t>𝑦</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của nó tại thời điểm </a:t>
                </a:r>
                <a14:m>
                  <m:oMath xmlns:m="http://schemas.openxmlformats.org/officeDocument/2006/math">
                    <m:r>
                      <a:rPr lang="en-US" sz="4500" i="1">
                        <a:solidFill>
                          <a:schemeClr val="tx1"/>
                        </a:solidFill>
                        <a:latin typeface="Cambria Math"/>
                      </a:rPr>
                      <m:t>𝑡</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(giây) cho bởi công thức</a:t>
                </a:r>
              </a:p>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Phương trình chuyển đông của vật ném xiên </a:t>
                </a:r>
                <a14:m>
                  <m:oMath xmlns:m="http://schemas.openxmlformats.org/officeDocument/2006/math">
                    <m:r>
                      <a:rPr lang="en-US" sz="4500" i="1">
                        <a:solidFill>
                          <a:schemeClr val="tx1"/>
                        </a:solidFill>
                        <a:latin typeface="Cambria Math"/>
                      </a:rPr>
                      <m:t>𝑦</m:t>
                    </m:r>
                    <m:r>
                      <a:rPr lang="en-US" sz="4500" i="1">
                        <a:solidFill>
                          <a:schemeClr val="tx1"/>
                        </a:solidFill>
                        <a:latin typeface="Cambria Math"/>
                      </a:rPr>
                      <m:t>(</m:t>
                    </m:r>
                    <m:r>
                      <a:rPr lang="en-US" sz="4500" i="1">
                        <a:solidFill>
                          <a:schemeClr val="tx1"/>
                        </a:solidFill>
                        <a:latin typeface="Cambria Math"/>
                      </a:rPr>
                      <m:t>𝑡</m:t>
                    </m:r>
                    <m:r>
                      <a:rPr lang="en-US" sz="4500" i="1">
                        <a:solidFill>
                          <a:schemeClr val="tx1"/>
                        </a:solidFill>
                        <a:latin typeface="Cambria Math"/>
                      </a:rPr>
                      <m:t>)=</m:t>
                    </m:r>
                    <m:f>
                      <m:fPr>
                        <m:ctrlPr>
                          <a:rPr lang="en-US" sz="4500" i="1">
                            <a:solidFill>
                              <a:schemeClr val="tx1"/>
                            </a:solidFill>
                            <a:latin typeface="Cambria Math"/>
                          </a:rPr>
                        </m:ctrlPr>
                      </m:fPr>
                      <m:num>
                        <m:r>
                          <a:rPr lang="en-US" sz="4500" i="1">
                            <a:solidFill>
                              <a:schemeClr val="tx1"/>
                            </a:solidFill>
                            <a:latin typeface="Cambria Math"/>
                          </a:rPr>
                          <m:t>1</m:t>
                        </m:r>
                      </m:num>
                      <m:den>
                        <m:r>
                          <a:rPr lang="en-US" sz="4500" i="1">
                            <a:solidFill>
                              <a:schemeClr val="tx1"/>
                            </a:solidFill>
                            <a:latin typeface="Cambria Math"/>
                          </a:rPr>
                          <m:t>2</m:t>
                        </m:r>
                      </m:den>
                    </m:f>
                    <m:r>
                      <a:rPr lang="en-US" sz="4500" i="1">
                        <a:solidFill>
                          <a:schemeClr val="tx1"/>
                        </a:solidFill>
                        <a:latin typeface="Cambria Math"/>
                      </a:rPr>
                      <m:t>𝑔</m:t>
                    </m:r>
                    <m:sSup>
                      <m:sSupPr>
                        <m:ctrlPr>
                          <a:rPr lang="en-US" sz="4500" i="1">
                            <a:solidFill>
                              <a:schemeClr val="tx1"/>
                            </a:solidFill>
                            <a:latin typeface="Cambria Math"/>
                          </a:rPr>
                        </m:ctrlPr>
                      </m:sSupPr>
                      <m:e>
                        <m:r>
                          <a:rPr lang="en-US" sz="4500" i="1">
                            <a:solidFill>
                              <a:schemeClr val="tx1"/>
                            </a:solidFill>
                            <a:latin typeface="Cambria Math"/>
                          </a:rPr>
                          <m:t>𝑡</m:t>
                        </m:r>
                      </m:e>
                      <m:sup>
                        <m:r>
                          <a:rPr lang="en-US" sz="4500" i="1">
                            <a:solidFill>
                              <a:schemeClr val="tx1"/>
                            </a:solidFill>
                            <a:latin typeface="Cambria Math"/>
                          </a:rPr>
                          <m:t>2</m:t>
                        </m:r>
                      </m:sup>
                    </m:sSup>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Một vật được ném từ độ cao </a:t>
                </a:r>
                <a14:m>
                  <m:oMath xmlns:m="http://schemas.openxmlformats.org/officeDocument/2006/math">
                    <m:r>
                      <a:rPr lang="en-US" sz="4500" i="1">
                        <a:solidFill>
                          <a:schemeClr val="tx1"/>
                        </a:solidFill>
                        <a:latin typeface="Cambria Math"/>
                      </a:rPr>
                      <m:t>h</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so với mặt đất, với vận tốc ban đầu </a:t>
                </a:r>
                <a14:m>
                  <m:oMath xmlns:m="http://schemas.openxmlformats.org/officeDocument/2006/math">
                    <m:sSub>
                      <m:sSubPr>
                        <m:ctrlPr>
                          <a:rPr lang="en-US" sz="4500" i="1">
                            <a:solidFill>
                              <a:schemeClr val="tx1"/>
                            </a:solidFill>
                            <a:latin typeface="Cambria Math"/>
                          </a:rPr>
                        </m:ctrlPr>
                      </m:sSubPr>
                      <m:e>
                        <m:r>
                          <a:rPr lang="en-US" sz="4500" i="1">
                            <a:solidFill>
                              <a:schemeClr val="tx1"/>
                            </a:solidFill>
                            <a:latin typeface="Cambria Math"/>
                          </a:rPr>
                          <m:t>𝑣</m:t>
                        </m:r>
                      </m:e>
                      <m:sub>
                        <m:r>
                          <a:rPr lang="en-US" sz="4500" i="1">
                            <a:solidFill>
                              <a:schemeClr val="tx1"/>
                            </a:solidFill>
                            <a:latin typeface="Cambria Math"/>
                          </a:rPr>
                          <m:t>0</m:t>
                        </m:r>
                      </m:sub>
                    </m:sSub>
                    <m:r>
                      <a:rPr lang="en-US" sz="4500" i="1">
                        <a:solidFill>
                          <a:schemeClr val="tx1"/>
                        </a:solidFill>
                        <a:latin typeface="Cambria Math"/>
                      </a:rPr>
                      <m:t>( </m:t>
                    </m:r>
                    <m:r>
                      <m:rPr>
                        <m:nor/>
                      </m:rPr>
                      <a:rPr lang="en-US" sz="4500">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4500" i="1">
                        <a:solidFill>
                          <a:schemeClr val="tx1"/>
                        </a:solidFill>
                        <a:latin typeface="Cambria Math"/>
                      </a:rPr>
                      <m:t>/</m:t>
                    </m:r>
                    <m:r>
                      <m:rPr>
                        <m:nor/>
                      </m:rPr>
                      <a:rPr lang="en-US" sz="4500">
                        <a:solidFill>
                          <a:schemeClr val="tx1"/>
                        </a:solidFill>
                        <a:latin typeface="Tahoma" panose="020B0604030504040204" pitchFamily="34" charset="0"/>
                        <a:ea typeface="Tahoma" panose="020B0604030504040204" pitchFamily="34" charset="0"/>
                        <a:cs typeface="Tahoma" panose="020B0604030504040204" pitchFamily="34" charset="0"/>
                      </a:rPr>
                      <m:t>s</m:t>
                    </m:r>
                    <m:r>
                      <a:rPr lang="en-US" sz="4500" i="1">
                        <a:solidFill>
                          <a:schemeClr val="tx1"/>
                        </a:solidFill>
                        <a:latin typeface="Cambria Math"/>
                      </a:rPr>
                      <m:t>)</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hợp với phương ngang một góc </a:t>
                </a:r>
                <a14:m>
                  <m:oMath xmlns:m="http://schemas.openxmlformats.org/officeDocument/2006/math">
                    <m:r>
                      <a:rPr lang="en-US" sz="4500" i="1">
                        <a:solidFill>
                          <a:schemeClr val="tx1"/>
                        </a:solidFill>
                        <a:latin typeface="Cambria Math"/>
                      </a:rPr>
                      <m:t>𝛼</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Khi đó quỹ đạo chuyển động của vật tuân theo phương trình</a:t>
                </a:r>
              </a:p>
              <a:p>
                <a:pPr/>
                <a14:m>
                  <m:oMathPara xmlns:m="http://schemas.openxmlformats.org/officeDocument/2006/math">
                    <m:oMathParaPr>
                      <m:jc m:val="centerGroup"/>
                    </m:oMathParaPr>
                    <m:oMath xmlns:m="http://schemas.openxmlformats.org/officeDocument/2006/math">
                      <m:r>
                        <a:rPr lang="en-US" sz="4500" i="1">
                          <a:solidFill>
                            <a:schemeClr val="tx1"/>
                          </a:solidFill>
                          <a:latin typeface="Cambria Math"/>
                        </a:rPr>
                        <m:t>𝑦</m:t>
                      </m:r>
                      <m:r>
                        <a:rPr lang="en-US" sz="4500" i="1">
                          <a:solidFill>
                            <a:schemeClr val="tx1"/>
                          </a:solidFill>
                          <a:latin typeface="Cambria Math"/>
                        </a:rPr>
                        <m:t>=</m:t>
                      </m:r>
                      <m:f>
                        <m:fPr>
                          <m:ctrlPr>
                            <a:rPr lang="en-US" sz="4500" i="1">
                              <a:solidFill>
                                <a:schemeClr val="tx1"/>
                              </a:solidFill>
                              <a:latin typeface="Cambria Math"/>
                            </a:rPr>
                          </m:ctrlPr>
                        </m:fPr>
                        <m:num>
                          <m:r>
                            <a:rPr lang="en-US" sz="4500" i="1">
                              <a:solidFill>
                                <a:schemeClr val="tx1"/>
                              </a:solidFill>
                              <a:latin typeface="Cambria Math"/>
                            </a:rPr>
                            <m:t>−</m:t>
                          </m:r>
                          <m:r>
                            <a:rPr lang="en-US" sz="4500" i="1">
                              <a:solidFill>
                                <a:schemeClr val="tx1"/>
                              </a:solidFill>
                              <a:latin typeface="Cambria Math"/>
                            </a:rPr>
                            <m:t>𝑔</m:t>
                          </m:r>
                        </m:num>
                        <m:den>
                          <m:r>
                            <a:rPr lang="en-US" sz="4500" i="1">
                              <a:solidFill>
                                <a:schemeClr val="tx1"/>
                              </a:solidFill>
                              <a:latin typeface="Cambria Math"/>
                            </a:rPr>
                            <m:t>2</m:t>
                          </m:r>
                          <m:sSubSup>
                            <m:sSubSupPr>
                              <m:ctrlPr>
                                <a:rPr lang="en-US" sz="4500" i="1">
                                  <a:solidFill>
                                    <a:schemeClr val="tx1"/>
                                  </a:solidFill>
                                  <a:latin typeface="Cambria Math"/>
                                </a:rPr>
                              </m:ctrlPr>
                            </m:sSubSupPr>
                            <m:e>
                              <m:r>
                                <a:rPr lang="en-US" sz="4500" i="1">
                                  <a:solidFill>
                                    <a:schemeClr val="tx1"/>
                                  </a:solidFill>
                                  <a:latin typeface="Cambria Math"/>
                                </a:rPr>
                                <m:t>𝑣</m:t>
                              </m:r>
                            </m:e>
                            <m:sub>
                              <m:r>
                                <a:rPr lang="en-US" sz="4500" i="1">
                                  <a:solidFill>
                                    <a:schemeClr val="tx1"/>
                                  </a:solidFill>
                                  <a:latin typeface="Cambria Math"/>
                                </a:rPr>
                                <m:t>0</m:t>
                              </m:r>
                            </m:sub>
                            <m:sup>
                              <m:r>
                                <a:rPr lang="en-US" sz="4500" i="1">
                                  <a:solidFill>
                                    <a:schemeClr val="tx1"/>
                                  </a:solidFill>
                                  <a:latin typeface="Cambria Math"/>
                                </a:rPr>
                                <m:t>2</m:t>
                              </m:r>
                            </m:sup>
                          </m:sSubSup>
                          <m:sSup>
                            <m:sSupPr>
                              <m:ctrlPr>
                                <a:rPr lang="en-US" sz="4500" i="1">
                                  <a:solidFill>
                                    <a:schemeClr val="tx1"/>
                                  </a:solidFill>
                                  <a:latin typeface="Cambria Math"/>
                                </a:rPr>
                              </m:ctrlPr>
                            </m:sSupPr>
                            <m:e>
                              <m:r>
                                <m:rPr>
                                  <m:sty m:val="p"/>
                                </m:rPr>
                                <a:rPr lang="en-US" sz="4500">
                                  <a:solidFill>
                                    <a:schemeClr val="tx1"/>
                                  </a:solidFill>
                                  <a:latin typeface="Cambria Math"/>
                                </a:rPr>
                                <m:t>cos</m:t>
                              </m:r>
                            </m:e>
                            <m:sup>
                              <m:r>
                                <a:rPr lang="en-US" sz="4500" i="1">
                                  <a:solidFill>
                                    <a:schemeClr val="tx1"/>
                                  </a:solidFill>
                                  <a:latin typeface="Cambria Math"/>
                                </a:rPr>
                                <m:t>2</m:t>
                              </m:r>
                            </m:sup>
                          </m:sSup>
                          <m:r>
                            <a:rPr lang="en-US" sz="4500" i="1">
                              <a:solidFill>
                                <a:schemeClr val="tx1"/>
                              </a:solidFill>
                              <a:latin typeface="Cambria Math"/>
                            </a:rPr>
                            <m:t>𝛼</m:t>
                          </m:r>
                        </m:den>
                      </m:f>
                      <m:sSup>
                        <m:sSupPr>
                          <m:ctrlPr>
                            <a:rPr lang="en-US" sz="4500" i="1">
                              <a:solidFill>
                                <a:schemeClr val="tx1"/>
                              </a:solidFill>
                              <a:latin typeface="Cambria Math"/>
                            </a:rPr>
                          </m:ctrlPr>
                        </m:sSupPr>
                        <m:e>
                          <m:r>
                            <a:rPr lang="en-US" sz="4500" i="1">
                              <a:solidFill>
                                <a:schemeClr val="tx1"/>
                              </a:solidFill>
                              <a:latin typeface="Cambria Math"/>
                            </a:rPr>
                            <m:t>𝑥</m:t>
                          </m:r>
                        </m:e>
                        <m:sup>
                          <m:r>
                            <a:rPr lang="en-US" sz="4500" i="1">
                              <a:solidFill>
                                <a:schemeClr val="tx1"/>
                              </a:solidFill>
                              <a:latin typeface="Cambria Math"/>
                            </a:rPr>
                            <m:t>2</m:t>
                          </m:r>
                        </m:sup>
                      </m:sSup>
                      <m:r>
                        <a:rPr lang="en-US" sz="4500" i="1">
                          <a:solidFill>
                            <a:schemeClr val="tx1"/>
                          </a:solidFill>
                          <a:latin typeface="Cambria Math"/>
                        </a:rPr>
                        <m:t>+</m:t>
                      </m:r>
                      <m:r>
                        <a:rPr lang="en-US" sz="4500" i="1">
                          <a:solidFill>
                            <a:schemeClr val="tx1"/>
                          </a:solidFill>
                          <a:latin typeface="Cambria Math"/>
                        </a:rPr>
                        <m:t>𝑥</m:t>
                      </m:r>
                      <m:r>
                        <m:rPr>
                          <m:sty m:val="p"/>
                        </m:rPr>
                        <a:rPr lang="en-US" sz="4500">
                          <a:solidFill>
                            <a:schemeClr val="tx1"/>
                          </a:solidFill>
                          <a:latin typeface="Cambria Math"/>
                        </a:rPr>
                        <m:t>tan</m:t>
                      </m:r>
                      <m:r>
                        <a:rPr lang="en-US" sz="4500" i="1">
                          <a:solidFill>
                            <a:schemeClr val="tx1"/>
                          </a:solidFill>
                          <a:latin typeface="Cambria Math"/>
                        </a:rPr>
                        <m:t>𝛼</m:t>
                      </m:r>
                      <m:r>
                        <a:rPr lang="en-US" sz="4500" i="1">
                          <a:solidFill>
                            <a:schemeClr val="tx1"/>
                          </a:solidFill>
                          <a:latin typeface="Cambria Math"/>
                        </a:rPr>
                        <m:t>+</m:t>
                      </m:r>
                      <m:r>
                        <a:rPr lang="en-US" sz="4500" i="1">
                          <a:solidFill>
                            <a:schemeClr val="tx1"/>
                          </a:solidFill>
                          <a:latin typeface="Cambria Math"/>
                        </a:rPr>
                        <m:t>h</m:t>
                      </m:r>
                    </m:oMath>
                  </m:oMathPara>
                </a14:m>
                <a:endParaRPr lang="en-US" sz="45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ở đó </a:t>
                </a:r>
                <a14:m>
                  <m:oMath xmlns:m="http://schemas.openxmlformats.org/officeDocument/2006/math">
                    <m:r>
                      <a:rPr lang="en-US" sz="4500" i="1">
                        <a:solidFill>
                          <a:schemeClr val="tx1"/>
                        </a:solidFill>
                        <a:latin typeface="Cambria Math"/>
                      </a:rPr>
                      <m:t>𝑥</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là khoảng cách vật bay được theo phương ngang tính từ mặt đất tại điểm ném, </a:t>
                </a:r>
                <a14:m>
                  <m:oMath xmlns:m="http://schemas.openxmlformats.org/officeDocument/2006/math">
                    <m:r>
                      <a:rPr lang="en-US" sz="4500" i="1">
                        <a:solidFill>
                          <a:schemeClr val="tx1"/>
                        </a:solidFill>
                        <a:latin typeface="Cambria Math"/>
                      </a:rPr>
                      <m:t>𝑦</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(mét) là độ cao so với mặt đất của vật trong quá trình bay, </a:t>
                </a:r>
                <a14:m>
                  <m:oMath xmlns:m="http://schemas.openxmlformats.org/officeDocument/2006/math">
                    <m:r>
                      <a:rPr lang="en-US" sz="4500" i="1">
                        <a:solidFill>
                          <a:schemeClr val="tx1"/>
                        </a:solidFill>
                        <a:latin typeface="Cambria Math"/>
                      </a:rPr>
                      <m:t>𝑔</m:t>
                    </m:r>
                  </m:oMath>
                </a14:m>
                <a:r>
                  <a:rPr lang="en-US" sz="4500">
                    <a:solidFill>
                      <a:schemeClr val="tx1"/>
                    </a:solidFill>
                    <a:latin typeface="Tahoma" panose="020B0604030504040204" pitchFamily="34" charset="0"/>
                    <a:ea typeface="Tahoma" panose="020B0604030504040204" pitchFamily="34" charset="0"/>
                    <a:cs typeface="Tahoma" panose="020B0604030504040204" pitchFamily="34" charset="0"/>
                  </a:rPr>
                  <a:t> là gia tốc trọng trường. Như vậy quỹ đạo chuyển động của một vật ném xiên là một parabol.</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406450" y="3692270"/>
                <a:ext cx="23444150" cy="8575931"/>
              </a:xfrm>
              <a:prstGeom prst="roundRect">
                <a:avLst>
                  <a:gd name="adj" fmla="val 9039"/>
                </a:avLst>
              </a:prstGeom>
              <a:blipFill>
                <a:blip r:embed="rId2"/>
                <a:stretch>
                  <a:fillRect l="-182"/>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ABD52572-5422-35A5-AA82-F2435A937190}"/>
              </a:ext>
            </a:extLst>
          </p:cNvPr>
          <p:cNvGrpSpPr/>
          <p:nvPr/>
        </p:nvGrpSpPr>
        <p:grpSpPr>
          <a:xfrm>
            <a:off x="304800" y="27432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1473308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2971800"/>
            <a:ext cx="23444150" cy="2632330"/>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Tương tự, đường đi của quả bóng khi được cầu thủ đá lên không trung, quỹ đạo của viên đạn pháo khi bắn ra khỏi nòng pháo, tia lửa hàn, hạt nước bắn lên từ đài phun nước, .. đều có dạng đường parabol (H.6.16).</a:t>
            </a:r>
          </a:p>
        </p:txBody>
      </p:sp>
      <p:grpSp>
        <p:nvGrpSpPr>
          <p:cNvPr id="3" name="Group 2">
            <a:extLst>
              <a:ext uri="{FF2B5EF4-FFF2-40B4-BE49-F238E27FC236}">
                <a16:creationId xmlns="" xmlns:a16="http://schemas.microsoft.com/office/drawing/2014/main" id="{ABD52572-5422-35A5-AA82-F2435A937190}"/>
              </a:ext>
            </a:extLst>
          </p:cNvPr>
          <p:cNvGrpSpPr/>
          <p:nvPr/>
        </p:nvGrpSpPr>
        <p:grpSpPr>
          <a:xfrm>
            <a:off x="304800" y="20574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0050" y="2914650"/>
              <a:ext cx="914400" cy="914400"/>
            </a:xfrm>
            <a:prstGeom prst="rect">
              <a:avLst/>
            </a:prstGeom>
          </p:spPr>
        </p:pic>
      </p:grpSp>
      <p:pic>
        <p:nvPicPr>
          <p:cNvPr id="9" name="Picture 8" descr="A picture containing text&#10;&#10;Description automatically generated">
            <a:extLst>
              <a:ext uri="{FF2B5EF4-FFF2-40B4-BE49-F238E27FC236}">
                <a16:creationId xmlns="" xmlns:a16="http://schemas.microsoft.com/office/drawing/2014/main" id="{66A61030-F3D0-E41E-30DD-36B48F3D5A26}"/>
              </a:ext>
            </a:extLst>
          </p:cNvPr>
          <p:cNvPicPr>
            <a:picLocks noChangeAspect="1"/>
          </p:cNvPicPr>
          <p:nvPr/>
        </p:nvPicPr>
        <p:blipFill>
          <a:blip r:embed="rId4"/>
          <a:stretch>
            <a:fillRect/>
          </a:stretch>
        </p:blipFill>
        <p:spPr>
          <a:xfrm>
            <a:off x="403650" y="6039801"/>
            <a:ext cx="23444150" cy="6693505"/>
          </a:xfrm>
          <a:prstGeom prst="rect">
            <a:avLst/>
          </a:prstGeom>
        </p:spPr>
      </p:pic>
    </p:spTree>
    <p:extLst>
      <p:ext uri="{BB962C8B-B14F-4D97-AF65-F5344CB8AC3E}">
        <p14:creationId xmlns:p14="http://schemas.microsoft.com/office/powerpoint/2010/main" val="2075497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 xmlns:a16="http://schemas.microsoft.com/office/drawing/2014/main" id="{CD044CA6-F9BE-6238-362B-13871878EA92}"/>
                  </a:ext>
                </a:extLst>
              </p:cNvPr>
              <p:cNvSpPr/>
              <p:nvPr/>
            </p:nvSpPr>
            <p:spPr>
              <a:xfrm>
                <a:off x="406450" y="2916470"/>
                <a:ext cx="23444150" cy="9885130"/>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Doanh thu bán hàng</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Trong kinh tế, doanh thu bán hàng là số tiền nhận được khi bán một mặt hàng. Doanh thu </a:t>
                </a:r>
                <a14:m>
                  <m:oMath xmlns:m="http://schemas.openxmlformats.org/officeDocument/2006/math">
                    <m:r>
                      <a:rPr lang="en-US" sz="4800" i="1">
                        <a:solidFill>
                          <a:schemeClr val="tx1"/>
                        </a:solidFill>
                        <a:latin typeface="Cambria Math"/>
                      </a:rPr>
                      <m:t>𝑅</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bằng đơn giá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của mặt hàng (tức là giá bán của một sản phẩm) nhân với số lượng </a:t>
                </a:r>
                <a14:m>
                  <m:oMath xmlns:m="http://schemas.openxmlformats.org/officeDocument/2006/math">
                    <m:r>
                      <a:rPr lang="en-US" sz="4800" i="1">
                        <a:solidFill>
                          <a:schemeClr val="tx1"/>
                        </a:solidFill>
                        <a:latin typeface="Cambria Math"/>
                      </a:rPr>
                      <m:t>𝑛</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sản phẩm đã bán được, tức là </a:t>
                </a:r>
                <a14:m>
                  <m:oMath xmlns:m="http://schemas.openxmlformats.org/officeDocument/2006/math">
                    <m:r>
                      <a:rPr lang="en-US" sz="4800" i="1">
                        <a:solidFill>
                          <a:schemeClr val="tx1"/>
                        </a:solidFill>
                        <a:latin typeface="Cambria Math"/>
                      </a:rPr>
                      <m:t>𝑅</m:t>
                    </m:r>
                    <m:r>
                      <a:rPr lang="en-US" sz="4800" i="1">
                        <a:solidFill>
                          <a:schemeClr val="tx1"/>
                        </a:solidFill>
                        <a:latin typeface="Cambria Math"/>
                      </a:rPr>
                      <m:t>=</m:t>
                    </m:r>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𝑛</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Định luật nhu cầu khẳng định rằng giữa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và n có mối liên hệ với nhau: Khi cái này tăng thì cái kia sẽ giảm. Phương trình liên hệ giữa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i="1">
                        <a:solidFill>
                          <a:schemeClr val="tx1"/>
                        </a:solidFill>
                        <a:latin typeface="Cambria Math"/>
                      </a:rPr>
                      <m:t>𝑛</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gọi là phương trình nhu cầu. Nếu phương trình nhu cầu là liên hệ bậc nhất, tức là </a:t>
                </a:r>
                <a14:m>
                  <m:oMath xmlns:m="http://schemas.openxmlformats.org/officeDocument/2006/math">
                    <m:r>
                      <a:rPr lang="en-US" sz="4800" i="1">
                        <a:solidFill>
                          <a:schemeClr val="tx1"/>
                        </a:solidFill>
                        <a:latin typeface="Cambria Math"/>
                      </a:rPr>
                      <m:t>𝑛</m:t>
                    </m:r>
                    <m:r>
                      <a:rPr lang="en-US" sz="4800" i="1">
                        <a:solidFill>
                          <a:schemeClr val="tx1"/>
                        </a:solidFill>
                        <a:latin typeface="Cambria Math"/>
                      </a:rPr>
                      <m:t>=</m:t>
                    </m:r>
                    <m:r>
                      <a:rPr lang="en-US" sz="4800" i="1">
                        <a:solidFill>
                          <a:schemeClr val="tx1"/>
                        </a:solidFill>
                        <a:latin typeface="Cambria Math"/>
                      </a:rPr>
                      <m:t>𝑎</m:t>
                    </m:r>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m:t>
                    </m:r>
                    <m:r>
                      <a:rPr lang="en-US" sz="4800" i="1">
                        <a:solidFill>
                          <a:schemeClr val="tx1"/>
                        </a:solidFill>
                        <a:latin typeface="Cambria Math"/>
                      </a:rPr>
                      <m:t>𝑎</m:t>
                    </m:r>
                    <m:r>
                      <a:rPr lang="en-US" sz="4800" i="1">
                        <a:solidFill>
                          <a:schemeClr val="tx1"/>
                        </a:solidFill>
                        <a:latin typeface="Cambria Math"/>
                      </a:rPr>
                      <m:t>,</m:t>
                    </m:r>
                    <m:r>
                      <a:rPr lang="en-US" sz="4800" i="1">
                        <a:solidFill>
                          <a:schemeClr val="tx1"/>
                        </a:solidFill>
                        <a:latin typeface="Cambria Math"/>
                      </a:rPr>
                      <m:t>𝑏</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là những hằng số dương) thì doanh thu bán hàng sẽ là hàm số bậc hai của đơn giá</a:t>
                </a:r>
              </a:p>
              <a:p>
                <a:pPr/>
                <a14:m>
                  <m:oMathPara xmlns:m="http://schemas.openxmlformats.org/officeDocument/2006/math">
                    <m:oMathParaPr>
                      <m:jc m:val="centerGroup"/>
                    </m:oMathParaPr>
                    <m:oMath xmlns:m="http://schemas.openxmlformats.org/officeDocument/2006/math">
                      <m:r>
                        <a:rPr lang="en-US" sz="4800" i="1">
                          <a:solidFill>
                            <a:schemeClr val="tx1"/>
                          </a:solidFill>
                          <a:latin typeface="Cambria Math"/>
                        </a:rPr>
                        <m:t>𝑅</m:t>
                      </m:r>
                      <m:r>
                        <a:rPr lang="en-US" sz="4800" i="1">
                          <a:solidFill>
                            <a:schemeClr val="tx1"/>
                          </a:solidFill>
                          <a:latin typeface="Cambria Math"/>
                        </a:rPr>
                        <m:t>(</m:t>
                      </m:r>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𝑥𝑛</m:t>
                      </m:r>
                      <m:r>
                        <a:rPr lang="en-US" sz="4800" i="1">
                          <a:solidFill>
                            <a:schemeClr val="tx1"/>
                          </a:solidFill>
                          <a:latin typeface="Cambria Math"/>
                        </a:rPr>
                        <m:t>=</m:t>
                      </m:r>
                      <m:r>
                        <a:rPr lang="en-US" sz="4800" i="1">
                          <a:solidFill>
                            <a:schemeClr val="tx1"/>
                          </a:solidFill>
                          <a:latin typeface="Cambria Math"/>
                        </a:rPr>
                        <m:t>𝑥</m:t>
                      </m:r>
                      <m:r>
                        <a:rPr lang="en-US" sz="4800" i="1">
                          <a:solidFill>
                            <a:schemeClr val="tx1"/>
                          </a:solidFill>
                          <a:latin typeface="Cambria Math"/>
                        </a:rPr>
                        <m:t>(</m:t>
                      </m:r>
                      <m:r>
                        <a:rPr lang="en-US" sz="4800" i="1">
                          <a:solidFill>
                            <a:schemeClr val="tx1"/>
                          </a:solidFill>
                          <a:latin typeface="Cambria Math"/>
                        </a:rPr>
                        <m:t>𝑎</m:t>
                      </m:r>
                      <m:r>
                        <a:rPr lang="en-US" sz="4800" i="1">
                          <a:solidFill>
                            <a:schemeClr val="tx1"/>
                          </a:solidFill>
                          <a:latin typeface="Cambria Math"/>
                        </a:rPr>
                        <m:t>−</m:t>
                      </m:r>
                      <m:r>
                        <a:rPr lang="en-US" sz="4800" i="1">
                          <a:solidFill>
                            <a:schemeClr val="tx1"/>
                          </a:solidFill>
                          <a:latin typeface="Cambria Math"/>
                        </a:rPr>
                        <m:t>𝑏𝑥</m:t>
                      </m:r>
                      <m:r>
                        <a:rPr lang="en-US" sz="4800" i="1">
                          <a:solidFill>
                            <a:schemeClr val="tx1"/>
                          </a:solidFill>
                          <a:latin typeface="Cambria Math"/>
                        </a:rPr>
                        <m:t>)=</m:t>
                      </m:r>
                      <m:r>
                        <a:rPr lang="en-US" sz="4800" i="1">
                          <a:solidFill>
                            <a:schemeClr val="tx1"/>
                          </a:solidFill>
                          <a:latin typeface="Cambria Math"/>
                        </a:rPr>
                        <m:t>𝑎𝑥</m:t>
                      </m:r>
                      <m:r>
                        <a:rPr lang="en-US" sz="4800" i="1">
                          <a:solidFill>
                            <a:schemeClr val="tx1"/>
                          </a:solidFill>
                          <a:latin typeface="Cambria Math"/>
                        </a:rPr>
                        <m:t>−</m:t>
                      </m:r>
                      <m:r>
                        <a:rPr lang="en-US" sz="4800" i="1">
                          <a:solidFill>
                            <a:schemeClr val="tx1"/>
                          </a:solidFill>
                          <a:latin typeface="Cambria Math"/>
                        </a:rPr>
                        <m:t>𝑏</m:t>
                      </m:r>
                      <m:sSup>
                        <m:sSupPr>
                          <m:ctrlPr>
                            <a:rPr lang="en-US" sz="4800" i="1">
                              <a:solidFill>
                                <a:schemeClr val="tx1"/>
                              </a:solidFill>
                              <a:latin typeface="Cambria Math"/>
                            </a:rPr>
                          </m:ctrlPr>
                        </m:sSupPr>
                        <m:e>
                          <m:r>
                            <a:rPr lang="en-US" sz="4800" i="1">
                              <a:solidFill>
                                <a:schemeClr val="tx1"/>
                              </a:solidFill>
                              <a:latin typeface="Cambria Math"/>
                            </a:rPr>
                            <m:t>𝑥</m:t>
                          </m:r>
                        </m:e>
                        <m:sup>
                          <m:r>
                            <a:rPr lang="en-US" sz="4800" i="1">
                              <a:solidFill>
                                <a:schemeClr val="tx1"/>
                              </a:solidFill>
                              <a:latin typeface="Cambria Math"/>
                            </a:rPr>
                            <m:t>2</m:t>
                          </m:r>
                        </m:sup>
                      </m:sSup>
                      <m:r>
                        <a:rPr lang="en-US" sz="4800" i="1">
                          <a:solidFill>
                            <a:schemeClr val="tx1"/>
                          </a:solidFill>
                          <a:latin typeface="Cambria Math"/>
                        </a:rPr>
                        <m:t>.</m:t>
                      </m:r>
                    </m:oMath>
                  </m:oMathPara>
                </a14:m>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Khi đó người ta thường quan tâm đến việc tìm giá bán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để doanh thu đạt cực đại, hoặc tìm giá bán </a:t>
                </a:r>
                <a14:m>
                  <m:oMath xmlns:m="http://schemas.openxmlformats.org/officeDocument/2006/math">
                    <m:r>
                      <a:rPr lang="en-US" sz="4800" i="1">
                        <a:solidFill>
                          <a:schemeClr val="tx1"/>
                        </a:solidFill>
                        <a:latin typeface="Cambria Math"/>
                      </a:rPr>
                      <m:t>𝑥</m:t>
                    </m:r>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để doanh thu vưọt một mức nào đó.</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406450" y="2916470"/>
                <a:ext cx="23444150" cy="9885130"/>
              </a:xfrm>
              <a:prstGeom prst="roundRect">
                <a:avLst>
                  <a:gd name="adj" fmla="val 9039"/>
                </a:avLst>
              </a:prstGeom>
              <a:blipFill>
                <a:blip r:embed="rId2"/>
                <a:stretch>
                  <a:fillRect l="-130" r="-260"/>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 xmlns:a16="http://schemas.microsoft.com/office/drawing/2014/main" id="{ABD52572-5422-35A5-AA82-F2435A937190}"/>
              </a:ext>
            </a:extLst>
          </p:cNvPr>
          <p:cNvGrpSpPr/>
          <p:nvPr/>
        </p:nvGrpSpPr>
        <p:grpSpPr>
          <a:xfrm>
            <a:off x="304800" y="2057400"/>
            <a:ext cx="4572000" cy="914400"/>
            <a:chOff x="400050" y="2914650"/>
            <a:chExt cx="3790949" cy="914400"/>
          </a:xfrm>
        </p:grpSpPr>
        <p:sp>
          <p:nvSpPr>
            <p:cNvPr id="4" name="Freeform 20">
              <a:extLst>
                <a:ext uri="{FF2B5EF4-FFF2-40B4-BE49-F238E27FC236}">
                  <a16:creationId xmlns=""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Em có biết</a:t>
              </a:r>
              <a:endParaRPr lang="en-US" sz="44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1236967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10768" y="3124199"/>
            <a:ext cx="23573232" cy="99822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838200" y="2133600"/>
            <a:ext cx="8900193" cy="769441"/>
          </a:xfrm>
          <a:prstGeom prst="rect">
            <a:avLst/>
          </a:prstGeom>
        </p:spPr>
        <p:txBody>
          <a:bodyPr wrap="none">
            <a:spAutoFit/>
          </a:bodyPr>
          <a:lstStyle/>
          <a:p>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I. KHÁl </a:t>
            </a:r>
            <a:r>
              <a:rPr lang="en-US" sz="4400" b="1">
                <a:solidFill>
                  <a:srgbClr val="FF0000"/>
                </a:solidFill>
                <a:latin typeface="Times New Roman" pitchFamily="18" charset="0"/>
                <a:cs typeface="Times New Roman" pitchFamily="18" charset="0"/>
              </a:rPr>
              <a:t>NIỆM HÀM SỐ BẬC HAI</a:t>
            </a:r>
            <a:endParaRPr lang="en-US">
              <a:solidFill>
                <a:srgbClr val="FF0000"/>
              </a:solidFill>
            </a:endParaRPr>
          </a:p>
        </p:txBody>
      </p:sp>
      <p:graphicFrame>
        <p:nvGraphicFramePr>
          <p:cNvPr id="11" name="Object 10"/>
          <p:cNvGraphicFramePr>
            <a:graphicFrameLocks noChangeAspect="1"/>
          </p:cNvGraphicFramePr>
          <p:nvPr/>
        </p:nvGraphicFramePr>
        <p:xfrm>
          <a:off x="9039225" y="7285038"/>
          <a:ext cx="120650" cy="146050"/>
        </p:xfrm>
        <a:graphic>
          <a:graphicData uri="http://schemas.openxmlformats.org/presentationml/2006/ole">
            <mc:AlternateContent xmlns:mc="http://schemas.openxmlformats.org/markup-compatibility/2006">
              <mc:Choice xmlns:v="urn:schemas-microsoft-com:vml" Requires="v">
                <p:oleObj spid="_x0000_s16433" name="Equation" r:id="rId4" imgW="126835" imgH="139518" progId="Equation.DSMT4">
                  <p:embed/>
                </p:oleObj>
              </mc:Choice>
              <mc:Fallback>
                <p:oleObj name="Equation" r:id="rId4" imgW="126835" imgH="139518"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225" y="7285038"/>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40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724400"/>
            <a:ext cx="22732889" cy="625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640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6405"/>
                                        </p:tgtEl>
                                        <p:attrNameLst>
                                          <p:attrName>style.visibility</p:attrName>
                                        </p:attrNameLst>
                                      </p:cBhvr>
                                      <p:to>
                                        <p:strVal val="visible"/>
                                      </p:to>
                                    </p:set>
                                    <p:animEffect transition="in" filter="barn(inVertical)">
                                      <p:cBhvr>
                                        <p:cTn id="11" dur="500"/>
                                        <p:tgtEl>
                                          <p:spTgt spid="16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3" name="Table 22">
            <a:extLst>
              <a:ext uri="{FF2B5EF4-FFF2-40B4-BE49-F238E27FC236}">
                <a16:creationId xmlns="" xmlns:mc="http://schemas.openxmlformats.org/markup-compatibility/2006" xmlns:a14="http://schemas.microsoft.com/office/drawing/2010/main"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1086266875"/>
              </p:ext>
            </p:extLst>
          </p:nvPr>
        </p:nvGraphicFramePr>
        <p:xfrm>
          <a:off x="1202253" y="3124200"/>
          <a:ext cx="21979494" cy="1704277"/>
        </p:xfrm>
        <a:graphic>
          <a:graphicData uri="http://schemas.openxmlformats.org/drawingml/2006/table">
            <a:tbl>
              <a:tblPr firstRow="1" bandRow="1"/>
              <a:tblGrid>
                <a:gridCol w="21979494">
                  <a:extLst>
                    <a:ext uri="{9D8B030D-6E8A-4147-A177-3AD203B41FA5}">
                      <a16:colId xmlns="" xmlns:mc="http://schemas.openxmlformats.org/markup-compatibility/2006" xmlns:a14="http://schemas.microsoft.com/office/drawing/2010/main" xmlns:a16="http://schemas.microsoft.com/office/drawing/2014/main" val="2413322942"/>
                    </a:ext>
                  </a:extLst>
                </a:gridCol>
              </a:tblGrid>
              <a:tr h="1704277">
                <a:tc>
                  <a:txBody>
                    <a:bodyPr/>
                    <a:lstStyle/>
                    <a:p>
                      <a:pPr marL="0" marR="0" indent="0" algn="l" defTabSz="1828800" rtl="0" eaLnBrk="1" fontAlgn="auto" latinLnBrk="0" hangingPunct="1">
                        <a:lnSpc>
                          <a:spcPct val="107000"/>
                        </a:lnSpc>
                        <a:spcBef>
                          <a:spcPts val="0"/>
                        </a:spcBef>
                        <a:spcAft>
                          <a:spcPts val="0"/>
                        </a:spcAft>
                        <a:buClrTx/>
                        <a:buSzTx/>
                        <a:buFontTx/>
                        <a:buNone/>
                        <a:tabLst/>
                        <a:defRPr/>
                      </a:pPr>
                      <a:r>
                        <a:rPr lang="en-US" sz="4400" b="1" kern="1200" dirty="0" err="1" smtClean="0">
                          <a:solidFill>
                            <a:schemeClr val="tx1"/>
                          </a:solidFill>
                          <a:effectLst/>
                          <a:latin typeface="Times New Roman" pitchFamily="18" charset="0"/>
                          <a:ea typeface="+mn-ea"/>
                          <a:cs typeface="Times New Roman" pitchFamily="18" charset="0"/>
                        </a:rPr>
                        <a:t>Hàm</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số</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nào</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dưới</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đây</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là</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hàm</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số</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bậc</a:t>
                      </a:r>
                      <a:r>
                        <a:rPr lang="en-US" sz="4400" b="1" kern="1200" dirty="0" smtClean="0">
                          <a:solidFill>
                            <a:schemeClr val="tx1"/>
                          </a:solidFill>
                          <a:effectLst/>
                          <a:latin typeface="Times New Roman" pitchFamily="18" charset="0"/>
                          <a:ea typeface="+mn-ea"/>
                          <a:cs typeface="Times New Roman" pitchFamily="18" charset="0"/>
                        </a:rPr>
                        <a:t> </a:t>
                      </a:r>
                      <a:r>
                        <a:rPr lang="en-US" sz="4400" b="1" kern="1200" dirty="0" err="1" smtClean="0">
                          <a:solidFill>
                            <a:schemeClr val="tx1"/>
                          </a:solidFill>
                          <a:effectLst/>
                          <a:latin typeface="Times New Roman" pitchFamily="18" charset="0"/>
                          <a:ea typeface="+mn-ea"/>
                          <a:cs typeface="Times New Roman" pitchFamily="18" charset="0"/>
                        </a:rPr>
                        <a:t>hai</a:t>
                      </a:r>
                      <a:r>
                        <a:rPr lang="en-US" sz="4400" b="1" kern="1200" dirty="0" smtClean="0">
                          <a:solidFill>
                            <a:schemeClr val="tx1"/>
                          </a:solidFill>
                          <a:effectLst/>
                          <a:latin typeface="Times New Roman" pitchFamily="18" charset="0"/>
                          <a:ea typeface="+mn-ea"/>
                          <a:cs typeface="Times New Roman" pitchFamily="18" charset="0"/>
                        </a:rPr>
                        <a:t>?</a:t>
                      </a: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 xmlns:mc="http://schemas.openxmlformats.org/markup-compatibility/2006" xmlns:a14="http://schemas.microsoft.com/office/drawing/2010/main" xmlns:a16="http://schemas.microsoft.com/office/drawing/2014/main" val="555869745"/>
                  </a:ext>
                </a:extLst>
              </a:tr>
            </a:tbl>
          </a:graphicData>
        </a:graphic>
      </p:graphicFrame>
      <p:sp>
        <p:nvSpPr>
          <p:cNvPr id="24" name="Content Placeholder 2">
            <a:extLst>
              <a:ext uri="{FF2B5EF4-FFF2-40B4-BE49-F238E27FC236}">
                <a16:creationId xmlns="" xmlns:mc="http://schemas.openxmlformats.org/markup-compatibility/2006" xmlns:a14="http://schemas.microsoft.com/office/drawing/2010/main" xmlns:a16="http://schemas.microsoft.com/office/drawing/2014/main" id="{DE666C82-F659-4A1A-B928-FC97C9E49287}"/>
              </a:ext>
            </a:extLst>
          </p:cNvPr>
          <p:cNvSpPr txBox="1">
            <a:spLocks/>
          </p:cNvSpPr>
          <p:nvPr/>
        </p:nvSpPr>
        <p:spPr>
          <a:xfrm>
            <a:off x="921917" y="5105399"/>
            <a:ext cx="10276513" cy="82295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sz="4600" b="1" smtClean="0">
                <a:latin typeface="Tahoma" panose="020B0604030504040204" pitchFamily="34" charset="0"/>
                <a:ea typeface="Tahoma" panose="020B0604030504040204" pitchFamily="34" charset="0"/>
                <a:cs typeface="Tahoma" panose="020B0604030504040204" pitchFamily="34" charset="0"/>
              </a:rPr>
              <a:t>		</a:t>
            </a:r>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7" name="TextBox 56">
            <a:extLst>
              <a:ext uri="{FF2B5EF4-FFF2-40B4-BE49-F238E27FC236}">
                <a16:creationId xmlns="" xmlns:a16="http://schemas.microsoft.com/office/drawing/2014/main" id="{A409DBB5-55E9-4F1D-B6AE-6F64BA363FC4}"/>
              </a:ext>
            </a:extLst>
          </p:cNvPr>
          <p:cNvSpPr txBox="1">
            <a:spLocks noChangeArrowheads="1"/>
          </p:cNvSpPr>
          <p:nvPr/>
        </p:nvSpPr>
        <p:spPr bwMode="auto">
          <a:xfrm>
            <a:off x="1440462" y="5223344"/>
            <a:ext cx="2823727" cy="7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Content Placeholder 2">
            <a:extLst>
              <a:ext uri="{FF2B5EF4-FFF2-40B4-BE49-F238E27FC236}">
                <a16:creationId xmlns="" xmlns:mc="http://schemas.openxmlformats.org/markup-compatibility/2006" xmlns:a14="http://schemas.microsoft.com/office/drawing/2010/main" xmlns:a16="http://schemas.microsoft.com/office/drawing/2014/main" id="{B5F70A35-30F6-4BAB-BAFC-3F0E2DC97526}"/>
              </a:ext>
            </a:extLst>
          </p:cNvPr>
          <p:cNvSpPr txBox="1">
            <a:spLocks/>
          </p:cNvSpPr>
          <p:nvPr/>
        </p:nvSpPr>
        <p:spPr>
          <a:xfrm>
            <a:off x="11198430" y="5073994"/>
            <a:ext cx="12686064" cy="822959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buNone/>
            </a:pPr>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1408835" y="6705600"/>
            <a:ext cx="184731" cy="754053"/>
          </a:xfrm>
          <a:prstGeom prst="rect">
            <a:avLst/>
          </a:prstGeom>
          <a:noFill/>
        </p:spPr>
        <p:txBody>
          <a:bodyPr wrap="none" rtlCol="0">
            <a:spAutoFit/>
          </a:bodyPr>
          <a:lstStyle/>
          <a:p>
            <a:endParaRPr lang="en-US"/>
          </a:p>
        </p:txBody>
      </p:sp>
      <p:sp>
        <p:nvSpPr>
          <p:cNvPr id="16"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531625393"/>
              </p:ext>
            </p:extLst>
          </p:nvPr>
        </p:nvGraphicFramePr>
        <p:xfrm>
          <a:off x="2027136" y="7695107"/>
          <a:ext cx="2095519" cy="1775370"/>
        </p:xfrm>
        <a:graphic>
          <a:graphicData uri="http://schemas.openxmlformats.org/presentationml/2006/ole">
            <mc:AlternateContent xmlns:mc="http://schemas.openxmlformats.org/markup-compatibility/2006">
              <mc:Choice xmlns:v="urn:schemas-microsoft-com:vml" Requires="v">
                <p:oleObj spid="_x0000_s18542" name="Equation" r:id="rId4" imgW="457002" imgH="393529" progId="Equation.DSMT4">
                  <p:embed/>
                </p:oleObj>
              </mc:Choice>
              <mc:Fallback>
                <p:oleObj name="Equation" r:id="rId4" imgW="457002"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136" y="7695107"/>
                        <a:ext cx="2095519" cy="1775370"/>
                      </a:xfrm>
                      <a:prstGeom prst="rect">
                        <a:avLst/>
                      </a:prstGeom>
                      <a:noFill/>
                    </p:spPr>
                  </p:pic>
                </p:oleObj>
              </mc:Fallback>
            </mc:AlternateContent>
          </a:graphicData>
        </a:graphic>
      </p:graphicFrame>
      <p:sp>
        <p:nvSpPr>
          <p:cNvPr id="18"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1212559384"/>
              </p:ext>
            </p:extLst>
          </p:nvPr>
        </p:nvGraphicFramePr>
        <p:xfrm>
          <a:off x="1894878" y="9960313"/>
          <a:ext cx="3530601" cy="914400"/>
        </p:xfrm>
        <a:graphic>
          <a:graphicData uri="http://schemas.openxmlformats.org/presentationml/2006/ole">
            <mc:AlternateContent xmlns:mc="http://schemas.openxmlformats.org/markup-compatibility/2006">
              <mc:Choice xmlns:v="urn:schemas-microsoft-com:vml" Requires="v">
                <p:oleObj spid="_x0000_s18543" name="Equation" r:id="rId6" imgW="889000" imgH="228600" progId="Equation.DSMT4">
                  <p:embed/>
                </p:oleObj>
              </mc:Choice>
              <mc:Fallback>
                <p:oleObj name="Equation" r:id="rId6" imgW="8890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4878" y="9960313"/>
                        <a:ext cx="3530601" cy="914400"/>
                      </a:xfrm>
                      <a:prstGeom prst="rect">
                        <a:avLst/>
                      </a:prstGeom>
                      <a:noFill/>
                    </p:spPr>
                  </p:pic>
                </p:oleObj>
              </mc:Fallback>
            </mc:AlternateContent>
          </a:graphicData>
        </a:graphic>
      </p:graphicFrame>
      <p:sp>
        <p:nvSpPr>
          <p:cNvPr id="22" name="Rectangle 2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8" name="Object 17407"/>
          <p:cNvGraphicFramePr>
            <a:graphicFrameLocks noChangeAspect="1"/>
          </p:cNvGraphicFramePr>
          <p:nvPr>
            <p:extLst>
              <p:ext uri="{D42A27DB-BD31-4B8C-83A1-F6EECF244321}">
                <p14:modId xmlns:p14="http://schemas.microsoft.com/office/powerpoint/2010/main" val="3085857880"/>
              </p:ext>
            </p:extLst>
          </p:nvPr>
        </p:nvGraphicFramePr>
        <p:xfrm>
          <a:off x="1961086" y="11241418"/>
          <a:ext cx="4099087" cy="1622098"/>
        </p:xfrm>
        <a:graphic>
          <a:graphicData uri="http://schemas.openxmlformats.org/presentationml/2006/ole">
            <mc:AlternateContent xmlns:mc="http://schemas.openxmlformats.org/markup-compatibility/2006">
              <mc:Choice xmlns:v="urn:schemas-microsoft-com:vml" Requires="v">
                <p:oleObj spid="_x0000_s18544" name="Equation" r:id="rId8" imgW="1193800" imgH="469900" progId="Equation.DSMT4">
                  <p:embed/>
                </p:oleObj>
              </mc:Choice>
              <mc:Fallback>
                <p:oleObj name="Equation" r:id="rId8" imgW="1193800" imgH="4699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1086" y="11241418"/>
                        <a:ext cx="4099087" cy="1622098"/>
                      </a:xfrm>
                      <a:prstGeom prst="rect">
                        <a:avLst/>
                      </a:prstGeom>
                      <a:noFill/>
                    </p:spPr>
                  </p:pic>
                </p:oleObj>
              </mc:Fallback>
            </mc:AlternateContent>
          </a:graphicData>
        </a:graphic>
      </p:graphicFrame>
      <p:sp>
        <p:nvSpPr>
          <p:cNvPr id="17409"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1" name="Object 17410"/>
          <p:cNvGraphicFramePr>
            <a:graphicFrameLocks noChangeAspect="1"/>
          </p:cNvGraphicFramePr>
          <p:nvPr>
            <p:extLst>
              <p:ext uri="{D42A27DB-BD31-4B8C-83A1-F6EECF244321}">
                <p14:modId xmlns:p14="http://schemas.microsoft.com/office/powerpoint/2010/main" val="215339780"/>
              </p:ext>
            </p:extLst>
          </p:nvPr>
        </p:nvGraphicFramePr>
        <p:xfrm>
          <a:off x="2095724" y="6185830"/>
          <a:ext cx="4309821" cy="994574"/>
        </p:xfrm>
        <a:graphic>
          <a:graphicData uri="http://schemas.openxmlformats.org/presentationml/2006/ole">
            <mc:AlternateContent xmlns:mc="http://schemas.openxmlformats.org/markup-compatibility/2006">
              <mc:Choice xmlns:v="urn:schemas-microsoft-com:vml" Requires="v">
                <p:oleObj spid="_x0000_s18545" name="Equation" r:id="rId10" imgW="990600" imgH="228600" progId="Equation.DSMT4">
                  <p:embed/>
                </p:oleObj>
              </mc:Choice>
              <mc:Fallback>
                <p:oleObj name="Equation" r:id="rId10" imgW="9906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5724" y="6185830"/>
                        <a:ext cx="4309821" cy="994574"/>
                      </a:xfrm>
                      <a:prstGeom prst="rect">
                        <a:avLst/>
                      </a:prstGeom>
                      <a:noFill/>
                    </p:spPr>
                  </p:pic>
                </p:oleObj>
              </mc:Fallback>
            </mc:AlternateContent>
          </a:graphicData>
        </a:graphic>
      </p:graphicFrame>
      <p:sp>
        <p:nvSpPr>
          <p:cNvPr id="17412" name="TextBox 17411"/>
          <p:cNvSpPr txBox="1"/>
          <p:nvPr/>
        </p:nvSpPr>
        <p:spPr>
          <a:xfrm>
            <a:off x="1148786" y="6353131"/>
            <a:ext cx="720069" cy="754053"/>
          </a:xfrm>
          <a:prstGeom prst="rect">
            <a:avLst/>
          </a:prstGeom>
          <a:noFill/>
        </p:spPr>
        <p:txBody>
          <a:bodyPr wrap="none" rtlCol="0">
            <a:spAutoFit/>
          </a:bodyPr>
          <a:lstStyle/>
          <a:p>
            <a:r>
              <a:rPr lang="en-US" b="1" dirty="0" smtClean="0">
                <a:latin typeface="Times New Roman" pitchFamily="18" charset="0"/>
                <a:cs typeface="Times New Roman" pitchFamily="18" charset="0"/>
              </a:rPr>
              <a:t>A.</a:t>
            </a:r>
            <a:endParaRPr lang="en-US" b="1" dirty="0">
              <a:latin typeface="Times New Roman" pitchFamily="18" charset="0"/>
              <a:cs typeface="Times New Roman" pitchFamily="18" charset="0"/>
            </a:endParaRPr>
          </a:p>
        </p:txBody>
      </p:sp>
      <p:sp>
        <p:nvSpPr>
          <p:cNvPr id="41" name="TextBox 40"/>
          <p:cNvSpPr txBox="1"/>
          <p:nvPr/>
        </p:nvSpPr>
        <p:spPr>
          <a:xfrm>
            <a:off x="1205266" y="8199734"/>
            <a:ext cx="689612" cy="754053"/>
          </a:xfrm>
          <a:prstGeom prst="rect">
            <a:avLst/>
          </a:prstGeom>
          <a:noFill/>
        </p:spPr>
        <p:txBody>
          <a:bodyPr wrap="none" rtlCol="0">
            <a:spAutoFit/>
          </a:bodyPr>
          <a:lstStyle/>
          <a:p>
            <a:r>
              <a:rPr lang="en-US" b="1" dirty="0" smtClean="0">
                <a:latin typeface="Times New Roman" pitchFamily="18" charset="0"/>
                <a:cs typeface="Times New Roman" pitchFamily="18" charset="0"/>
              </a:rPr>
              <a:t>B.</a:t>
            </a:r>
            <a:endParaRPr lang="en-US" b="1" dirty="0">
              <a:latin typeface="Times New Roman" pitchFamily="18" charset="0"/>
              <a:cs typeface="Times New Roman" pitchFamily="18" charset="0"/>
            </a:endParaRPr>
          </a:p>
        </p:txBody>
      </p:sp>
      <p:sp>
        <p:nvSpPr>
          <p:cNvPr id="42" name="TextBox 41"/>
          <p:cNvSpPr txBox="1"/>
          <p:nvPr/>
        </p:nvSpPr>
        <p:spPr>
          <a:xfrm>
            <a:off x="1202253" y="10028534"/>
            <a:ext cx="720069" cy="754053"/>
          </a:xfrm>
          <a:prstGeom prst="rect">
            <a:avLst/>
          </a:prstGeom>
          <a:noFill/>
        </p:spPr>
        <p:txBody>
          <a:bodyPr wrap="none" rtlCol="0">
            <a:spAutoFit/>
          </a:bodyPr>
          <a:lstStyle/>
          <a:p>
            <a:r>
              <a:rPr lang="en-US" b="1" dirty="0" smtClean="0">
                <a:latin typeface="Times New Roman" pitchFamily="18" charset="0"/>
                <a:cs typeface="Times New Roman" pitchFamily="18" charset="0"/>
              </a:rPr>
              <a:t>C.</a:t>
            </a:r>
            <a:endParaRPr lang="en-US" b="1" dirty="0">
              <a:latin typeface="Times New Roman" pitchFamily="18" charset="0"/>
              <a:cs typeface="Times New Roman" pitchFamily="18" charset="0"/>
            </a:endParaRPr>
          </a:p>
        </p:txBody>
      </p:sp>
      <p:sp>
        <p:nvSpPr>
          <p:cNvPr id="43" name="TextBox 42"/>
          <p:cNvSpPr txBox="1"/>
          <p:nvPr/>
        </p:nvSpPr>
        <p:spPr>
          <a:xfrm>
            <a:off x="1148786" y="11675440"/>
            <a:ext cx="720069" cy="754053"/>
          </a:xfrm>
          <a:prstGeom prst="rect">
            <a:avLst/>
          </a:prstGeom>
          <a:noFill/>
        </p:spPr>
        <p:txBody>
          <a:bodyPr wrap="none" rtlCol="0">
            <a:spAutoFit/>
          </a:bodyPr>
          <a:lstStyle/>
          <a:p>
            <a:r>
              <a:rPr lang="en-US" b="1" dirty="0">
                <a:latin typeface="Times New Roman" pitchFamily="18" charset="0"/>
                <a:cs typeface="Times New Roman" pitchFamily="18" charset="0"/>
              </a:rPr>
              <a:t>D</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036374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additive="base">
                                        <p:cTn id="11" dur="500" fill="hold"/>
                                        <p:tgtEl>
                                          <p:spTgt spid="17411"/>
                                        </p:tgtEl>
                                        <p:attrNameLst>
                                          <p:attrName>ppt_x</p:attrName>
                                        </p:attrNameLst>
                                      </p:cBhvr>
                                      <p:tavLst>
                                        <p:tav tm="0">
                                          <p:val>
                                            <p:strVal val="#ppt_x"/>
                                          </p:val>
                                        </p:tav>
                                        <p:tav tm="100000">
                                          <p:val>
                                            <p:strVal val="#ppt_x"/>
                                          </p:val>
                                        </p:tav>
                                      </p:tavLst>
                                    </p:anim>
                                    <p:anim calcmode="lin" valueType="num">
                                      <p:cBhvr additive="base">
                                        <p:cTn id="12" dur="500" fill="hold"/>
                                        <p:tgtEl>
                                          <p:spTgt spid="174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408"/>
                                        </p:tgtEl>
                                        <p:attrNameLst>
                                          <p:attrName>style.visibility</p:attrName>
                                        </p:attrNameLst>
                                      </p:cBhvr>
                                      <p:to>
                                        <p:strVal val="visible"/>
                                      </p:to>
                                    </p:set>
                                    <p:anim calcmode="lin" valueType="num">
                                      <p:cBhvr additive="base">
                                        <p:cTn id="35" dur="500" fill="hold"/>
                                        <p:tgtEl>
                                          <p:spTgt spid="17408"/>
                                        </p:tgtEl>
                                        <p:attrNameLst>
                                          <p:attrName>ppt_x</p:attrName>
                                        </p:attrNameLst>
                                      </p:cBhvr>
                                      <p:tavLst>
                                        <p:tav tm="0">
                                          <p:val>
                                            <p:strVal val="#ppt_x"/>
                                          </p:val>
                                        </p:tav>
                                        <p:tav tm="100000">
                                          <p:val>
                                            <p:strVal val="#ppt_x"/>
                                          </p:val>
                                        </p:tav>
                                      </p:tavLst>
                                    </p:anim>
                                    <p:anim calcmode="lin" valueType="num">
                                      <p:cBhvr additive="base">
                                        <p:cTn id="36" dur="500" fill="hold"/>
                                        <p:tgtEl>
                                          <p:spTgt spid="174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3" name="Table 22">
            <a:extLst>
              <a:ext uri="{FF2B5EF4-FFF2-40B4-BE49-F238E27FC236}">
                <a16:creationId xmlns="" xmlns:mc="http://schemas.openxmlformats.org/markup-compatibility/2006" xmlns:a14="http://schemas.microsoft.com/office/drawing/2010/main"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4253615771"/>
              </p:ext>
            </p:extLst>
          </p:nvPr>
        </p:nvGraphicFramePr>
        <p:xfrm>
          <a:off x="1202253" y="3124200"/>
          <a:ext cx="21979494" cy="1920240"/>
        </p:xfrm>
        <a:graphic>
          <a:graphicData uri="http://schemas.openxmlformats.org/drawingml/2006/table">
            <a:tbl>
              <a:tblPr firstRow="1" bandRow="1"/>
              <a:tblGrid>
                <a:gridCol w="21979494">
                  <a:extLst>
                    <a:ext uri="{9D8B030D-6E8A-4147-A177-3AD203B41FA5}">
                      <a16:colId xmlns="" xmlns:mc="http://schemas.openxmlformats.org/markup-compatibility/2006" xmlns:a14="http://schemas.microsoft.com/office/drawing/2010/main" xmlns:a16="http://schemas.microsoft.com/office/drawing/2014/main" val="2413322942"/>
                    </a:ext>
                  </a:extLst>
                </a:gridCol>
              </a:tblGrid>
              <a:tr h="1704277">
                <a:tc>
                  <a:txBody>
                    <a:bodyPr/>
                    <a:lstStyle/>
                    <a:p>
                      <a:r>
                        <a:rPr lang="en-US" sz="4000" b="0" kern="1200" dirty="0" smtClean="0">
                          <a:solidFill>
                            <a:schemeClr val="tx1"/>
                          </a:solidFill>
                          <a:effectLst/>
                          <a:latin typeface="Times New Roman" pitchFamily="18" charset="0"/>
                          <a:ea typeface="+mn-ea"/>
                          <a:cs typeface="Times New Roman" pitchFamily="18" charset="0"/>
                        </a:rPr>
                        <a:t>                             </a:t>
                      </a:r>
                    </a:p>
                    <a:p>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mn-lt"/>
                          <a:ea typeface="+mn-ea"/>
                          <a:cs typeface="+mn-cs"/>
                        </a:rPr>
                        <a:t>X</a:t>
                      </a:r>
                      <a:r>
                        <a:rPr lang="en-US" sz="4000" b="0" kern="1200" dirty="0" err="1" smtClean="0">
                          <a:solidFill>
                            <a:schemeClr val="tx1"/>
                          </a:solidFill>
                          <a:effectLst/>
                          <a:latin typeface="Times New Roman" pitchFamily="18" charset="0"/>
                          <a:ea typeface="+mn-ea"/>
                          <a:cs typeface="Times New Roman" pitchFamily="18" charset="0"/>
                        </a:rPr>
                        <a:t>ét</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bậc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hai</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Thay</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dấu</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bằng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các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thích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hợp</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đề</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hoàn</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thành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bảng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giá</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trị</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sau</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của</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a:t>
                      </a:r>
                      <a:endParaRPr lang="en-US" sz="4000" b="0" kern="1200" dirty="0">
                        <a:solidFill>
                          <a:schemeClr val="tx1"/>
                        </a:solidFill>
                        <a:effectLst/>
                        <a:latin typeface="Times New Roman" pitchFamily="18" charset="0"/>
                        <a:ea typeface="+mn-ea"/>
                        <a:cs typeface="Times New Roman" pitchFamily="18" charset="0"/>
                      </a:endParaRP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 xmlns:mc="http://schemas.openxmlformats.org/markup-compatibility/2006" xmlns:a14="http://schemas.microsoft.com/office/drawing/2010/main" xmlns:a16="http://schemas.microsoft.com/office/drawing/2014/main" val="555869745"/>
                  </a:ext>
                </a:extLst>
              </a:tr>
            </a:tbl>
          </a:graphicData>
        </a:graphic>
      </p:graphicFrame>
      <p:sp>
        <p:nvSpPr>
          <p:cNvPr id="24" name="Content Placeholder 2">
            <a:extLst>
              <a:ext uri="{FF2B5EF4-FFF2-40B4-BE49-F238E27FC236}">
                <a16:creationId xmlns="" xmlns:mc="http://schemas.openxmlformats.org/markup-compatibility/2006" xmlns:a14="http://schemas.microsoft.com/office/drawing/2010/main" xmlns:a16="http://schemas.microsoft.com/office/drawing/2014/main" id="{DE666C82-F659-4A1A-B928-FC97C9E49287}"/>
              </a:ext>
            </a:extLst>
          </p:cNvPr>
          <p:cNvSpPr txBox="1">
            <a:spLocks/>
          </p:cNvSpPr>
          <p:nvPr/>
        </p:nvSpPr>
        <p:spPr>
          <a:xfrm>
            <a:off x="1180940" y="5257800"/>
            <a:ext cx="22974460" cy="82295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sz="4600" b="1" smtClean="0">
                <a:latin typeface="Tahoma" panose="020B0604030504040204" pitchFamily="34" charset="0"/>
                <a:ea typeface="Tahoma" panose="020B0604030504040204" pitchFamily="34" charset="0"/>
                <a:cs typeface="Tahoma" panose="020B0604030504040204" pitchFamily="34" charset="0"/>
              </a:rPr>
              <a:t>		</a:t>
            </a:r>
            <a:endParaRPr lang="en-US" sz="46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57">
            <a:extLst>
              <a:ext uri="{FF2B5EF4-FFF2-40B4-BE49-F238E27FC236}">
                <a16:creationId xmlns="" xmlns:a16="http://schemas.microsoft.com/office/drawing/2014/main" id="{2101D6D0-82E0-4362-8C34-FC1CFF38A1CC}"/>
              </a:ext>
            </a:extLst>
          </p:cNvPr>
          <p:cNvGrpSpPr>
            <a:grpSpLocks/>
          </p:cNvGrpSpPr>
          <p:nvPr/>
        </p:nvGrpSpPr>
        <p:grpSpPr bwMode="auto">
          <a:xfrm>
            <a:off x="1180940" y="3269969"/>
            <a:ext cx="3764683" cy="820972"/>
            <a:chOff x="-32" y="592"/>
            <a:chExt cx="8754" cy="1239"/>
          </a:xfrm>
        </p:grpSpPr>
        <p:grpSp>
          <p:nvGrpSpPr>
            <p:cNvPr id="26" name="Group 24">
              <a:extLst>
                <a:ext uri="{FF2B5EF4-FFF2-40B4-BE49-F238E27FC236}">
                  <a16:creationId xmlns="" xmlns:a16="http://schemas.microsoft.com/office/drawing/2014/main" id="{A11B5E43-A24E-4BA0-AA3E-1F0ABD58DB04}"/>
                </a:ext>
              </a:extLst>
            </p:cNvPr>
            <p:cNvGrpSpPr>
              <a:grpSpLocks/>
            </p:cNvGrpSpPr>
            <p:nvPr/>
          </p:nvGrpSpPr>
          <p:grpSpPr bwMode="auto">
            <a:xfrm>
              <a:off x="-32" y="592"/>
              <a:ext cx="8052" cy="1124"/>
              <a:chOff x="-46" y="602"/>
              <a:chExt cx="11329" cy="1391"/>
            </a:xfrm>
          </p:grpSpPr>
          <p:sp>
            <p:nvSpPr>
              <p:cNvPr id="28" name="Arrow: Pentagon 25">
                <a:extLst>
                  <a:ext uri="{FF2B5EF4-FFF2-40B4-BE49-F238E27FC236}">
                    <a16:creationId xmlns="" xmlns:a16="http://schemas.microsoft.com/office/drawing/2014/main" id="{A20D87ED-360E-430A-B0E7-3BFAF74136A2}"/>
                  </a:ext>
                </a:extLst>
              </p:cNvPr>
              <p:cNvSpPr>
                <a:spLocks noChangeArrowheads="1"/>
              </p:cNvSpPr>
              <p:nvPr/>
            </p:nvSpPr>
            <p:spPr bwMode="auto">
              <a:xfrm>
                <a:off x="2045" y="620"/>
                <a:ext cx="9238" cy="1372"/>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Arrow: Chevron 26">
                <a:extLst>
                  <a:ext uri="{FF2B5EF4-FFF2-40B4-BE49-F238E27FC236}">
                    <a16:creationId xmlns="" xmlns:a16="http://schemas.microsoft.com/office/drawing/2014/main" id="{70AF94B0-A60E-4444-AAF4-A8C2BF51A603}"/>
                  </a:ext>
                </a:extLst>
              </p:cNvPr>
              <p:cNvSpPr>
                <a:spLocks noChangeArrowheads="1"/>
              </p:cNvSpPr>
              <p:nvPr/>
            </p:nvSpPr>
            <p:spPr bwMode="auto">
              <a:xfrm>
                <a:off x="-46" y="603"/>
                <a:ext cx="1987" cy="1390"/>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0" name="Arrow: Chevron 27">
                <a:extLst>
                  <a:ext uri="{FF2B5EF4-FFF2-40B4-BE49-F238E27FC236}">
                    <a16:creationId xmlns="" xmlns:a16="http://schemas.microsoft.com/office/drawing/2014/main" id="{056E5C88-6A61-4971-935A-285B456DFABB}"/>
                  </a:ext>
                </a:extLst>
              </p:cNvPr>
              <p:cNvSpPr>
                <a:spLocks noChangeArrowheads="1"/>
              </p:cNvSpPr>
              <p:nvPr/>
            </p:nvSpPr>
            <p:spPr bwMode="auto">
              <a:xfrm>
                <a:off x="770" y="602"/>
                <a:ext cx="2159" cy="1390"/>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7" name="TextBox 56">
              <a:extLst>
                <a:ext uri="{FF2B5EF4-FFF2-40B4-BE49-F238E27FC236}">
                  <a16:creationId xmlns="" xmlns:a16="http://schemas.microsoft.com/office/drawing/2014/main" id="{A409DBB5-55E9-4F1D-B6AE-6F64BA363FC4}"/>
                </a:ext>
              </a:extLst>
            </p:cNvPr>
            <p:cNvSpPr txBox="1">
              <a:spLocks noChangeArrowheads="1"/>
            </p:cNvSpPr>
            <p:nvPr/>
          </p:nvSpPr>
          <p:spPr bwMode="auto">
            <a:xfrm>
              <a:off x="2156" y="655"/>
              <a:ext cx="656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408835" y="6705600"/>
            <a:ext cx="184731" cy="754053"/>
          </a:xfrm>
          <a:prstGeom prst="rect">
            <a:avLst/>
          </a:prstGeom>
          <a:noFill/>
        </p:spPr>
        <p:txBody>
          <a:bodyPr wrap="none" rtlCol="0">
            <a:spAutoFit/>
          </a:bodyPr>
          <a:lstStyle/>
          <a:p>
            <a:endParaRPr lang="en-US"/>
          </a:p>
        </p:txBody>
      </p:sp>
      <p:sp>
        <p:nvSpPr>
          <p:cNvPr id="16"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409"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4" name="Object 17413"/>
          <p:cNvGraphicFramePr>
            <a:graphicFrameLocks noChangeAspect="1"/>
          </p:cNvGraphicFramePr>
          <p:nvPr/>
        </p:nvGraphicFramePr>
        <p:xfrm>
          <a:off x="9317038" y="7531100"/>
          <a:ext cx="120650" cy="146050"/>
        </p:xfrm>
        <a:graphic>
          <a:graphicData uri="http://schemas.openxmlformats.org/presentationml/2006/ole">
            <mc:AlternateContent xmlns:mc="http://schemas.openxmlformats.org/markup-compatibility/2006">
              <mc:Choice xmlns:v="urn:schemas-microsoft-com:vml" Requires="v">
                <p:oleObj spid="_x0000_s17502" name="Equation" r:id="rId4" imgW="126835" imgH="139518" progId="Equation.DSMT4">
                  <p:embed/>
                </p:oleObj>
              </mc:Choice>
              <mc:Fallback>
                <p:oleObj name="Equation" r:id="rId4" imgW="126835" imgH="139518" progId="Equation.DSMT4">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038" y="753110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17414"/>
          <p:cNvGraphicFramePr>
            <a:graphicFrameLocks noChangeAspect="1"/>
          </p:cNvGraphicFramePr>
          <p:nvPr/>
        </p:nvGraphicFramePr>
        <p:xfrm>
          <a:off x="9317038" y="7531100"/>
          <a:ext cx="146050" cy="158750"/>
        </p:xfrm>
        <a:graphic>
          <a:graphicData uri="http://schemas.openxmlformats.org/presentationml/2006/ole">
            <mc:AlternateContent xmlns:mc="http://schemas.openxmlformats.org/markup-compatibility/2006">
              <mc:Choice xmlns:v="urn:schemas-microsoft-com:vml" Requires="v">
                <p:oleObj spid="_x0000_s17503" name="Equation" r:id="rId6" imgW="139579" imgH="164957" progId="Equation.DSMT4">
                  <p:embed/>
                </p:oleObj>
              </mc:Choice>
              <mc:Fallback>
                <p:oleObj name="Equation" r:id="rId6" imgW="139579" imgH="164957" progId="Equation.DSMT4">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7038" y="753110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24" name="Table 17423"/>
          <p:cNvGraphicFramePr>
            <a:graphicFrameLocks noGrp="1"/>
          </p:cNvGraphicFramePr>
          <p:nvPr>
            <p:extLst>
              <p:ext uri="{D42A27DB-BD31-4B8C-83A1-F6EECF244321}">
                <p14:modId xmlns:p14="http://schemas.microsoft.com/office/powerpoint/2010/main" val="3388394737"/>
              </p:ext>
            </p:extLst>
          </p:nvPr>
        </p:nvGraphicFramePr>
        <p:xfrm>
          <a:off x="4341163" y="6287499"/>
          <a:ext cx="15701674" cy="5423350"/>
        </p:xfrm>
        <a:graphic>
          <a:graphicData uri="http://schemas.openxmlformats.org/drawingml/2006/table">
            <a:tbl>
              <a:tblPr firstRow="1" firstCol="1" bandRow="1"/>
              <a:tblGrid>
                <a:gridCol w="1964660"/>
                <a:gridCol w="1964660"/>
                <a:gridCol w="1959458"/>
                <a:gridCol w="1964660"/>
                <a:gridCol w="1964660"/>
                <a:gridCol w="1959458"/>
                <a:gridCol w="1964660"/>
                <a:gridCol w="1959458"/>
              </a:tblGrid>
              <a:tr h="2711675">
                <a:tc>
                  <a:txBody>
                    <a:bodyPr/>
                    <a:lstStyle/>
                    <a:p>
                      <a:pPr algn="ctr">
                        <a:lnSpc>
                          <a:spcPct val="107000"/>
                        </a:lnSpc>
                        <a:spcAft>
                          <a:spcPts val="0"/>
                        </a:spcAft>
                      </a:pPr>
                      <a:r>
                        <a:rPr lang="en-US" sz="4800" b="1" dirty="0" smtClean="0">
                          <a:effectLst/>
                          <a:latin typeface="Times New Roman"/>
                          <a:ea typeface="Calibri"/>
                          <a:cs typeface="Times New Roman"/>
                        </a:rPr>
                        <a:t>x</a:t>
                      </a:r>
                      <a:endParaRPr lang="en-US" sz="48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1675">
                <a:tc>
                  <a:txBody>
                    <a:bodyPr/>
                    <a:lstStyle/>
                    <a:p>
                      <a:pPr algn="ctr">
                        <a:lnSpc>
                          <a:spcPct val="107000"/>
                        </a:lnSpc>
                        <a:spcAft>
                          <a:spcPts val="0"/>
                        </a:spcAft>
                      </a:pPr>
                      <a:r>
                        <a:rPr lang="en-US" sz="4800" b="1" smtClean="0">
                          <a:effectLst/>
                          <a:latin typeface="Times New Roman"/>
                          <a:ea typeface="Calibri"/>
                          <a:cs typeface="Times New Roman"/>
                        </a:rPr>
                        <a:t>y</a:t>
                      </a:r>
                      <a:endParaRPr lang="en-US" sz="48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800" b="1" dirty="0">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0883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424"/>
                                        </p:tgtEl>
                                        <p:attrNameLst>
                                          <p:attrName>style.visibility</p:attrName>
                                        </p:attrNameLst>
                                      </p:cBhvr>
                                      <p:to>
                                        <p:strVal val="visible"/>
                                      </p:to>
                                    </p:set>
                                    <p:animEffect transition="in" filter="barn(inVertical)">
                                      <p:cBhvr>
                                        <p:cTn id="18"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3" name="Table 22">
            <a:extLst>
              <a:ext uri="{FF2B5EF4-FFF2-40B4-BE49-F238E27FC236}">
                <a16:creationId xmlns="" xmlns:mc="http://schemas.openxmlformats.org/markup-compatibility/2006" xmlns:a14="http://schemas.microsoft.com/office/drawing/2010/main"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3768827693"/>
              </p:ext>
            </p:extLst>
          </p:nvPr>
        </p:nvGraphicFramePr>
        <p:xfrm>
          <a:off x="1202253" y="3124200"/>
          <a:ext cx="21979494" cy="1920240"/>
        </p:xfrm>
        <a:graphic>
          <a:graphicData uri="http://schemas.openxmlformats.org/drawingml/2006/table">
            <a:tbl>
              <a:tblPr firstRow="1" bandRow="1"/>
              <a:tblGrid>
                <a:gridCol w="21979494">
                  <a:extLst>
                    <a:ext uri="{9D8B030D-6E8A-4147-A177-3AD203B41FA5}">
                      <a16:colId xmlns="" xmlns:mc="http://schemas.openxmlformats.org/markup-compatibility/2006" xmlns:a14="http://schemas.microsoft.com/office/drawing/2010/main" xmlns:a16="http://schemas.microsoft.com/office/drawing/2014/main" val="2413322942"/>
                    </a:ext>
                  </a:extLst>
                </a:gridCol>
              </a:tblGrid>
              <a:tr h="1704277">
                <a:tc>
                  <a:txBody>
                    <a:bodyPr/>
                    <a:lstStyle/>
                    <a:p>
                      <a:r>
                        <a:rPr lang="en-US" sz="4000" b="0" kern="1200" dirty="0" smtClean="0">
                          <a:solidFill>
                            <a:schemeClr val="tx1"/>
                          </a:solidFill>
                          <a:effectLst/>
                          <a:latin typeface="Times New Roman" pitchFamily="18" charset="0"/>
                          <a:ea typeface="+mn-ea"/>
                          <a:cs typeface="Times New Roman" pitchFamily="18" charset="0"/>
                        </a:rPr>
                        <a:t>                             </a:t>
                      </a:r>
                    </a:p>
                    <a:p>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mn-lt"/>
                          <a:ea typeface="+mn-ea"/>
                          <a:cs typeface="+mn-cs"/>
                        </a:rPr>
                        <a:t>X</a:t>
                      </a:r>
                      <a:r>
                        <a:rPr lang="en-US" sz="4000" b="0" kern="1200" dirty="0" err="1" smtClean="0">
                          <a:solidFill>
                            <a:schemeClr val="tx1"/>
                          </a:solidFill>
                          <a:effectLst/>
                          <a:latin typeface="Times New Roman" pitchFamily="18" charset="0"/>
                          <a:ea typeface="+mn-ea"/>
                          <a:cs typeface="Times New Roman" pitchFamily="18" charset="0"/>
                        </a:rPr>
                        <a:t>ét</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bậc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hai</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Thay</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dấu</a:t>
                      </a:r>
                      <a:r>
                        <a:rPr lang="en-US" sz="4000" b="0" kern="1200" dirty="0" smtClean="0">
                          <a:solidFill>
                            <a:schemeClr val="tx1"/>
                          </a:solidFill>
                          <a:effectLst/>
                          <a:latin typeface="Times New Roman" pitchFamily="18" charset="0"/>
                          <a:ea typeface="+mn-ea"/>
                          <a:cs typeface="Times New Roman" pitchFamily="18" charset="0"/>
                        </a:rPr>
                        <a:t> "?" </a:t>
                      </a:r>
                      <a:r>
                        <a:rPr lang="en-US" sz="4000" b="0" kern="1200" dirty="0" err="1" smtClean="0">
                          <a:solidFill>
                            <a:schemeClr val="tx1"/>
                          </a:solidFill>
                          <a:effectLst/>
                          <a:latin typeface="Times New Roman" pitchFamily="18" charset="0"/>
                          <a:ea typeface="+mn-ea"/>
                          <a:cs typeface="Times New Roman" pitchFamily="18" charset="0"/>
                        </a:rPr>
                        <a:t>bằng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các</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thích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hợp</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đề</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hoàn</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thành</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bảng</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giá</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trị</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sau</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của</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hàm</a:t>
                      </a:r>
                      <a:r>
                        <a:rPr lang="en-US" sz="4000" b="0" kern="1200" dirty="0" smtClean="0">
                          <a:solidFill>
                            <a:schemeClr val="tx1"/>
                          </a:solidFill>
                          <a:effectLst/>
                          <a:latin typeface="Times New Roman" pitchFamily="18" charset="0"/>
                          <a:ea typeface="+mn-ea"/>
                          <a:cs typeface="Times New Roman" pitchFamily="18" charset="0"/>
                        </a:rPr>
                        <a:t> </a:t>
                      </a:r>
                      <a:r>
                        <a:rPr lang="en-US" sz="4000" b="0" kern="1200" dirty="0" err="1" smtClean="0">
                          <a:solidFill>
                            <a:schemeClr val="tx1"/>
                          </a:solidFill>
                          <a:effectLst/>
                          <a:latin typeface="Times New Roman" pitchFamily="18" charset="0"/>
                          <a:ea typeface="+mn-ea"/>
                          <a:cs typeface="Times New Roman" pitchFamily="18" charset="0"/>
                        </a:rPr>
                        <a:t>số</a:t>
                      </a:r>
                      <a:r>
                        <a:rPr lang="en-US" sz="4000" b="0" kern="1200" dirty="0" smtClean="0">
                          <a:solidFill>
                            <a:schemeClr val="tx1"/>
                          </a:solidFill>
                          <a:effectLst/>
                          <a:latin typeface="Times New Roman" pitchFamily="18" charset="0"/>
                          <a:ea typeface="+mn-ea"/>
                          <a:cs typeface="Times New Roman" pitchFamily="18" charset="0"/>
                        </a:rPr>
                        <a:t>.</a:t>
                      </a:r>
                      <a:endParaRPr lang="en-US" sz="4000" b="0" kern="1200" dirty="0">
                        <a:solidFill>
                          <a:schemeClr val="tx1"/>
                        </a:solidFill>
                        <a:effectLst/>
                        <a:latin typeface="Times New Roman" pitchFamily="18" charset="0"/>
                        <a:ea typeface="+mn-ea"/>
                        <a:cs typeface="Times New Roman" pitchFamily="18" charset="0"/>
                      </a:endParaRP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 xmlns:mc="http://schemas.openxmlformats.org/markup-compatibility/2006" xmlns:a14="http://schemas.microsoft.com/office/drawing/2010/main" xmlns:a16="http://schemas.microsoft.com/office/drawing/2014/main" val="555869745"/>
                  </a:ext>
                </a:extLst>
              </a:tr>
            </a:tbl>
          </a:graphicData>
        </a:graphic>
      </p:graphicFrame>
      <p:sp>
        <p:nvSpPr>
          <p:cNvPr id="24" name="Content Placeholder 2">
            <a:extLst>
              <a:ext uri="{FF2B5EF4-FFF2-40B4-BE49-F238E27FC236}">
                <a16:creationId xmlns="" xmlns:mc="http://schemas.openxmlformats.org/markup-compatibility/2006" xmlns:a14="http://schemas.microsoft.com/office/drawing/2010/main" xmlns:a16="http://schemas.microsoft.com/office/drawing/2014/main" id="{DE666C82-F659-4A1A-B928-FC97C9E49287}"/>
              </a:ext>
            </a:extLst>
          </p:cNvPr>
          <p:cNvSpPr txBox="1">
            <a:spLocks/>
          </p:cNvSpPr>
          <p:nvPr/>
        </p:nvSpPr>
        <p:spPr>
          <a:xfrm>
            <a:off x="1208372" y="5257800"/>
            <a:ext cx="22974460" cy="82295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sz="4600" b="1" smtClean="0">
                <a:latin typeface="Tahoma" panose="020B0604030504040204" pitchFamily="34" charset="0"/>
                <a:ea typeface="Tahoma" panose="020B0604030504040204" pitchFamily="34" charset="0"/>
                <a:cs typeface="Tahoma" panose="020B0604030504040204" pitchFamily="34" charset="0"/>
              </a:rPr>
              <a:t>		</a:t>
            </a:r>
            <a:endParaRPr lang="en-US" sz="46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57">
            <a:extLst>
              <a:ext uri="{FF2B5EF4-FFF2-40B4-BE49-F238E27FC236}">
                <a16:creationId xmlns="" xmlns:a16="http://schemas.microsoft.com/office/drawing/2014/main" id="{2101D6D0-82E0-4362-8C34-FC1CFF38A1CC}"/>
              </a:ext>
            </a:extLst>
          </p:cNvPr>
          <p:cNvGrpSpPr>
            <a:grpSpLocks/>
          </p:cNvGrpSpPr>
          <p:nvPr/>
        </p:nvGrpSpPr>
        <p:grpSpPr bwMode="auto">
          <a:xfrm>
            <a:off x="1180940" y="3269969"/>
            <a:ext cx="3764683" cy="820972"/>
            <a:chOff x="-32" y="592"/>
            <a:chExt cx="8754" cy="1239"/>
          </a:xfrm>
        </p:grpSpPr>
        <p:grpSp>
          <p:nvGrpSpPr>
            <p:cNvPr id="26" name="Group 24">
              <a:extLst>
                <a:ext uri="{FF2B5EF4-FFF2-40B4-BE49-F238E27FC236}">
                  <a16:creationId xmlns="" xmlns:a16="http://schemas.microsoft.com/office/drawing/2014/main" id="{A11B5E43-A24E-4BA0-AA3E-1F0ABD58DB04}"/>
                </a:ext>
              </a:extLst>
            </p:cNvPr>
            <p:cNvGrpSpPr>
              <a:grpSpLocks/>
            </p:cNvGrpSpPr>
            <p:nvPr/>
          </p:nvGrpSpPr>
          <p:grpSpPr bwMode="auto">
            <a:xfrm>
              <a:off x="-32" y="592"/>
              <a:ext cx="8052" cy="1124"/>
              <a:chOff x="-46" y="602"/>
              <a:chExt cx="11329" cy="1391"/>
            </a:xfrm>
          </p:grpSpPr>
          <p:sp>
            <p:nvSpPr>
              <p:cNvPr id="28" name="Arrow: Pentagon 25">
                <a:extLst>
                  <a:ext uri="{FF2B5EF4-FFF2-40B4-BE49-F238E27FC236}">
                    <a16:creationId xmlns="" xmlns:a16="http://schemas.microsoft.com/office/drawing/2014/main" id="{A20D87ED-360E-430A-B0E7-3BFAF74136A2}"/>
                  </a:ext>
                </a:extLst>
              </p:cNvPr>
              <p:cNvSpPr>
                <a:spLocks noChangeArrowheads="1"/>
              </p:cNvSpPr>
              <p:nvPr/>
            </p:nvSpPr>
            <p:spPr bwMode="auto">
              <a:xfrm>
                <a:off x="2045" y="620"/>
                <a:ext cx="9238" cy="1372"/>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Arrow: Chevron 26">
                <a:extLst>
                  <a:ext uri="{FF2B5EF4-FFF2-40B4-BE49-F238E27FC236}">
                    <a16:creationId xmlns="" xmlns:a16="http://schemas.microsoft.com/office/drawing/2014/main" id="{70AF94B0-A60E-4444-AAF4-A8C2BF51A603}"/>
                  </a:ext>
                </a:extLst>
              </p:cNvPr>
              <p:cNvSpPr>
                <a:spLocks noChangeArrowheads="1"/>
              </p:cNvSpPr>
              <p:nvPr/>
            </p:nvSpPr>
            <p:spPr bwMode="auto">
              <a:xfrm>
                <a:off x="-46" y="603"/>
                <a:ext cx="1987" cy="1390"/>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0" name="Arrow: Chevron 27">
                <a:extLst>
                  <a:ext uri="{FF2B5EF4-FFF2-40B4-BE49-F238E27FC236}">
                    <a16:creationId xmlns="" xmlns:a16="http://schemas.microsoft.com/office/drawing/2014/main" id="{056E5C88-6A61-4971-935A-285B456DFABB}"/>
                  </a:ext>
                </a:extLst>
              </p:cNvPr>
              <p:cNvSpPr>
                <a:spLocks noChangeArrowheads="1"/>
              </p:cNvSpPr>
              <p:nvPr/>
            </p:nvSpPr>
            <p:spPr bwMode="auto">
              <a:xfrm>
                <a:off x="770" y="602"/>
                <a:ext cx="2159" cy="1390"/>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7" name="TextBox 56">
              <a:extLst>
                <a:ext uri="{FF2B5EF4-FFF2-40B4-BE49-F238E27FC236}">
                  <a16:creationId xmlns="" xmlns:a16="http://schemas.microsoft.com/office/drawing/2014/main" id="{A409DBB5-55E9-4F1D-B6AE-6F64BA363FC4}"/>
                </a:ext>
              </a:extLst>
            </p:cNvPr>
            <p:cNvSpPr txBox="1">
              <a:spLocks noChangeArrowheads="1"/>
            </p:cNvSpPr>
            <p:nvPr/>
          </p:nvSpPr>
          <p:spPr bwMode="auto">
            <a:xfrm>
              <a:off x="2156" y="655"/>
              <a:ext cx="656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408835" y="6705600"/>
            <a:ext cx="184731" cy="754053"/>
          </a:xfrm>
          <a:prstGeom prst="rect">
            <a:avLst/>
          </a:prstGeom>
          <a:noFill/>
        </p:spPr>
        <p:txBody>
          <a:bodyPr wrap="none" rtlCol="0">
            <a:spAutoFit/>
          </a:bodyPr>
          <a:lstStyle/>
          <a:p>
            <a:endParaRPr lang="en-US"/>
          </a:p>
        </p:txBody>
      </p:sp>
      <p:sp>
        <p:nvSpPr>
          <p:cNvPr id="16"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3"/>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409" name="Rectangle 25"/>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4" name="Object 17413"/>
          <p:cNvGraphicFramePr>
            <a:graphicFrameLocks noChangeAspect="1"/>
          </p:cNvGraphicFramePr>
          <p:nvPr/>
        </p:nvGraphicFramePr>
        <p:xfrm>
          <a:off x="9317038" y="7531100"/>
          <a:ext cx="120650" cy="146050"/>
        </p:xfrm>
        <a:graphic>
          <a:graphicData uri="http://schemas.openxmlformats.org/presentationml/2006/ole">
            <mc:AlternateContent xmlns:mc="http://schemas.openxmlformats.org/markup-compatibility/2006">
              <mc:Choice xmlns:v="urn:schemas-microsoft-com:vml" Requires="v">
                <p:oleObj spid="_x0000_s19563" name="Equation" r:id="rId4" imgW="126835" imgH="139518" progId="Equation.DSMT4">
                  <p:embed/>
                </p:oleObj>
              </mc:Choice>
              <mc:Fallback>
                <p:oleObj name="Equation" r:id="rId4" imgW="126835" imgH="1395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038" y="753110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17414"/>
          <p:cNvGraphicFramePr>
            <a:graphicFrameLocks noChangeAspect="1"/>
          </p:cNvGraphicFramePr>
          <p:nvPr/>
        </p:nvGraphicFramePr>
        <p:xfrm>
          <a:off x="9317038" y="7531100"/>
          <a:ext cx="146050" cy="158750"/>
        </p:xfrm>
        <a:graphic>
          <a:graphicData uri="http://schemas.openxmlformats.org/presentationml/2006/ole">
            <mc:AlternateContent xmlns:mc="http://schemas.openxmlformats.org/markup-compatibility/2006">
              <mc:Choice xmlns:v="urn:schemas-microsoft-com:vml" Requires="v">
                <p:oleObj spid="_x0000_s19564" name="Equation" r:id="rId6" imgW="139579" imgH="164957" progId="Equation.DSMT4">
                  <p:embed/>
                </p:oleObj>
              </mc:Choice>
              <mc:Fallback>
                <p:oleObj name="Equation" r:id="rId6" imgW="139579" imgH="16495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7038" y="753110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9329738" y="7531100"/>
          <a:ext cx="120650" cy="146050"/>
        </p:xfrm>
        <a:graphic>
          <a:graphicData uri="http://schemas.openxmlformats.org/presentationml/2006/ole">
            <mc:AlternateContent xmlns:mc="http://schemas.openxmlformats.org/markup-compatibility/2006">
              <mc:Choice xmlns:v="urn:schemas-microsoft-com:vml" Requires="v">
                <p:oleObj spid="_x0000_s19565" name="Equation" r:id="rId8" imgW="126835" imgH="139518" progId="Equation.DSMT4">
                  <p:embed/>
                </p:oleObj>
              </mc:Choice>
              <mc:Fallback>
                <p:oleObj name="Equation" r:id="rId8" imgW="126835" imgH="139518"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9738" y="753110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9329738" y="7531100"/>
          <a:ext cx="146050" cy="158750"/>
        </p:xfrm>
        <a:graphic>
          <a:graphicData uri="http://schemas.openxmlformats.org/presentationml/2006/ole">
            <mc:AlternateContent xmlns:mc="http://schemas.openxmlformats.org/markup-compatibility/2006">
              <mc:Choice xmlns:v="urn:schemas-microsoft-com:vml" Requires="v">
                <p:oleObj spid="_x0000_s19566" name="Equation" r:id="rId9" imgW="139579" imgH="164957" progId="Equation.DSMT4">
                  <p:embed/>
                </p:oleObj>
              </mc:Choice>
              <mc:Fallback>
                <p:oleObj name="Equation" r:id="rId9" imgW="139579" imgH="164957"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9738" y="753110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4250719188"/>
              </p:ext>
            </p:extLst>
          </p:nvPr>
        </p:nvGraphicFramePr>
        <p:xfrm>
          <a:off x="4930383" y="6324600"/>
          <a:ext cx="15399776" cy="5257800"/>
        </p:xfrm>
        <a:graphic>
          <a:graphicData uri="http://schemas.openxmlformats.org/drawingml/2006/table">
            <a:tbl>
              <a:tblPr firstRow="1" firstCol="1" bandRow="1">
                <a:tableStyleId>{5C22544A-7EE6-4342-B048-85BDC9FD1C3A}</a:tableStyleId>
              </a:tblPr>
              <a:tblGrid>
                <a:gridCol w="1924972"/>
                <a:gridCol w="1924972"/>
                <a:gridCol w="1924972"/>
                <a:gridCol w="1924972"/>
                <a:gridCol w="1924972"/>
                <a:gridCol w="1924972"/>
                <a:gridCol w="1924972"/>
                <a:gridCol w="1924972"/>
              </a:tblGrid>
              <a:tr h="2628900">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x</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2</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4</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5</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6</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8</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10</a:t>
                      </a:r>
                      <a:endParaRPr lang="en-US" sz="4800" b="1">
                        <a:effectLst/>
                        <a:latin typeface="Times New Roman" pitchFamily="18" charset="0"/>
                        <a:ea typeface="Calibri"/>
                        <a:cs typeface="Times New Roman" pitchFamily="18" charset="0"/>
                      </a:endParaRPr>
                    </a:p>
                  </a:txBody>
                  <a:tcPr marL="68580" marR="68580" marT="0" marB="0"/>
                </a:tc>
              </a:tr>
              <a:tr h="2628900">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y</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32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48</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50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48</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cs typeface="Times New Roman" pitchFamily="18" charset="0"/>
                        </a:rPr>
                        <a:t>32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170633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719448" y="8565770"/>
                <a:ext cx="11752749" cy="474195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r>
                  <a:rPr lang="en-US" b="1" dirty="0" err="1">
                    <a:solidFill>
                      <a:srgbClr val="3333FF"/>
                    </a:solidFill>
                  </a:rPr>
                  <a:t>Lời</a:t>
                </a:r>
                <a:r>
                  <a:rPr lang="en-US" b="1" dirty="0">
                    <a:solidFill>
                      <a:srgbClr val="3333FF"/>
                    </a:solidFill>
                  </a:rPr>
                  <a:t> </a:t>
                </a:r>
                <a:r>
                  <a:rPr lang="en-US" b="1" dirty="0" err="1" smtClean="0">
                    <a:solidFill>
                      <a:srgbClr val="3333FF"/>
                    </a:solidFill>
                  </a:rPr>
                  <a:t>giải</a:t>
                </a:r>
                <a:endParaRPr lang="en-US" b="1" dirty="0" smtClean="0">
                  <a:solidFill>
                    <a:schemeClr val="bg2">
                      <a:lumMod val="25000"/>
                    </a:schemeClr>
                  </a:solidFill>
                  <a:latin typeface="Times New Roman" pitchFamily="18" charset="0"/>
                  <a:ea typeface="Calibri"/>
                  <a:cs typeface="Times New Roman" pitchFamily="18" charset="0"/>
                </a:endParaRPr>
              </a:p>
              <a:p>
                <a:pPr marL="0" lvl="0" indent="0">
                  <a:lnSpc>
                    <a:spcPct val="107000"/>
                  </a:lnSpc>
                  <a:spcBef>
                    <a:spcPts val="0"/>
                  </a:spcBef>
                  <a:spcAft>
                    <a:spcPts val="800"/>
                  </a:spcAft>
                  <a:buNone/>
                </a:pPr>
                <a:r>
                  <a:rPr lang="en-US" b="1" dirty="0" smtClean="0">
                    <a:solidFill>
                      <a:schemeClr val="bg2">
                        <a:lumMod val="25000"/>
                      </a:schemeClr>
                    </a:solidFill>
                    <a:latin typeface="Times New Roman" pitchFamily="18" charset="0"/>
                    <a:ea typeface="Calibri"/>
                    <a:cs typeface="Times New Roman" pitchFamily="18" charset="0"/>
                  </a:rPr>
                  <a:t>Ta </a:t>
                </a:r>
                <a:r>
                  <a:rPr lang="en-US" b="1" dirty="0" err="1" smtClean="0">
                    <a:solidFill>
                      <a:schemeClr val="bg2">
                        <a:lumMod val="25000"/>
                      </a:schemeClr>
                    </a:solidFill>
                    <a:latin typeface="Times New Roman" pitchFamily="18" charset="0"/>
                    <a:ea typeface="Calibri"/>
                    <a:cs typeface="Times New Roman" pitchFamily="18" charset="0"/>
                  </a:rPr>
                  <a:t>có</a:t>
                </a:r>
                <a:r>
                  <a:rPr lang="en-US" b="1" dirty="0" smtClean="0">
                    <a:solidFill>
                      <a:schemeClr val="bg2">
                        <a:lumMod val="25000"/>
                      </a:schemeClr>
                    </a:solidFill>
                    <a:latin typeface="Times New Roman" pitchFamily="18" charset="0"/>
                    <a:ea typeface="Calibri"/>
                    <a:cs typeface="Times New Roman" pitchFamily="18" charset="0"/>
                  </a:rPr>
                  <a:t>  </a:t>
                </a:r>
                <a14:m>
                  <m:oMath xmlns:m="http://schemas.openxmlformats.org/officeDocument/2006/math">
                    <m:r>
                      <a:rPr lang="en-US" b="1">
                        <a:solidFill>
                          <a:schemeClr val="bg2">
                            <a:lumMod val="25000"/>
                          </a:schemeClr>
                        </a:solidFill>
                        <a:latin typeface="Cambria Math"/>
                      </a:rPr>
                      <m:t>𝐲</m:t>
                    </m:r>
                    <m:r>
                      <a:rPr lang="en-US" b="1">
                        <a:solidFill>
                          <a:schemeClr val="bg2">
                            <a:lumMod val="25000"/>
                          </a:schemeClr>
                        </a:solidFill>
                        <a:latin typeface="Cambria Math"/>
                      </a:rPr>
                      <m:t>=</m:t>
                    </m:r>
                    <m:d>
                      <m:dPr>
                        <m:ctrlPr>
                          <a:rPr lang="en-US" b="1" i="1">
                            <a:solidFill>
                              <a:schemeClr val="bg2">
                                <a:lumMod val="25000"/>
                              </a:schemeClr>
                            </a:solidFill>
                            <a:latin typeface="Cambria Math"/>
                          </a:rPr>
                        </m:ctrlPr>
                      </m:dPr>
                      <m:e>
                        <m:r>
                          <a:rPr lang="en-US" b="1" i="1">
                            <a:solidFill>
                              <a:schemeClr val="bg2">
                                <a:lumMod val="25000"/>
                              </a:schemeClr>
                            </a:solidFill>
                            <a:latin typeface="Cambria Math"/>
                          </a:rPr>
                          <m:t>𝒙</m:t>
                        </m:r>
                        <m:r>
                          <a:rPr lang="en-US" b="1" i="1">
                            <a:solidFill>
                              <a:schemeClr val="bg2">
                                <a:lumMod val="25000"/>
                              </a:schemeClr>
                            </a:solidFill>
                            <a:latin typeface="Cambria Math"/>
                          </a:rPr>
                          <m:t>−</m:t>
                        </m:r>
                        <m:r>
                          <a:rPr lang="en-US" b="1" i="1">
                            <a:solidFill>
                              <a:schemeClr val="bg2">
                                <a:lumMod val="25000"/>
                              </a:schemeClr>
                            </a:solidFill>
                            <a:latin typeface="Cambria Math"/>
                          </a:rPr>
                          <m:t>𝟏</m:t>
                        </m:r>
                      </m:e>
                    </m:d>
                    <m:d>
                      <m:dPr>
                        <m:ctrlPr>
                          <a:rPr lang="en-US" b="1" i="1">
                            <a:solidFill>
                              <a:schemeClr val="bg2">
                                <a:lumMod val="25000"/>
                              </a:schemeClr>
                            </a:solidFill>
                            <a:latin typeface="Cambria Math"/>
                          </a:rPr>
                        </m:ctrlPr>
                      </m:dPr>
                      <m:e>
                        <m:r>
                          <a:rPr lang="en-US" b="1" i="1">
                            <a:solidFill>
                              <a:schemeClr val="bg2">
                                <a:lumMod val="25000"/>
                              </a:schemeClr>
                            </a:solidFill>
                            <a:latin typeface="Cambria Math"/>
                          </a:rPr>
                          <m:t>𝟐</m:t>
                        </m:r>
                        <m:r>
                          <a:rPr lang="en-US" b="1" i="1">
                            <a:solidFill>
                              <a:schemeClr val="bg2">
                                <a:lumMod val="25000"/>
                              </a:schemeClr>
                            </a:solidFill>
                            <a:latin typeface="Cambria Math"/>
                          </a:rPr>
                          <m:t>−</m:t>
                        </m:r>
                        <m:r>
                          <a:rPr lang="en-US" b="1" i="1">
                            <a:solidFill>
                              <a:schemeClr val="bg2">
                                <a:lumMod val="25000"/>
                              </a:schemeClr>
                            </a:solidFill>
                            <a:latin typeface="Cambria Math"/>
                          </a:rPr>
                          <m:t>𝟑</m:t>
                        </m:r>
                        <m:r>
                          <a:rPr lang="en-US" b="1" i="1">
                            <a:solidFill>
                              <a:schemeClr val="bg2">
                                <a:lumMod val="25000"/>
                              </a:schemeClr>
                            </a:solidFill>
                            <a:latin typeface="Cambria Math"/>
                          </a:rPr>
                          <m:t>𝒙</m:t>
                        </m:r>
                      </m:e>
                    </m:d>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𝟑</m:t>
                    </m:r>
                    <m:sSup>
                      <m:sSupPr>
                        <m:ctrlPr>
                          <a:rPr lang="en-US" b="1" i="1" smtClean="0">
                            <a:solidFill>
                              <a:schemeClr val="tx1">
                                <a:lumMod val="75000"/>
                                <a:lumOff val="25000"/>
                              </a:schemeClr>
                            </a:solidFill>
                            <a:latin typeface="Cambria Math"/>
                          </a:rPr>
                        </m:ctrlPr>
                      </m:sSupPr>
                      <m:e>
                        <m:r>
                          <a:rPr lang="en-US" b="1" i="1">
                            <a:solidFill>
                              <a:schemeClr val="tx1">
                                <a:lumMod val="75000"/>
                                <a:lumOff val="25000"/>
                              </a:schemeClr>
                            </a:solidFill>
                            <a:latin typeface="Cambria Math" panose="02040503050406030204" pitchFamily="18" charset="0"/>
                          </a:rPr>
                          <m:t>𝒙</m:t>
                        </m:r>
                      </m:e>
                      <m:sup>
                        <m:r>
                          <a:rPr lang="en-US" b="1" i="1">
                            <a:solidFill>
                              <a:schemeClr val="tx1">
                                <a:lumMod val="75000"/>
                                <a:lumOff val="25000"/>
                              </a:schemeClr>
                            </a:solidFill>
                            <a:latin typeface="Cambria Math" panose="02040503050406030204" pitchFamily="18" charset="0"/>
                          </a:rPr>
                          <m:t>𝟐</m:t>
                        </m:r>
                      </m:sup>
                    </m:sSup>
                  </m:oMath>
                </a14:m>
                <a:r>
                  <a:rPr lang="en-US" b="1" dirty="0" smtClean="0">
                    <a:solidFill>
                      <a:schemeClr val="bg2">
                        <a:lumMod val="25000"/>
                      </a:schemeClr>
                    </a:solidFill>
                    <a:latin typeface="Times New Roman" pitchFamily="18" charset="0"/>
                    <a:ea typeface="Calibri"/>
                    <a:cs typeface="Times New Roman" pitchFamily="18" charset="0"/>
                  </a:rPr>
                  <a:t>+5x-2</a:t>
                </a:r>
              </a:p>
              <a:p>
                <a:pPr marL="0" lvl="0" indent="0">
                  <a:lnSpc>
                    <a:spcPct val="107000"/>
                  </a:lnSpc>
                  <a:spcBef>
                    <a:spcPts val="0"/>
                  </a:spcBef>
                  <a:spcAft>
                    <a:spcPts val="800"/>
                  </a:spcAft>
                  <a:buNone/>
                </a:pPr>
                <a:r>
                  <a:rPr lang="en-US" b="1" dirty="0" err="1" smtClean="0">
                    <a:solidFill>
                      <a:schemeClr val="bg2">
                        <a:lumMod val="25000"/>
                      </a:schemeClr>
                    </a:solidFill>
                    <a:latin typeface="Times New Roman" pitchFamily="18" charset="0"/>
                    <a:ea typeface="Calibri"/>
                    <a:cs typeface="Times New Roman" pitchFamily="18" charset="0"/>
                  </a:rPr>
                  <a:t>Vậy</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hàm</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số</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đã</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cho</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là</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hàm</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số</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bậc</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hai</a:t>
                </a:r>
                <a:r>
                  <a:rPr lang="en-US" b="1" dirty="0" smtClean="0">
                    <a:solidFill>
                      <a:schemeClr val="bg2">
                        <a:lumMod val="25000"/>
                      </a:schemeClr>
                    </a:solidFill>
                    <a:latin typeface="Times New Roman" pitchFamily="18" charset="0"/>
                    <a:ea typeface="Calibri"/>
                    <a:cs typeface="Times New Roman" pitchFamily="18" charset="0"/>
                  </a:rPr>
                  <a:t> </a:t>
                </a:r>
                <a:r>
                  <a:rPr lang="en-US" b="1" dirty="0" err="1" smtClean="0">
                    <a:solidFill>
                      <a:schemeClr val="bg2">
                        <a:lumMod val="25000"/>
                      </a:schemeClr>
                    </a:solidFill>
                    <a:latin typeface="Times New Roman" pitchFamily="18" charset="0"/>
                    <a:ea typeface="Calibri"/>
                    <a:cs typeface="Times New Roman" pitchFamily="18" charset="0"/>
                  </a:rPr>
                  <a:t>với</a:t>
                </a:r>
                <a:endParaRPr lang="en-US" b="1" dirty="0" smtClean="0">
                  <a:solidFill>
                    <a:schemeClr val="bg2">
                      <a:lumMod val="25000"/>
                    </a:schemeClr>
                  </a:solidFill>
                  <a:latin typeface="Times New Roman" pitchFamily="18" charset="0"/>
                  <a:ea typeface="Calibri"/>
                  <a:cs typeface="Times New Roman" pitchFamily="18" charset="0"/>
                </a:endParaRPr>
              </a:p>
              <a:p>
                <a:pPr marL="0" lvl="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en-US" b="1" i="1" smtClean="0">
                          <a:solidFill>
                            <a:schemeClr val="bg2">
                              <a:lumMod val="25000"/>
                            </a:schemeClr>
                          </a:solidFill>
                          <a:latin typeface="Cambria Math"/>
                        </a:rPr>
                        <m:t>𝒂</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𝟑</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𝒃</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𝟓</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𝒄</m:t>
                      </m:r>
                      <m:r>
                        <a:rPr lang="en-US" b="1" i="1" smtClean="0">
                          <a:solidFill>
                            <a:schemeClr val="bg2">
                              <a:lumMod val="25000"/>
                            </a:schemeClr>
                          </a:solidFill>
                          <a:latin typeface="Cambria Math"/>
                        </a:rPr>
                        <m:t>=−</m:t>
                      </m:r>
                      <m:r>
                        <a:rPr lang="en-US" b="1" i="1" smtClean="0">
                          <a:solidFill>
                            <a:schemeClr val="bg2">
                              <a:lumMod val="25000"/>
                            </a:schemeClr>
                          </a:solidFill>
                          <a:latin typeface="Cambria Math"/>
                        </a:rPr>
                        <m:t>𝟐</m:t>
                      </m:r>
                    </m:oMath>
                  </m:oMathPara>
                </a14:m>
                <a:endParaRPr lang="en-US" b="1" dirty="0">
                  <a:solidFill>
                    <a:schemeClr val="bg2">
                      <a:lumMod val="25000"/>
                    </a:schemeClr>
                  </a:solidFill>
                  <a:latin typeface="Times New Roman" pitchFamily="18" charset="0"/>
                  <a:ea typeface="Calibri"/>
                  <a:cs typeface="Times New Roman" pitchFamily="18" charset="0"/>
                </a:endParaRPr>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719448" y="8565770"/>
                <a:ext cx="11752749" cy="4741956"/>
              </a:xfrm>
              <a:prstGeom prst="rect">
                <a:avLst/>
              </a:prstGeom>
              <a:blipFill rotWithShape="0">
                <a:blip r:embed="rId3"/>
                <a:stretch>
                  <a:fillRect l="-2280" t="-3077"/>
                </a:stretch>
              </a:blipFill>
              <a:ln>
                <a:solidFill>
                  <a:srgbClr val="00B0F0"/>
                </a:solidFill>
              </a:ln>
            </p:spPr>
            <p:txBody>
              <a:bodyPr/>
              <a:lstStyle/>
              <a:p>
                <a:r>
                  <a:rPr lang="en-US">
                    <a:noFill/>
                  </a:rPr>
                  <a:t> </a:t>
                </a:r>
              </a:p>
            </p:txBody>
          </p:sp>
        </mc:Fallback>
      </mc:AlternateContent>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 xmlns:a16="http://schemas.microsoft.com/office/drawing/2014/main" id="{14822BB7-DB89-4357-87F0-6E511FC44A6A}"/>
                  </a:ext>
                </a:extLst>
              </p:cNvPr>
              <p:cNvSpPr txBox="1">
                <a:spLocks/>
              </p:cNvSpPr>
              <p:nvPr/>
            </p:nvSpPr>
            <p:spPr>
              <a:xfrm>
                <a:off x="12420599" y="8565770"/>
                <a:ext cx="11353800" cy="47724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spcBef>
                    <a:spcPts val="0"/>
                  </a:spcBef>
                  <a:buNone/>
                </a:pPr>
                <a:r>
                  <a:rPr lang="en-US" b="1" dirty="0" smtClean="0">
                    <a:solidFill>
                      <a:schemeClr val="tx1">
                        <a:lumMod val="75000"/>
                        <a:lumOff val="25000"/>
                      </a:schemeClr>
                    </a:solidFill>
                    <a:latin typeface="Times New Roman" panose="02020603050405020304" pitchFamily="18" charset="0"/>
                    <a:cs typeface="Times New Roman" panose="02020603050405020304" pitchFamily="18" charset="0"/>
                  </a:rPr>
                  <a:t>Thay</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lần</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lượt</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hai</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giá</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trị</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này</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b="1" i="1">
                        <a:solidFill>
                          <a:schemeClr val="tx1">
                            <a:lumMod val="75000"/>
                            <a:lumOff val="25000"/>
                          </a:schemeClr>
                        </a:solidFill>
                        <a:latin typeface="Cambria Math" panose="02040503050406030204" pitchFamily="18" charset="0"/>
                      </a:rPr>
                      <m:t>𝒙</m:t>
                    </m:r>
                  </m:oMath>
                </a14:m>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vào</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phương</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đã</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cho</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ta </a:t>
                </a:r>
                <a:r>
                  <a:rPr lang="en-US" b="1" dirty="0" err="1" smtClean="0">
                    <a:solidFill>
                      <a:schemeClr val="tx1">
                        <a:lumMod val="75000"/>
                        <a:lumOff val="25000"/>
                      </a:schemeClr>
                    </a:solidFill>
                    <a:latin typeface="Times New Roman" panose="02020603050405020304" pitchFamily="18" charset="0"/>
                    <a:cs typeface="Times New Roman" panose="02020603050405020304" pitchFamily="18" charset="0"/>
                  </a:rPr>
                  <a:t>thấy</a:t>
                </a:r>
                <a:endParaRPr lang="en-US"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74320" indent="0">
                  <a:lnSpc>
                    <a:spcPct val="130000"/>
                  </a:lnSpc>
                  <a:spcBef>
                    <a:spcPts val="0"/>
                  </a:spcBef>
                  <a:buNone/>
                </a:pPr>
                <a:endParaRPr lang="en-US" dirty="0"/>
              </a:p>
            </p:txBody>
          </p:sp>
        </mc:Choice>
        <mc:Fallback xmlns="">
          <p:sp>
            <p:nvSpPr>
              <p:cNvPr id="17"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12420599" y="8565770"/>
                <a:ext cx="11353800" cy="4772436"/>
              </a:xfrm>
              <a:prstGeom prst="rect">
                <a:avLst/>
              </a:prstGeom>
              <a:blipFill rotWithShape="0">
                <a:blip r:embed="rId4"/>
                <a:stretch>
                  <a:fillRect t="-127" r="-2359"/>
                </a:stretch>
              </a:blipFill>
              <a:ln>
                <a:solidFill>
                  <a:srgbClr val="00B0F0"/>
                </a:solidFill>
              </a:ln>
            </p:spPr>
            <p:txBody>
              <a:bodyPr/>
              <a:lstStyle/>
              <a:p>
                <a:r>
                  <a:rPr lang="en-US">
                    <a:noFill/>
                  </a:rPr>
                  <a:t> </a:t>
                </a:r>
              </a:p>
            </p:txBody>
          </p:sp>
        </mc:Fallback>
      </mc:AlternateContent>
      <p:grpSp>
        <p:nvGrpSpPr>
          <p:cNvPr id="14" name="Group 57"/>
          <p:cNvGrpSpPr>
            <a:grpSpLocks/>
          </p:cNvGrpSpPr>
          <p:nvPr/>
        </p:nvGrpSpPr>
        <p:grpSpPr bwMode="auto">
          <a:xfrm>
            <a:off x="838200" y="1736721"/>
            <a:ext cx="4891422" cy="878618"/>
            <a:chOff x="224" y="592"/>
            <a:chExt cx="11374" cy="1326"/>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 tập 1</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1985123169"/>
                  </p:ext>
                </p:extLst>
              </p:nvPr>
            </p:nvGraphicFramePr>
            <p:xfrm>
              <a:off x="719448" y="2677352"/>
              <a:ext cx="23077376" cy="5954986"/>
            </p:xfrm>
            <a:graphic>
              <a:graphicData uri="http://schemas.openxmlformats.org/drawingml/2006/table">
                <a:tbl>
                  <a:tblPr firstRow="1" bandRow="1">
                    <a:tableStyleId>{5C22544A-7EE6-4342-B048-85BDC9FD1C3A}</a:tableStyleId>
                  </a:tblPr>
                  <a:tblGrid>
                    <a:gridCol w="23077376">
                      <a:extLst>
                        <a:ext uri="{9D8B030D-6E8A-4147-A177-3AD203B41FA5}">
                          <a16:colId xmlns="" xmlns:a16="http://schemas.microsoft.com/office/drawing/2014/main" val="442423946"/>
                        </a:ext>
                      </a:extLst>
                    </a:gridCol>
                  </a:tblGrid>
                  <a:tr h="5954986">
                    <a:tc>
                      <a:txBody>
                        <a:bodyPr/>
                        <a:lstStyle/>
                        <a:p>
                          <a:pPr>
                            <a:lnSpc>
                              <a:spcPct val="107000"/>
                            </a:lnSpc>
                            <a:spcAft>
                              <a:spcPts val="800"/>
                            </a:spcAft>
                          </a:pPr>
                          <a:r>
                            <a:rPr lang="en-US" sz="4800" b="1" dirty="0" smtClean="0">
                              <a:latin typeface="Times New Roman" pitchFamily="18" charset="0"/>
                              <a:cs typeface="Times New Roman" pitchFamily="18" charset="0"/>
                            </a:rPr>
                            <a:t>	</a:t>
                          </a:r>
                          <a:r>
                            <a:rPr lang="en-US" sz="4800" dirty="0" smtClean="0">
                              <a:effectLst/>
                              <a:latin typeface="Times New Roman" pitchFamily="18" charset="0"/>
                              <a:ea typeface="Calibri"/>
                              <a:cs typeface="Times New Roman" pitchFamily="18" charset="0"/>
                            </a:rPr>
                            <a:t>Cho </a:t>
                          </a:r>
                          <a:r>
                            <a:rPr lang="en-US" sz="4800" dirty="0" err="1" smtClean="0">
                              <a:effectLst/>
                              <a:latin typeface="Times New Roman" pitchFamily="18" charset="0"/>
                              <a:ea typeface="Calibri"/>
                              <a:cs typeface="Times New Roman" pitchFamily="18" charset="0"/>
                            </a:rPr>
                            <a:t>hàm</a:t>
                          </a:r>
                          <a:r>
                            <a:rPr lang="en-US" sz="4800" dirty="0" smtClean="0">
                              <a:effectLst/>
                              <a:latin typeface="Times New Roman" pitchFamily="18" charset="0"/>
                              <a:ea typeface="Calibri"/>
                              <a:cs typeface="Times New Roman" pitchFamily="18" charset="0"/>
                            </a:rPr>
                            <a:t> </a:t>
                          </a:r>
                          <a:r>
                            <a:rPr lang="en-US" sz="4800" dirty="0" err="1" smtClean="0">
                              <a:effectLst/>
                              <a:latin typeface="Times New Roman" pitchFamily="18" charset="0"/>
                              <a:ea typeface="Calibri"/>
                              <a:cs typeface="Times New Roman" pitchFamily="18" charset="0"/>
                            </a:rPr>
                            <a:t>số</a:t>
                          </a:r>
                          <a:r>
                            <a:rPr lang="en-US" sz="4800" dirty="0" smtClean="0">
                              <a:effectLst/>
                              <a:latin typeface="Times New Roman" pitchFamily="18" charset="0"/>
                              <a:ea typeface="Calibri"/>
                              <a:cs typeface="Times New Roman" pitchFamily="18" charset="0"/>
                            </a:rPr>
                            <a:t> </a:t>
                          </a:r>
                          <a14:m>
                            <m:oMath xmlns:m="http://schemas.openxmlformats.org/officeDocument/2006/math">
                              <m:r>
                                <a:rPr lang="en-US" sz="4800" b="1" i="0" smtClean="0">
                                  <a:latin typeface="Cambria Math"/>
                                </a:rPr>
                                <m:t>𝐲</m:t>
                              </m:r>
                              <m:r>
                                <a:rPr lang="en-US" sz="4800" b="1" i="0" smtClean="0">
                                  <a:latin typeface="Cambria Math"/>
                                </a:rPr>
                                <m:t>=</m:t>
                              </m:r>
                              <m:d>
                                <m:dPr>
                                  <m:ctrlPr>
                                    <a:rPr lang="en-US" sz="4800" b="1" i="1" smtClean="0">
                                      <a:latin typeface="Cambria Math"/>
                                    </a:rPr>
                                  </m:ctrlPr>
                                </m:dPr>
                                <m:e>
                                  <m:r>
                                    <a:rPr lang="en-US" sz="4800" b="1" i="1" smtClean="0">
                                      <a:latin typeface="Cambria Math"/>
                                    </a:rPr>
                                    <m:t>𝒙</m:t>
                                  </m:r>
                                  <m:r>
                                    <a:rPr lang="en-US" sz="4800" b="1" i="1" smtClean="0">
                                      <a:latin typeface="Cambria Math"/>
                                    </a:rPr>
                                    <m:t>−</m:t>
                                  </m:r>
                                  <m:r>
                                    <a:rPr lang="en-US" sz="4800" b="1" i="1" smtClean="0">
                                      <a:latin typeface="Cambria Math"/>
                                    </a:rPr>
                                    <m:t>𝟏</m:t>
                                  </m:r>
                                </m:e>
                              </m:d>
                              <m:r>
                                <a:rPr lang="en-US" sz="4800" b="1" i="1" smtClean="0">
                                  <a:latin typeface="Cambria Math"/>
                                </a:rPr>
                                <m:t>(</m:t>
                              </m:r>
                              <m:r>
                                <a:rPr lang="en-US" sz="4800" b="1" i="1" smtClean="0">
                                  <a:latin typeface="Cambria Math"/>
                                </a:rPr>
                                <m:t>𝟐</m:t>
                              </m:r>
                              <m:r>
                                <a:rPr lang="en-US" sz="4800" b="1" i="1" smtClean="0">
                                  <a:latin typeface="Cambria Math"/>
                                </a:rPr>
                                <m:t>−</m:t>
                              </m:r>
                              <m:r>
                                <a:rPr lang="en-US" sz="4800" b="1" i="1" smtClean="0">
                                  <a:latin typeface="Cambria Math"/>
                                </a:rPr>
                                <m:t>𝟑</m:t>
                              </m:r>
                              <m:r>
                                <a:rPr lang="en-US" sz="4800" b="1" i="1" smtClean="0">
                                  <a:latin typeface="Cambria Math"/>
                                </a:rPr>
                                <m:t>𝒙</m:t>
                              </m:r>
                              <m:r>
                                <a:rPr lang="en-US" sz="4800" b="1" i="1" smtClean="0">
                                  <a:latin typeface="Cambria Math"/>
                                </a:rPr>
                                <m:t>)</m:t>
                              </m:r>
                            </m:oMath>
                          </a14:m>
                          <a:endParaRPr lang="en-US" sz="4800" dirty="0" smtClean="0">
                            <a:effectLst/>
                            <a:latin typeface="Times New Roman" pitchFamily="18" charset="0"/>
                            <a:ea typeface="Calibri"/>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r>
                            <a:rPr lang="en-US" sz="4800" b="1" kern="1200" dirty="0" err="1" smtClean="0">
                              <a:solidFill>
                                <a:schemeClr val="lt1"/>
                              </a:solidFill>
                              <a:effectLst/>
                              <a:latin typeface="Times New Roman" pitchFamily="18" charset="0"/>
                              <a:ea typeface="+mn-ea"/>
                              <a:cs typeface="Times New Roman" pitchFamily="18" charset="0"/>
                            </a:rPr>
                            <a:t>Hàm</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đã</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cho</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có</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phải</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là</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hàm</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bậc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hai</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không</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Nếu</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có</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hãy</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xác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định</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các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hệ</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14:m>
                            <m:oMath xmlns:m="http://schemas.openxmlformats.org/officeDocument/2006/math">
                              <m:r>
                                <a:rPr lang="en-US" sz="4800" b="1" i="1" kern="1200" smtClean="0">
                                  <a:solidFill>
                                    <a:schemeClr val="lt1"/>
                                  </a:solidFill>
                                  <a:effectLst/>
                                  <a:latin typeface="Cambria Math"/>
                                  <a:ea typeface="+mn-ea"/>
                                  <a:cs typeface="+mn-cs"/>
                                </a:rPr>
                                <m:t> </m:t>
                              </m:r>
                              <m:r>
                                <a:rPr lang="en-US" sz="4800" b="1" i="1" kern="1200" smtClean="0">
                                  <a:solidFill>
                                    <a:schemeClr val="lt1"/>
                                  </a:solidFill>
                                  <a:effectLst/>
                                  <a:latin typeface="Cambria Math"/>
                                  <a:ea typeface="+mn-ea"/>
                                  <a:cs typeface="+mn-cs"/>
                                </a:rPr>
                                <m:t>𝒂</m:t>
                              </m:r>
                              <m:r>
                                <a:rPr lang="en-US" sz="4800" b="1" i="1" kern="1200" smtClean="0">
                                  <a:solidFill>
                                    <a:schemeClr val="lt1"/>
                                  </a:solidFill>
                                  <a:effectLst/>
                                  <a:latin typeface="Cambria Math"/>
                                  <a:ea typeface="+mn-ea"/>
                                  <a:cs typeface="+mn-cs"/>
                                </a:rPr>
                                <m:t>, </m:t>
                              </m:r>
                              <m:r>
                                <a:rPr lang="en-US" sz="4800" b="1" i="1" kern="1200" smtClean="0">
                                  <a:solidFill>
                                    <a:schemeClr val="lt1"/>
                                  </a:solidFill>
                                  <a:effectLst/>
                                  <a:latin typeface="Cambria Math"/>
                                  <a:ea typeface="+mn-ea"/>
                                  <a:cs typeface="+mn-cs"/>
                                </a:rPr>
                                <m:t>𝒃</m:t>
                              </m:r>
                              <m:r>
                                <a:rPr lang="en-US" sz="4800" b="1" i="1" kern="1200" smtClean="0">
                                  <a:solidFill>
                                    <a:schemeClr val="lt1"/>
                                  </a:solidFill>
                                  <a:effectLst/>
                                  <a:latin typeface="Cambria Math"/>
                                  <a:ea typeface="+mn-ea"/>
                                  <a:cs typeface="+mn-cs"/>
                                </a:rPr>
                                <m:t>, </m:t>
                              </m:r>
                              <m:r>
                                <a:rPr lang="en-US" sz="4800" b="1" i="1" kern="1200" smtClean="0">
                                  <a:solidFill>
                                    <a:schemeClr val="lt1"/>
                                  </a:solidFill>
                                  <a:effectLst/>
                                  <a:latin typeface="Cambria Math"/>
                                  <a:ea typeface="+mn-ea"/>
                                  <a:cs typeface="+mn-cs"/>
                                </a:rPr>
                                <m:t>𝒄</m:t>
                              </m:r>
                              <m:r>
                                <a:rPr lang="en-US" sz="4800" b="1" i="1" kern="1200" smtClean="0">
                                  <a:solidFill>
                                    <a:schemeClr val="lt1"/>
                                  </a:solidFill>
                                  <a:effectLst/>
                                  <a:latin typeface="Cambria Math"/>
                                  <a:ea typeface="+mn-ea"/>
                                  <a:cs typeface="+mn-cs"/>
                                </a:rPr>
                                <m:t>.</m:t>
                              </m:r>
                            </m:oMath>
                          </a14:m>
                          <a:endParaRPr lang="en-US" sz="4800" dirty="0" smtClean="0">
                            <a:effectLst/>
                            <a:latin typeface="Times New Roman" pitchFamily="18" charset="0"/>
                            <a:ea typeface="Calibri"/>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r>
                            <a:rPr lang="en-US" sz="4800" b="1" kern="1200" dirty="0" err="1" smtClean="0">
                              <a:solidFill>
                                <a:schemeClr val="lt1"/>
                              </a:solidFill>
                              <a:effectLst/>
                              <a:latin typeface="Times New Roman" pitchFamily="18" charset="0"/>
                              <a:ea typeface="+mn-ea"/>
                              <a:cs typeface="Times New Roman" pitchFamily="18" charset="0"/>
                            </a:rPr>
                            <a:t>Thay</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dấu</a:t>
                          </a:r>
                          <a:r>
                            <a:rPr lang="en-US" sz="4800" b="1" kern="1200" dirty="0" smtClean="0">
                              <a:solidFill>
                                <a:schemeClr val="lt1"/>
                              </a:solidFill>
                              <a:effectLst/>
                              <a:latin typeface="Times New Roman" pitchFamily="18" charset="0"/>
                              <a:ea typeface="+mn-ea"/>
                              <a:cs typeface="Times New Roman" pitchFamily="18" charset="0"/>
                            </a:rPr>
                            <a:t> "?" </a:t>
                          </a:r>
                          <a:r>
                            <a:rPr lang="en-US" sz="4800" b="1" kern="1200" dirty="0" err="1" smtClean="0">
                              <a:solidFill>
                                <a:schemeClr val="lt1"/>
                              </a:solidFill>
                              <a:effectLst/>
                              <a:latin typeface="Times New Roman" pitchFamily="18" charset="0"/>
                              <a:ea typeface="+mn-ea"/>
                              <a:cs typeface="Times New Roman" pitchFamily="18" charset="0"/>
                            </a:rPr>
                            <a:t>bằng</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các</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thích</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hợp</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để</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hoàn</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thành</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bảng</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giá</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trị</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sau</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của</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hàm</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số</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đã</a:t>
                          </a:r>
                          <a:r>
                            <a:rPr lang="en-US" sz="4800" b="1" kern="1200" dirty="0" smtClean="0">
                              <a:solidFill>
                                <a:schemeClr val="lt1"/>
                              </a:solidFill>
                              <a:effectLst/>
                              <a:latin typeface="Times New Roman" pitchFamily="18" charset="0"/>
                              <a:ea typeface="+mn-ea"/>
                              <a:cs typeface="Times New Roman" pitchFamily="18" charset="0"/>
                            </a:rPr>
                            <a:t> </a:t>
                          </a:r>
                          <a:r>
                            <a:rPr lang="en-US" sz="4800" b="1" kern="1200" dirty="0" err="1" smtClean="0">
                              <a:solidFill>
                                <a:schemeClr val="lt1"/>
                              </a:solidFill>
                              <a:effectLst/>
                              <a:latin typeface="Times New Roman" pitchFamily="18" charset="0"/>
                              <a:ea typeface="+mn-ea"/>
                              <a:cs typeface="Times New Roman" pitchFamily="18" charset="0"/>
                            </a:rPr>
                            <a:t>cho</a:t>
                          </a:r>
                          <a:r>
                            <a:rPr lang="en-US" sz="4800" b="1" kern="1200" dirty="0" smtClean="0">
                              <a:solidFill>
                                <a:schemeClr val="lt1"/>
                              </a:solidFill>
                              <a:effectLst/>
                              <a:latin typeface="Times New Roman" pitchFamily="18" charset="0"/>
                              <a:ea typeface="+mn-ea"/>
                              <a:cs typeface="Times New Roman" pitchFamily="18" charset="0"/>
                            </a:rPr>
                            <a:t>.</a:t>
                          </a: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1" kern="1200" dirty="0" smtClean="0">
                            <a:solidFill>
                              <a:schemeClr val="lt1"/>
                            </a:solidFill>
                            <a:effectLst/>
                            <a:latin typeface="Times New Roman" pitchFamily="18" charset="0"/>
                            <a:ea typeface="+mn-ea"/>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1" kern="1200" dirty="0" smtClean="0">
                            <a:solidFill>
                              <a:schemeClr val="lt1"/>
                            </a:solidFill>
                            <a:effectLst/>
                            <a:latin typeface="Times New Roman" pitchFamily="18" charset="0"/>
                            <a:ea typeface="+mn-ea"/>
                            <a:cs typeface="Times New Roman" pitchFamily="18" charset="0"/>
                          </a:endParaRP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dirty="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xmlns="">
          <p:graphicFrame>
            <p:nvGraphicFramePr>
              <p:cNvPr id="23" name="Table 22">
                <a:extLst>
                  <a:ext uri="{FF2B5EF4-FFF2-40B4-BE49-F238E27FC236}">
                    <a16:creationId xmlns="" xmlns:a16="http://schemas.microsoft.com/office/drawing/2014/main" xmlns:a14="http://schemas.microsoft.com/office/drawing/2010/main" id="{50CEE1A1-75D0-461B-AF7C-3F18CDA37CEC}"/>
                  </a:ext>
                </a:extLst>
              </p:cNvPr>
              <p:cNvGraphicFramePr>
                <a:graphicFrameLocks noGrp="1"/>
              </p:cNvGraphicFramePr>
              <p:nvPr>
                <p:extLst>
                  <p:ext uri="{D42A27DB-BD31-4B8C-83A1-F6EECF244321}">
                    <p14:modId xmlns:p14="http://schemas.microsoft.com/office/powerpoint/2010/main" val="1985123169"/>
                  </p:ext>
                </p:extLst>
              </p:nvPr>
            </p:nvGraphicFramePr>
            <p:xfrm>
              <a:off x="719448" y="2677352"/>
              <a:ext cx="23077376" cy="5954986"/>
            </p:xfrm>
            <a:graphic>
              <a:graphicData uri="http://schemas.openxmlformats.org/drawingml/2006/table">
                <a:tbl>
                  <a:tblPr firstRow="1" bandRow="1">
                    <a:tableStyleId>{5C22544A-7EE6-4342-B048-85BDC9FD1C3A}</a:tableStyleId>
                  </a:tblPr>
                  <a:tblGrid>
                    <a:gridCol w="23077376">
                      <a:extLst>
                        <a:ext uri="{9D8B030D-6E8A-4147-A177-3AD203B41FA5}">
                          <a16:colId xmlns="" xmlns:a16="http://schemas.microsoft.com/office/drawing/2014/main" xmlns:a14="http://schemas.microsoft.com/office/drawing/2010/main" val="442423946"/>
                        </a:ext>
                      </a:extLst>
                    </a:gridCol>
                  </a:tblGrid>
                  <a:tr h="5954986">
                    <a:tc>
                      <a:txBody>
                        <a:bodyPr/>
                        <a:lstStyle/>
                        <a:p>
                          <a:endParaRPr lang="en-US"/>
                        </a:p>
                      </a:txBody>
                      <a:tcPr>
                        <a:blipFill rotWithShape="0">
                          <a:blip r:embed="rId5"/>
                          <a:stretch>
                            <a:fillRect l="-53" t="-2352" r="-106" b="-409"/>
                          </a:stretch>
                        </a:blipFill>
                      </a:tcPr>
                    </a:tc>
                    <a:extLst>
                      <a:ext uri="{0D108BD9-81ED-4DB2-BD59-A6C34878D82A}">
                        <a16:rowId xmlns="" xmlns:a16="http://schemas.microsoft.com/office/drawing/2014/main" xmlns:a14="http://schemas.microsoft.com/office/drawing/2010/main" val="1581287189"/>
                      </a:ext>
                    </a:extLst>
                  </a:tr>
                </a:tbl>
              </a:graphicData>
            </a:graphic>
          </p:graphicFrame>
        </mc:Fallback>
      </mc:AlternateContent>
      <p:graphicFrame>
        <p:nvGraphicFramePr>
          <p:cNvPr id="3" name="Table 2"/>
          <p:cNvGraphicFramePr>
            <a:graphicFrameLocks noGrp="1"/>
          </p:cNvGraphicFramePr>
          <p:nvPr>
            <p:extLst>
              <p:ext uri="{D42A27DB-BD31-4B8C-83A1-F6EECF244321}">
                <p14:modId xmlns:p14="http://schemas.microsoft.com/office/powerpoint/2010/main" val="1922466072"/>
              </p:ext>
            </p:extLst>
          </p:nvPr>
        </p:nvGraphicFramePr>
        <p:xfrm>
          <a:off x="8001000" y="5593331"/>
          <a:ext cx="7632025" cy="2333396"/>
        </p:xfrm>
        <a:graphic>
          <a:graphicData uri="http://schemas.openxmlformats.org/drawingml/2006/table">
            <a:tbl>
              <a:tblPr firstRow="1" firstCol="1" bandRow="1">
                <a:tableStyleId>{5C22544A-7EE6-4342-B048-85BDC9FD1C3A}</a:tableStyleId>
              </a:tblPr>
              <a:tblGrid>
                <a:gridCol w="954003"/>
                <a:gridCol w="954003"/>
                <a:gridCol w="954003"/>
                <a:gridCol w="954003"/>
                <a:gridCol w="779030"/>
                <a:gridCol w="1128977"/>
                <a:gridCol w="954003"/>
                <a:gridCol w="954003"/>
              </a:tblGrid>
              <a:tr h="1166698">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x</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mn-ea"/>
                          <a:cs typeface="Times New Roman" pitchFamily="18" charset="0"/>
                        </a:rPr>
                        <a:t>-2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mn-ea"/>
                          <a:cs typeface="Times New Roman" pitchFamily="18" charset="0"/>
                        </a:rPr>
                        <a:t>-1</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a:effectLst/>
                          <a:latin typeface="Times New Roman" pitchFamily="18" charset="0"/>
                          <a:ea typeface="+mn-ea"/>
                          <a:cs typeface="Times New Roman" pitchFamily="18" charset="0"/>
                        </a:rPr>
                        <a:t>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1</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3</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4</a:t>
                      </a:r>
                      <a:endParaRPr lang="en-US" sz="4800" b="1">
                        <a:effectLst/>
                        <a:latin typeface="Times New Roman" pitchFamily="18" charset="0"/>
                        <a:ea typeface="Calibri"/>
                        <a:cs typeface="Times New Roman" pitchFamily="18" charset="0"/>
                      </a:endParaRPr>
                    </a:p>
                  </a:txBody>
                  <a:tcPr marL="68580" marR="68580" marT="0" marB="0"/>
                </a:tc>
              </a:tr>
              <a:tr h="1166698">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y</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a:t>
                      </a:r>
                      <a:endParaRPr lang="en-US" sz="4800" b="1" dirty="0">
                        <a:effectLst/>
                        <a:latin typeface="Times New Roman" pitchFamily="18" charset="0"/>
                        <a:ea typeface="Calibri"/>
                        <a:cs typeface="Times New Roman" pitchFamily="18" charset="0"/>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84983323"/>
              </p:ext>
            </p:extLst>
          </p:nvPr>
        </p:nvGraphicFramePr>
        <p:xfrm>
          <a:off x="14116215" y="10622301"/>
          <a:ext cx="8210384" cy="2585615"/>
        </p:xfrm>
        <a:graphic>
          <a:graphicData uri="http://schemas.openxmlformats.org/drawingml/2006/table">
            <a:tbl>
              <a:tblPr firstRow="1" firstCol="1" bandRow="1">
                <a:tableStyleId>{5C22544A-7EE6-4342-B048-85BDC9FD1C3A}</a:tableStyleId>
              </a:tblPr>
              <a:tblGrid>
                <a:gridCol w="1026298"/>
                <a:gridCol w="1026298"/>
                <a:gridCol w="1026298"/>
                <a:gridCol w="1026298"/>
                <a:gridCol w="838065"/>
                <a:gridCol w="1214531"/>
                <a:gridCol w="1026298"/>
                <a:gridCol w="1026298"/>
              </a:tblGrid>
              <a:tr h="844397">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x</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mn-ea"/>
                          <a:cs typeface="Times New Roman" pitchFamily="18" charset="0"/>
                        </a:rPr>
                        <a:t>-2</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mn-ea"/>
                          <a:cs typeface="Times New Roman" pitchFamily="18" charset="0"/>
                        </a:rPr>
                        <a:t>-1</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a:effectLst/>
                          <a:latin typeface="Times New Roman" pitchFamily="18" charset="0"/>
                          <a:ea typeface="+mn-ea"/>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1</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2</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3</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4</a:t>
                      </a:r>
                      <a:endParaRPr lang="en-US" sz="4800" b="1">
                        <a:effectLst/>
                        <a:latin typeface="Times New Roman" pitchFamily="18" charset="0"/>
                        <a:ea typeface="Calibri"/>
                        <a:cs typeface="Times New Roman" pitchFamily="18" charset="0"/>
                      </a:endParaRPr>
                    </a:p>
                  </a:txBody>
                  <a:tcPr marL="68580" marR="68580" marT="0" marB="0"/>
                </a:tc>
              </a:tr>
              <a:tr h="1741218">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y</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-24</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-10</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-2</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0</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smtClean="0">
                          <a:effectLst/>
                          <a:latin typeface="Times New Roman" pitchFamily="18" charset="0"/>
                          <a:ea typeface="Calibri"/>
                          <a:cs typeface="Times New Roman" pitchFamily="18" charset="0"/>
                        </a:rPr>
                        <a:t>-4</a:t>
                      </a:r>
                      <a:endParaRPr lang="en-US" sz="4800" b="1">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-14</a:t>
                      </a:r>
                      <a:endParaRPr lang="en-US" sz="4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0"/>
                        </a:spcAft>
                      </a:pPr>
                      <a:r>
                        <a:rPr lang="en-US" sz="4800" b="1" dirty="0" smtClean="0">
                          <a:effectLst/>
                          <a:latin typeface="Times New Roman" pitchFamily="18" charset="0"/>
                          <a:ea typeface="Calibri"/>
                          <a:cs typeface="Times New Roman" pitchFamily="18" charset="0"/>
                        </a:rPr>
                        <a:t>-30</a:t>
                      </a:r>
                      <a:endParaRPr lang="en-US" sz="4800" b="1"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698764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50"/>
                                        <p:tgtEl>
                                          <p:spTgt spid="23"/>
                                        </p:tgtEl>
                                      </p:cBhvr>
                                    </p:animEffect>
                                    <p:anim calcmode="lin" valueType="num">
                                      <p:cBhvr>
                                        <p:cTn id="15" dur="250" fill="hold"/>
                                        <p:tgtEl>
                                          <p:spTgt spid="23"/>
                                        </p:tgtEl>
                                        <p:attrNameLst>
                                          <p:attrName>ppt_x</p:attrName>
                                        </p:attrNameLst>
                                      </p:cBhvr>
                                      <p:tavLst>
                                        <p:tav tm="0">
                                          <p:val>
                                            <p:strVal val="#ppt_x"/>
                                          </p:val>
                                        </p:tav>
                                        <p:tav tm="100000">
                                          <p:val>
                                            <p:strVal val="#ppt_x"/>
                                          </p:val>
                                        </p:tav>
                                      </p:tavLst>
                                    </p:anim>
                                    <p:anim calcmode="lin" valueType="num">
                                      <p:cBhvr>
                                        <p:cTn id="16"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0" end="0"/>
                                            </p:txEl>
                                          </p:spTgt>
                                        </p:tgtEl>
                                        <p:attrNameLst>
                                          <p:attrName>style.visibility</p:attrName>
                                        </p:attrNameLst>
                                      </p:cBhvr>
                                      <p:to>
                                        <p:strVal val="visible"/>
                                      </p:to>
                                    </p:set>
                                    <p:animEffect transition="in" filter="wipe(left)">
                                      <p:cBhvr>
                                        <p:cTn id="26" dur="500"/>
                                        <p:tgtEl>
                                          <p:spTgt spid="9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9">
                                            <p:txEl>
                                              <p:pRg st="1" end="1"/>
                                            </p:txEl>
                                          </p:spTgt>
                                        </p:tgtEl>
                                        <p:attrNameLst>
                                          <p:attrName>style.visibility</p:attrName>
                                        </p:attrNameLst>
                                      </p:cBhvr>
                                      <p:to>
                                        <p:strVal val="visible"/>
                                      </p:to>
                                    </p:set>
                                    <p:anim calcmode="lin" valueType="num">
                                      <p:cBhvr additive="base">
                                        <p:cTn id="31"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9">
                                            <p:txEl>
                                              <p:pRg st="2" end="2"/>
                                            </p:txEl>
                                          </p:spTgt>
                                        </p:tgtEl>
                                        <p:attrNameLst>
                                          <p:attrName>style.visibility</p:attrName>
                                        </p:attrNameLst>
                                      </p:cBhvr>
                                      <p:to>
                                        <p:strVal val="visible"/>
                                      </p:to>
                                    </p:set>
                                    <p:anim calcmode="lin" valueType="num">
                                      <p:cBhvr additive="base">
                                        <p:cTn id="35"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9">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9">
                                            <p:txEl>
                                              <p:pRg st="3" end="3"/>
                                            </p:txEl>
                                          </p:spTgt>
                                        </p:tgtEl>
                                        <p:attrNameLst>
                                          <p:attrName>style.visibility</p:attrName>
                                        </p:attrNameLst>
                                      </p:cBhvr>
                                      <p:to>
                                        <p:strVal val="visible"/>
                                      </p:to>
                                    </p:set>
                                    <p:anim calcmode="lin" valueType="num">
                                      <p:cBhvr additive="base">
                                        <p:cTn id="39"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wipe(left)">
                                      <p:cBhvr>
                                        <p:cTn id="45" dur="500"/>
                                        <p:tgtEl>
                                          <p:spTgt spid="17">
                                            <p:txEl>
                                              <p:pRg st="0" end="0"/>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4" name="Group 57"/>
          <p:cNvGrpSpPr>
            <a:grpSpLocks/>
          </p:cNvGrpSpPr>
          <p:nvPr/>
        </p:nvGrpSpPr>
        <p:grpSpPr bwMode="auto">
          <a:xfrm>
            <a:off x="838200" y="1736721"/>
            <a:ext cx="4891422" cy="878618"/>
            <a:chOff x="224" y="592"/>
            <a:chExt cx="11374" cy="1326"/>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smtClean="0">
                  <a:solidFill>
                    <a:srgbClr val="0000CC"/>
                  </a:solidFill>
                  <a:latin typeface="Tahoma" panose="020B0604030504040204" pitchFamily="34" charset="0"/>
                  <a:ea typeface="Tahoma" panose="020B0604030504040204" pitchFamily="34" charset="0"/>
                  <a:cs typeface="Tahoma" panose="020B0604030504040204" pitchFamily="34" charset="0"/>
                </a:rPr>
                <a:t>Vận dụng </a:t>
              </a:r>
              <a:r>
                <a:rPr kumimoji="0" lang="en-US" altLang="en-US" sz="4400" b="1" i="0" u="none" strike="noStrike" cap="none" normalizeH="0" baseline="0" smtClean="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1</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22" name="Title 1">
            <a:extLst>
              <a:ext uri="{FF2B5EF4-FFF2-40B4-BE49-F238E27FC236}">
                <a16:creationId xmlns="" xmlns:mc="http://schemas.openxmlformats.org/markup-compatibility/2006" xmlns:a14="http://schemas.microsoft.com/office/drawing/2010/main" xmlns:a16="http://schemas.microsoft.com/office/drawing/2014/main" id="{28E92049-5AB7-443C-A73B-1E6B9EF711F3}"/>
              </a:ext>
            </a:extLst>
          </p:cNvPr>
          <p:cNvSpPr txBox="1">
            <a:spLocks/>
          </p:cNvSpPr>
          <p:nvPr/>
        </p:nvSpPr>
        <p:spPr>
          <a:xfrm>
            <a:off x="643466" y="4641361"/>
            <a:ext cx="23130933" cy="185967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ctr">
              <a:lnSpc>
                <a:spcPct val="130000"/>
              </a:lnSpc>
            </a:pPr>
            <a:r>
              <a:rPr lang="en-US" sz="4400" b="1">
                <a:solidFill>
                  <a:srgbClr val="3333FF"/>
                </a:solidFill>
              </a:rPr>
              <a:t>Lời </a:t>
            </a:r>
            <a:r>
              <a:rPr lang="en-US" sz="4400" b="1" smtClean="0">
                <a:solidFill>
                  <a:srgbClr val="3333FF"/>
                </a:solidFill>
              </a:rPr>
              <a:t>giải</a:t>
            </a:r>
            <a:r>
              <a:rPr lang="en-US" sz="4400" b="1"/>
              <a:t>	</a:t>
            </a:r>
            <a:endParaRPr lang="en-GB" sz="4400" b="1"/>
          </a:p>
        </p:txBody>
      </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3239939486"/>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 xmlns:a16="http://schemas.microsoft.com/office/drawing/2014/main" val="442423946"/>
                        </a:ext>
                      </a:extLst>
                    </a:gridCol>
                  </a:tblGrid>
                  <a:tr h="6375175">
                    <a:tc>
                      <a:txBody>
                        <a:bodyPr/>
                        <a:lstStyle/>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0" kern="1200" dirty="0" smtClean="0">
                            <a:solidFill>
                              <a:schemeClr val="lt1"/>
                            </a:solidFill>
                            <a:effectLst/>
                            <a:latin typeface="Times New Roman" pitchFamily="18" charset="0"/>
                            <a:ea typeface="+mn-ea"/>
                            <a:cs typeface="Times New Roman" pitchFamily="18" charset="0"/>
                          </a:endParaRPr>
                        </a:p>
                        <a:p>
                          <a:pPr marL="0" marR="0" indent="0" algn="l" defTabSz="1828800" rtl="0" eaLnBrk="1" fontAlgn="auto" latinLnBrk="0" hangingPunct="1">
                            <a:lnSpc>
                              <a:spcPct val="100000"/>
                            </a:lnSpc>
                            <a:spcBef>
                              <a:spcPts val="0"/>
                            </a:spcBef>
                            <a:spcAft>
                              <a:spcPts val="0"/>
                            </a:spcAft>
                            <a:buClrTx/>
                            <a:buSzTx/>
                            <a:buFontTx/>
                            <a:buNone/>
                            <a:tabLst/>
                            <a:defRPr/>
                          </a:pPr>
                          <a:r>
                            <a:rPr lang="en-US" sz="4800" b="0" kern="1200" dirty="0" err="1" smtClean="0">
                              <a:solidFill>
                                <a:schemeClr val="lt1"/>
                              </a:solidFill>
                              <a:effectLst/>
                              <a:latin typeface="Times New Roman" pitchFamily="18" charset="0"/>
                              <a:ea typeface="+mn-ea"/>
                              <a:cs typeface="Times New Roman" pitchFamily="18" charset="0"/>
                            </a:rPr>
                            <a:t>Một</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viên</a:t>
                          </a:r>
                          <a:r>
                            <a:rPr lang="en-US" sz="4800" b="0" kern="1200" dirty="0" smtClean="0">
                              <a:solidFill>
                                <a:schemeClr val="lt1"/>
                              </a:solidFill>
                              <a:effectLst/>
                              <a:latin typeface="Times New Roman" pitchFamily="18" charset="0"/>
                              <a:ea typeface="+mn-ea"/>
                              <a:cs typeface="Times New Roman" pitchFamily="18" charset="0"/>
                            </a:rPr>
                            <a:t> bi </a:t>
                          </a:r>
                          <a:r>
                            <a:rPr lang="en-US" sz="4800" b="0" kern="1200" dirty="0" err="1" smtClean="0">
                              <a:solidFill>
                                <a:schemeClr val="lt1"/>
                              </a:solidFill>
                              <a:effectLst/>
                              <a:latin typeface="Times New Roman" pitchFamily="18" charset="0"/>
                              <a:ea typeface="+mn-ea"/>
                              <a:cs typeface="Times New Roman" pitchFamily="18" charset="0"/>
                            </a:rPr>
                            <a:t>rơi</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tự</a:t>
                          </a:r>
                          <a:r>
                            <a:rPr lang="en-US" sz="4800" b="0" kern="1200" dirty="0" smtClean="0">
                              <a:solidFill>
                                <a:schemeClr val="lt1"/>
                              </a:solidFill>
                              <a:effectLst/>
                              <a:latin typeface="Times New Roman" pitchFamily="18" charset="0"/>
                              <a:ea typeface="+mn-ea"/>
                              <a:cs typeface="Times New Roman" pitchFamily="18" charset="0"/>
                            </a:rPr>
                            <a:t> do </a:t>
                          </a:r>
                          <a:r>
                            <a:rPr lang="en-US" sz="4800" b="0" kern="1200" dirty="0" err="1" smtClean="0">
                              <a:solidFill>
                                <a:schemeClr val="lt1"/>
                              </a:solidFill>
                              <a:effectLst/>
                              <a:latin typeface="Times New Roman" pitchFamily="18" charset="0"/>
                              <a:ea typeface="+mn-ea"/>
                              <a:cs typeface="Times New Roman" pitchFamily="18" charset="0"/>
                            </a:rPr>
                            <a:t>từ</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độ</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cao</a:t>
                          </a:r>
                          <a:r>
                            <a:rPr lang="en-US" sz="4800" b="0" kern="1200" dirty="0" smtClean="0">
                              <a:solidFill>
                                <a:schemeClr val="lt1"/>
                              </a:solidFill>
                              <a:effectLst/>
                              <a:latin typeface="Times New Roman" pitchFamily="18" charset="0"/>
                              <a:ea typeface="+mn-ea"/>
                              <a:cs typeface="Times New Roman" pitchFamily="18" charset="0"/>
                            </a:rPr>
                            <a:t> 19,6 m </a:t>
                          </a:r>
                          <a:r>
                            <a:rPr lang="en-US" sz="4800" b="0" kern="1200" dirty="0" err="1" smtClean="0">
                              <a:solidFill>
                                <a:schemeClr val="lt1"/>
                              </a:solidFill>
                              <a:effectLst/>
                              <a:latin typeface="Times New Roman" pitchFamily="18" charset="0"/>
                              <a:ea typeface="+mn-ea"/>
                              <a:cs typeface="Times New Roman" pitchFamily="18" charset="0"/>
                            </a:rPr>
                            <a:t>xuống</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mặt</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đất</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Độ</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cao</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mét</a:t>
                          </a:r>
                          <a:r>
                            <a:rPr lang="en-US" sz="4800" b="0" kern="1200" dirty="0" smtClean="0">
                              <a:solidFill>
                                <a:schemeClr val="lt1"/>
                              </a:solidFill>
                              <a:effectLst/>
                              <a:latin typeface="Times New Roman" pitchFamily="18" charset="0"/>
                              <a:ea typeface="+mn-ea"/>
                              <a:cs typeface="Times New Roman" pitchFamily="18" charset="0"/>
                            </a:rPr>
                            <a:t>) so </a:t>
                          </a:r>
                          <a:r>
                            <a:rPr lang="en-US" sz="4800" b="0" kern="1200" dirty="0" err="1" smtClean="0">
                              <a:solidFill>
                                <a:schemeClr val="lt1"/>
                              </a:solidFill>
                              <a:effectLst/>
                              <a:latin typeface="Times New Roman" pitchFamily="18" charset="0"/>
                              <a:ea typeface="+mn-ea"/>
                              <a:cs typeface="Times New Roman" pitchFamily="18" charset="0"/>
                            </a:rPr>
                            <a:t>với</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mặt</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đất</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của</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viên</a:t>
                          </a:r>
                          <a:r>
                            <a:rPr lang="en-US" sz="4800" b="0" kern="1200" dirty="0" smtClean="0">
                              <a:solidFill>
                                <a:schemeClr val="lt1"/>
                              </a:solidFill>
                              <a:effectLst/>
                              <a:latin typeface="Times New Roman" pitchFamily="18" charset="0"/>
                              <a:ea typeface="+mn-ea"/>
                              <a:cs typeface="Times New Roman" pitchFamily="18" charset="0"/>
                            </a:rPr>
                            <a:t> bi </a:t>
                          </a:r>
                          <a:r>
                            <a:rPr lang="en-US" sz="4800" b="0" kern="1200" dirty="0" err="1" smtClean="0">
                              <a:solidFill>
                                <a:schemeClr val="lt1"/>
                              </a:solidFill>
                              <a:effectLst/>
                              <a:latin typeface="Times New Roman" pitchFamily="18" charset="0"/>
                              <a:ea typeface="+mn-ea"/>
                              <a:cs typeface="Times New Roman" pitchFamily="18" charset="0"/>
                            </a:rPr>
                            <a:t>trong</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khi</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rơi</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phụ</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thuộc</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vào</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thời</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gian</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giây</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theo</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công</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thức</a:t>
                          </a:r>
                          <a:r>
                            <a:rPr lang="en-US" sz="4800" b="0" kern="1200" dirty="0" smtClean="0">
                              <a:solidFill>
                                <a:schemeClr val="lt1"/>
                              </a:solidFill>
                              <a:effectLst/>
                              <a:latin typeface="Times New Roman" pitchFamily="18" charset="0"/>
                              <a:ea typeface="+mn-ea"/>
                              <a:cs typeface="Times New Roman" pitchFamily="18" charset="0"/>
                            </a:rPr>
                            <a:t>: </a:t>
                          </a:r>
                          <a14:m>
                            <m:oMath xmlns:m="http://schemas.openxmlformats.org/officeDocument/2006/math">
                              <m:r>
                                <m:rPr>
                                  <m:sty m:val="p"/>
                                </m:rPr>
                                <a:rPr lang="en-US" sz="4800" b="0" i="0" smtClean="0">
                                  <a:latin typeface="Cambria Math"/>
                                </a:rPr>
                                <m:t>h</m:t>
                              </m:r>
                              <m:r>
                                <a:rPr lang="en-US" sz="4800" b="1" i="0" smtClean="0">
                                  <a:latin typeface="Cambria Math"/>
                                </a:rPr>
                                <m:t>=</m:t>
                              </m:r>
                            </m:oMath>
                          </a14:m>
                          <a:r>
                            <a:rPr lang="en-US" sz="4800" dirty="0" smtClean="0">
                              <a:effectLst/>
                              <a:latin typeface="Times New Roman" pitchFamily="18" charset="0"/>
                              <a:ea typeface="Calibri"/>
                              <a:cs typeface="Times New Roman" pitchFamily="18" charset="0"/>
                            </a:rPr>
                            <a:t>19,6-4,9</a:t>
                          </a:r>
                          <a14:m>
                            <m:oMath xmlns:m="http://schemas.openxmlformats.org/officeDocument/2006/math">
                              <m:sSup>
                                <m:sSupPr>
                                  <m:ctrlPr>
                                    <a:rPr lang="en-US" sz="4800" b="1" i="1" smtClean="0">
                                      <a:latin typeface="Cambria Math"/>
                                    </a:rPr>
                                  </m:ctrlPr>
                                </m:sSupPr>
                                <m:e>
                                  <m:r>
                                    <a:rPr lang="en-US" sz="4800" b="1" i="1" smtClean="0">
                                      <a:latin typeface="Cambria Math"/>
                                    </a:rPr>
                                    <m:t>𝒕</m:t>
                                  </m:r>
                                </m:e>
                                <m:sup>
                                  <m:r>
                                    <a:rPr lang="en-US" sz="4800" b="1" i="1">
                                      <a:latin typeface="Cambria Math" panose="02040503050406030204" pitchFamily="18" charset="0"/>
                                    </a:rPr>
                                    <m:t>𝟐</m:t>
                                  </m:r>
                                </m:sup>
                              </m:sSup>
                            </m:oMath>
                          </a14:m>
                          <a:endParaRPr lang="en-US" sz="4800" dirty="0" smtClean="0">
                            <a:effectLst/>
                            <a:latin typeface="Times New Roman" pitchFamily="18" charset="0"/>
                            <a:ea typeface="Calibri"/>
                            <a:cs typeface="Times New Roman" pitchFamily="18" charset="0"/>
                          </a:endParaRPr>
                        </a:p>
                        <a:p>
                          <a:endParaRPr lang="en-US" sz="4800" b="0" kern="1200" dirty="0" smtClean="0">
                            <a:solidFill>
                              <a:schemeClr val="lt1"/>
                            </a:solidFill>
                            <a:effectLst/>
                            <a:latin typeface="Times New Roman" pitchFamily="18" charset="0"/>
                            <a:ea typeface="+mn-ea"/>
                            <a:cs typeface="Times New Roman" pitchFamily="18" charset="0"/>
                          </a:endParaRPr>
                        </a:p>
                        <a:p>
                          <a:r>
                            <a:rPr lang="en-US" sz="4800" b="0" kern="1200" dirty="0" smtClean="0">
                              <a:solidFill>
                                <a:schemeClr val="lt1"/>
                              </a:solidFill>
                              <a:effectLst/>
                              <a:latin typeface="Times New Roman" pitchFamily="18" charset="0"/>
                              <a:ea typeface="+mn-ea"/>
                              <a:cs typeface="Times New Roman" pitchFamily="18" charset="0"/>
                            </a:rPr>
                            <a:t>a) </a:t>
                          </a:r>
                          <a:r>
                            <a:rPr lang="en-US" sz="4800" b="0" kern="1200" dirty="0" err="1" smtClean="0">
                              <a:solidFill>
                                <a:schemeClr val="lt1"/>
                              </a:solidFill>
                              <a:effectLst/>
                              <a:latin typeface="Times New Roman" pitchFamily="18" charset="0"/>
                              <a:ea typeface="+mn-ea"/>
                              <a:cs typeface="Times New Roman" pitchFamily="18" charset="0"/>
                            </a:rPr>
                            <a:t>Hỏi</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sau</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bao</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nhiêu</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giây</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kể</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từ</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khi</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rơi</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viên</a:t>
                          </a:r>
                          <a:r>
                            <a:rPr lang="en-US" sz="4800" b="0" kern="1200" dirty="0" smtClean="0">
                              <a:solidFill>
                                <a:schemeClr val="lt1"/>
                              </a:solidFill>
                              <a:effectLst/>
                              <a:latin typeface="Times New Roman" pitchFamily="18" charset="0"/>
                              <a:ea typeface="+mn-ea"/>
                              <a:cs typeface="Times New Roman" pitchFamily="18" charset="0"/>
                            </a:rPr>
                            <a:t> bi </a:t>
                          </a:r>
                          <a:r>
                            <a:rPr lang="en-US" sz="4800" b="0" kern="1200" dirty="0" err="1" smtClean="0">
                              <a:solidFill>
                                <a:schemeClr val="lt1"/>
                              </a:solidFill>
                              <a:effectLst/>
                              <a:latin typeface="Times New Roman" pitchFamily="18" charset="0"/>
                              <a:ea typeface="+mn-ea"/>
                              <a:cs typeface="Times New Roman" pitchFamily="18" charset="0"/>
                            </a:rPr>
                            <a:t>chạm</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đất</a:t>
                          </a:r>
                          <a:r>
                            <a:rPr lang="en-US" sz="4800" b="0" kern="1200" dirty="0" smtClean="0">
                              <a:solidFill>
                                <a:schemeClr val="lt1"/>
                              </a:solidFill>
                              <a:effectLst/>
                              <a:latin typeface="Times New Roman" pitchFamily="18" charset="0"/>
                              <a:ea typeface="+mn-ea"/>
                              <a:cs typeface="Times New Roman" pitchFamily="18" charset="0"/>
                            </a:rPr>
                            <a:t>?</a:t>
                          </a:r>
                        </a:p>
                        <a:p>
                          <a:r>
                            <a:rPr lang="en-US" sz="4800" b="0" kern="1200" dirty="0" smtClean="0">
                              <a:solidFill>
                                <a:schemeClr val="lt1"/>
                              </a:solidFill>
                              <a:effectLst/>
                              <a:latin typeface="Times New Roman" pitchFamily="18" charset="0"/>
                              <a:ea typeface="+mn-ea"/>
                              <a:cs typeface="Times New Roman" pitchFamily="18" charset="0"/>
                            </a:rPr>
                            <a:t>b) </a:t>
                          </a:r>
                          <a:r>
                            <a:rPr lang="en-US" sz="4800" b="0" kern="1200" dirty="0" err="1" smtClean="0">
                              <a:solidFill>
                                <a:schemeClr val="lt1"/>
                              </a:solidFill>
                              <a:effectLst/>
                              <a:latin typeface="Times New Roman" pitchFamily="18" charset="0"/>
                              <a:ea typeface="+mn-ea"/>
                              <a:cs typeface="Times New Roman" pitchFamily="18" charset="0"/>
                            </a:rPr>
                            <a:t>Tìm</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tập</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xác</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định</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và</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tập</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giá</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trị</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của</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hàm</a:t>
                          </a:r>
                          <a:r>
                            <a:rPr lang="en-US" sz="4800" b="0" kern="1200" dirty="0" smtClean="0">
                              <a:solidFill>
                                <a:schemeClr val="lt1"/>
                              </a:solidFill>
                              <a:effectLst/>
                              <a:latin typeface="Times New Roman" pitchFamily="18" charset="0"/>
                              <a:ea typeface="+mn-ea"/>
                              <a:cs typeface="Times New Roman" pitchFamily="18" charset="0"/>
                            </a:rPr>
                            <a:t> </a:t>
                          </a:r>
                          <a:r>
                            <a:rPr lang="en-US" sz="4800" b="0" kern="1200" dirty="0" err="1" smtClean="0">
                              <a:solidFill>
                                <a:schemeClr val="lt1"/>
                              </a:solidFill>
                              <a:effectLst/>
                              <a:latin typeface="Times New Roman" pitchFamily="18" charset="0"/>
                              <a:ea typeface="+mn-ea"/>
                              <a:cs typeface="Times New Roman" pitchFamily="18" charset="0"/>
                            </a:rPr>
                            <a:t>số</a:t>
                          </a:r>
                          <a:r>
                            <a:rPr lang="en-US" sz="4800" b="0" kern="1200" dirty="0" smtClean="0">
                              <a:solidFill>
                                <a:schemeClr val="lt1"/>
                              </a:solidFill>
                              <a:effectLst/>
                              <a:latin typeface="Times New Roman" pitchFamily="18" charset="0"/>
                              <a:ea typeface="+mn-ea"/>
                              <a:cs typeface="Times New Roman" pitchFamily="18" charset="0"/>
                            </a:rPr>
                            <a:t> .</a:t>
                          </a:r>
                        </a:p>
                        <a:p>
                          <a:pPr marL="0" marR="0" indent="0" algn="l" defTabSz="1828800" rtl="0" eaLnBrk="1" fontAlgn="auto" latinLnBrk="0" hangingPunct="1">
                            <a:lnSpc>
                              <a:spcPct val="107000"/>
                            </a:lnSpc>
                            <a:spcBef>
                              <a:spcPts val="0"/>
                            </a:spcBef>
                            <a:spcAft>
                              <a:spcPts val="800"/>
                            </a:spcAft>
                            <a:buClrTx/>
                            <a:buSzTx/>
                            <a:buFontTx/>
                            <a:buNone/>
                            <a:tabLst/>
                            <a:defRPr/>
                          </a:pPr>
                          <a:endParaRPr lang="en-US" sz="4800" b="0" dirty="0">
                            <a:effectLst/>
                            <a:latin typeface="Times New Roman" pitchFamily="18" charset="0"/>
                            <a:ea typeface="Calibri"/>
                            <a:cs typeface="Times New Roman" pitchFamily="18" charset="0"/>
                          </a:endParaRPr>
                        </a:p>
                      </a:txBody>
                      <a:tcPr/>
                    </a:tc>
                    <a:extLst>
                      <a:ext uri="{0D108BD9-81ED-4DB2-BD59-A6C34878D82A}">
                        <a16:rowId xmlns="" xmlns:a16="http://schemas.microsoft.com/office/drawing/2014/main" val="1581287189"/>
                      </a:ext>
                    </a:extLst>
                  </a:tr>
                </a:tbl>
              </a:graphicData>
            </a:graphic>
          </p:graphicFrame>
        </mc:Choice>
        <mc:Fallback xmlns="">
          <p:graphicFrame>
            <p:nvGraphicFramePr>
              <p:cNvPr id="23" name="Table 22">
                <a:extLst>
                  <a:ext uri="{FF2B5EF4-FFF2-40B4-BE49-F238E27FC236}">
                    <a16:creationId xmlns:a16="http://schemas.microsoft.com/office/drawing/2014/main" xmlns:a14="http://schemas.microsoft.com/office/drawing/2010/main" xmlns="" id="{50CEE1A1-75D0-461B-AF7C-3F18CDA37CEC}"/>
                  </a:ext>
                </a:extLst>
              </p:cNvPr>
              <p:cNvGraphicFramePr>
                <a:graphicFrameLocks noGrp="1"/>
              </p:cNvGraphicFramePr>
              <p:nvPr>
                <p:extLst>
                  <p:ext uri="{D42A27DB-BD31-4B8C-83A1-F6EECF244321}">
                    <p14:modId xmlns:p14="http://schemas.microsoft.com/office/powerpoint/2010/main" val="3239939486"/>
                  </p:ext>
                </p:extLst>
              </p:nvPr>
            </p:nvGraphicFramePr>
            <p:xfrm>
              <a:off x="643466" y="2692625"/>
              <a:ext cx="23435734" cy="6375175"/>
            </p:xfrm>
            <a:graphic>
              <a:graphicData uri="http://schemas.openxmlformats.org/drawingml/2006/table">
                <a:tbl>
                  <a:tblPr firstRow="1" bandRow="1">
                    <a:tableStyleId>{5C22544A-7EE6-4342-B048-85BDC9FD1C3A}</a:tableStyleId>
                  </a:tblPr>
                  <a:tblGrid>
                    <a:gridCol w="23435734">
                      <a:extLst>
                        <a:ext uri="{9D8B030D-6E8A-4147-A177-3AD203B41FA5}">
                          <a16:colId xmlns:a16="http://schemas.microsoft.com/office/drawing/2014/main" xmlns:a14="http://schemas.microsoft.com/office/drawing/2010/main" xmlns="" val="442423946"/>
                        </a:ext>
                      </a:extLst>
                    </a:gridCol>
                  </a:tblGrid>
                  <a:tr h="6375175">
                    <a:tc>
                      <a:txBody>
                        <a:bodyPr/>
                        <a:lstStyle/>
                        <a:p>
                          <a:endParaRPr lang="en-US"/>
                        </a:p>
                      </a:txBody>
                      <a:tcPr>
                        <a:blipFill rotWithShape="1">
                          <a:blip r:embed="rId3"/>
                          <a:stretch>
                            <a:fillRect l="-26" t="-96"/>
                          </a:stretch>
                        </a:blipFill>
                      </a:tcPr>
                    </a:tc>
                    <a:extLst>
                      <a:ext uri="{0D108BD9-81ED-4DB2-BD59-A6C34878D82A}">
                        <a16:rowId xmlns:a16="http://schemas.microsoft.com/office/drawing/2014/main" xmlns:a14="http://schemas.microsoft.com/office/drawing/2010/main" xmlns="" val="1581287189"/>
                      </a:ext>
                    </a:extLst>
                  </a:tr>
                </a:tbl>
              </a:graphicData>
            </a:graphic>
          </p:graphicFrame>
        </mc:Fallback>
      </mc:AlternateContent>
    </p:spTree>
    <p:extLst>
      <p:ext uri="{BB962C8B-B14F-4D97-AF65-F5344CB8AC3E}">
        <p14:creationId xmlns:p14="http://schemas.microsoft.com/office/powerpoint/2010/main" val="1003930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2974</Words>
  <Application>Microsoft Office PowerPoint</Application>
  <PresentationFormat>Custom</PresentationFormat>
  <Paragraphs>346</Paragraphs>
  <Slides>32</Slides>
  <Notes>20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subject/>
  <dc:creator>thuvienhoclieu.com</dc:creator>
  <cp:keywords>thuvienhoclieu.com</cp:keywords>
  <dc:description>thuvienhoclieu.com</dc:description>
  <cp:lastModifiedBy/>
  <cp:revision>1</cp:revision>
  <dcterms:created xsi:type="dcterms:W3CDTF">2022-09-06T09:35:15Z</dcterms:created>
  <dcterms:modified xsi:type="dcterms:W3CDTF">2022-09-06T09:35:21Z</dcterms:modified>
  <cp:category/>
</cp:coreProperties>
</file>