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8" r:id="rId1"/>
    <p:sldMasterId id="2147483754" r:id="rId2"/>
    <p:sldMasterId id="2147483783" r:id="rId3"/>
  </p:sldMasterIdLst>
  <p:notesMasterIdLst>
    <p:notesMasterId r:id="rId28"/>
  </p:notesMasterIdLst>
  <p:sldIdLst>
    <p:sldId id="313" r:id="rId4"/>
    <p:sldId id="301" r:id="rId5"/>
    <p:sldId id="315" r:id="rId6"/>
    <p:sldId id="316" r:id="rId7"/>
    <p:sldId id="321" r:id="rId8"/>
    <p:sldId id="323" r:id="rId9"/>
    <p:sldId id="322" r:id="rId10"/>
    <p:sldId id="324" r:id="rId11"/>
    <p:sldId id="325" r:id="rId12"/>
    <p:sldId id="317" r:id="rId13"/>
    <p:sldId id="326" r:id="rId14"/>
    <p:sldId id="318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-144" y="-6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3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72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4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34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80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09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04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74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798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5381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93681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58819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599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6545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5407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41300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063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48826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08506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71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6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1.png"/><Relationship Id="rId5" Type="http://schemas.openxmlformats.org/officeDocument/2006/relationships/image" Target="../media/image66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8.png"/><Relationship Id="rId5" Type="http://schemas.openxmlformats.org/officeDocument/2006/relationships/image" Target="../media/image66.png"/><Relationship Id="rId4" Type="http://schemas.openxmlformats.org/officeDocument/2006/relationships/image" Target="../media/image67.jpeg"/><Relationship Id="rId9" Type="http://schemas.openxmlformats.org/officeDocument/2006/relationships/image" Target="../media/image4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7" Type="http://schemas.openxmlformats.org/officeDocument/2006/relationships/image" Target="../media/image45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4.png"/><Relationship Id="rId5" Type="http://schemas.openxmlformats.org/officeDocument/2006/relationships/image" Target="../media/image420.png"/><Relationship Id="rId10" Type="http://schemas.openxmlformats.org/officeDocument/2006/relationships/image" Target="../media/image68.png"/><Relationship Id="rId4" Type="http://schemas.openxmlformats.org/officeDocument/2006/relationships/image" Target="../media/image430.png"/><Relationship Id="rId9" Type="http://schemas.openxmlformats.org/officeDocument/2006/relationships/image" Target="../media/image4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00198" y="1676401"/>
            <a:ext cx="23583604" cy="11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228600" y="3810000"/>
            <a:ext cx="23770191" cy="10896600"/>
            <a:chOff x="48567" y="4381499"/>
            <a:chExt cx="22929848" cy="96011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=""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96388" y="5322556"/>
              <a:ext cx="22682027" cy="866014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779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9" name="Rounded Rectangle 41">
            <a:extLst>
              <a:ext uri="{FF2B5EF4-FFF2-40B4-BE49-F238E27FC236}">
                <a16:creationId xmlns="" xmlns:a16="http://schemas.microsoft.com/office/drawing/2014/main" id="{CC866FB0-B137-49F3-A47E-0B1A18FC432E}"/>
              </a:ext>
            </a:extLst>
          </p:cNvPr>
          <p:cNvSpPr/>
          <p:nvPr/>
        </p:nvSpPr>
        <p:spPr>
          <a:xfrm>
            <a:off x="0" y="1828800"/>
            <a:ext cx="23594672" cy="189216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0" y="2286000"/>
            <a:ext cx="3867704" cy="1066797"/>
            <a:chOff x="22440" y="16831"/>
            <a:chExt cx="757326" cy="292729"/>
          </a:xfrm>
        </p:grpSpPr>
        <p:grpSp>
          <p:nvGrpSpPr>
            <p:cNvPr id="33" name="Group 32"/>
            <p:cNvGrpSpPr/>
            <p:nvPr/>
          </p:nvGrpSpPr>
          <p:grpSpPr>
            <a:xfrm>
              <a:off x="22440" y="16831"/>
              <a:ext cx="706239" cy="292729"/>
              <a:chOff x="31572" y="7735"/>
              <a:chExt cx="993691" cy="362266"/>
            </a:xfrm>
          </p:grpSpPr>
          <p:sp>
            <p:nvSpPr>
              <p:cNvPr id="35" name="Arrow: Pentagon 25"/>
              <p:cNvSpPr/>
              <p:nvPr/>
            </p:nvSpPr>
            <p:spPr>
              <a:xfrm>
                <a:off x="204585" y="7735"/>
                <a:ext cx="820678" cy="36226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4" name="TextBox 56"/>
            <p:cNvSpPr txBox="1"/>
            <p:nvPr/>
          </p:nvSpPr>
          <p:spPr>
            <a:xfrm>
              <a:off x="188148" y="16831"/>
              <a:ext cx="591618" cy="27182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CC99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kern="1200" dirty="0">
                  <a:solidFill>
                    <a:srgbClr val="00CC99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CC99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kern="1200" dirty="0">
                  <a:solidFill>
                    <a:srgbClr val="00CC99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91000" y="2209800"/>
                <a:ext cx="16687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209800"/>
                <a:ext cx="166878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49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4419600"/>
            <a:ext cx="7455649" cy="582246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66800" y="4953000"/>
                <a:ext cx="15316200" cy="229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15316200" cy="2290114"/>
              </a:xfrm>
              <a:prstGeom prst="rect">
                <a:avLst/>
              </a:prstGeom>
              <a:blipFill rotWithShape="0">
                <a:blip r:embed="rId5"/>
                <a:stretch>
                  <a:fillRect l="-1592" t="-6400" r="-1552" b="-9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66800" y="7315200"/>
                <a:ext cx="15621000" cy="1469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𝑴𝑶𝑵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𝑴𝑶𝑷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𝑴𝑶𝑵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𝑴𝑶𝑷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huyền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315200"/>
                <a:ext cx="15621000" cy="1469248"/>
              </a:xfrm>
              <a:prstGeom prst="rect">
                <a:avLst/>
              </a:prstGeom>
              <a:blipFill rotWithShape="0">
                <a:blip r:embed="rId6"/>
                <a:stretch>
                  <a:fillRect l="-1561" t="-7469" r="-897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90600" y="8610600"/>
                <a:ext cx="16078200" cy="2540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8610600"/>
                <a:ext cx="16078200" cy="2540054"/>
              </a:xfrm>
              <a:prstGeom prst="rect">
                <a:avLst/>
              </a:prstGeom>
              <a:blipFill rotWithShape="0">
                <a:blip r:embed="rId7"/>
                <a:stretch>
                  <a:fillRect l="-1555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19200" y="11201400"/>
                <a:ext cx="21336000" cy="1980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mtClean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13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1201400"/>
                <a:ext cx="21336000" cy="1980542"/>
              </a:xfrm>
              <a:prstGeom prst="rect">
                <a:avLst/>
              </a:prstGeom>
              <a:blipFill rotWithShape="0">
                <a:blip r:embed="rId8"/>
                <a:stretch>
                  <a:fillRect l="-1143" t="-7407"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457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8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228600" y="3810000"/>
            <a:ext cx="23770191" cy="10896600"/>
            <a:chOff x="48567" y="4381499"/>
            <a:chExt cx="22929848" cy="96011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=""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96388" y="5322556"/>
              <a:ext cx="22682027" cy="866014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779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9" name="Rounded Rectangle 41">
            <a:extLst>
              <a:ext uri="{FF2B5EF4-FFF2-40B4-BE49-F238E27FC236}">
                <a16:creationId xmlns="" xmlns:a16="http://schemas.microsoft.com/office/drawing/2014/main" id="{CC866FB0-B137-49F3-A47E-0B1A18FC432E}"/>
              </a:ext>
            </a:extLst>
          </p:cNvPr>
          <p:cNvSpPr/>
          <p:nvPr/>
        </p:nvSpPr>
        <p:spPr>
          <a:xfrm>
            <a:off x="0" y="1828800"/>
            <a:ext cx="23594672" cy="189216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0" y="2233742"/>
            <a:ext cx="4952999" cy="1214846"/>
            <a:chOff x="22440" y="4239"/>
            <a:chExt cx="769159" cy="292729"/>
          </a:xfrm>
        </p:grpSpPr>
        <p:grpSp>
          <p:nvGrpSpPr>
            <p:cNvPr id="33" name="Group 32"/>
            <p:cNvGrpSpPr/>
            <p:nvPr/>
          </p:nvGrpSpPr>
          <p:grpSpPr>
            <a:xfrm>
              <a:off x="22440" y="4239"/>
              <a:ext cx="769159" cy="292729"/>
              <a:chOff x="31572" y="-7847"/>
              <a:chExt cx="1082221" cy="362266"/>
            </a:xfrm>
          </p:grpSpPr>
          <p:sp>
            <p:nvSpPr>
              <p:cNvPr id="35" name="Arrow: Pentagon 25"/>
              <p:cNvSpPr/>
              <p:nvPr/>
            </p:nvSpPr>
            <p:spPr>
              <a:xfrm>
                <a:off x="204585" y="-7847"/>
                <a:ext cx="909208" cy="36226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4" name="TextBox 56"/>
            <p:cNvSpPr txBox="1"/>
            <p:nvPr/>
          </p:nvSpPr>
          <p:spPr>
            <a:xfrm>
              <a:off x="188148" y="16831"/>
              <a:ext cx="591618" cy="27182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86400" y="2286000"/>
                <a:ext cx="16687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286000"/>
                <a:ext cx="166878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46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66800" y="4953000"/>
                <a:ext cx="15316200" cy="229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15316200" cy="2290114"/>
              </a:xfrm>
              <a:prstGeom prst="rect">
                <a:avLst/>
              </a:prstGeom>
              <a:blipFill rotWithShape="0">
                <a:blip r:embed="rId4"/>
                <a:stretch>
                  <a:fillRect l="-1592" t="-6400" r="-1552" b="-9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66800" y="7315200"/>
                <a:ext cx="15621000" cy="1469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𝑴𝑶𝑵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đường cao của tam giác đều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315200"/>
                <a:ext cx="15621000" cy="1469248"/>
              </a:xfrm>
              <a:prstGeom prst="rect">
                <a:avLst/>
              </a:prstGeom>
              <a:blipFill rotWithShape="0">
                <a:blip r:embed="rId5"/>
                <a:stretch>
                  <a:fillRect l="-1561" t="-7469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90600" y="8610600"/>
                <a:ext cx="16078200" cy="2540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8610600"/>
                <a:ext cx="16078200" cy="2540054"/>
              </a:xfrm>
              <a:prstGeom prst="rect">
                <a:avLst/>
              </a:prstGeom>
              <a:blipFill rotWithShape="0">
                <a:blip r:embed="rId6"/>
                <a:stretch>
                  <a:fillRect l="-1555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19200" y="11201400"/>
                <a:ext cx="21336000" cy="2003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tabLst>
                    <a:tab pos="18034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𝒕𝒂𝒏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1201400"/>
                <a:ext cx="21336000" cy="2003369"/>
              </a:xfrm>
              <a:prstGeom prst="rect">
                <a:avLst/>
              </a:prstGeom>
              <a:blipFill rotWithShape="0">
                <a:blip r:embed="rId7"/>
                <a:stretch>
                  <a:fillRect l="-1143" t="-7317" b="-2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0" y="4876800"/>
            <a:ext cx="6777863" cy="53031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 flipH="1">
            <a:off x="17323526" y="6553200"/>
            <a:ext cx="1371600" cy="1905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840200" y="7696200"/>
            <a:ext cx="840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012421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8" grpId="0"/>
      <p:bldP spid="40" grpId="0"/>
      <p:bldP spid="41" grpId="0"/>
      <p:bldP spid="42" grpId="0"/>
      <p:bldP spid="4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2">
            <a:extLst>
              <a:ext uri="{FF2B5EF4-FFF2-40B4-BE49-F238E27FC236}">
                <a16:creationId xmlns="" xmlns:a16="http://schemas.microsoft.com/office/drawing/2014/main" id="{8EC90793-DF17-4A07-A5D2-DB94D58C8AE3}"/>
              </a:ext>
            </a:extLst>
          </p:cNvPr>
          <p:cNvSpPr/>
          <p:nvPr/>
        </p:nvSpPr>
        <p:spPr>
          <a:xfrm>
            <a:off x="124903" y="1752600"/>
            <a:ext cx="23954297" cy="11734800"/>
          </a:xfrm>
          <a:prstGeom prst="roundRect">
            <a:avLst>
              <a:gd name="adj" fmla="val 2239"/>
            </a:avLst>
          </a:prstGeom>
          <a:solidFill>
            <a:srgbClr val="DAE3F3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2133600"/>
            <a:ext cx="1828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4724400"/>
            <a:ext cx="16916400" cy="404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Chẳng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(SETUP)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Picture 50"/>
          <p:cNvPicPr/>
          <p:nvPr/>
        </p:nvPicPr>
        <p:blipFill>
          <a:blip r:embed="rId2"/>
          <a:stretch>
            <a:fillRect/>
          </a:stretch>
        </p:blipFill>
        <p:spPr>
          <a:xfrm>
            <a:off x="18821400" y="2895600"/>
            <a:ext cx="4267200" cy="8839200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7543800" y="5638800"/>
            <a:ext cx="1651481" cy="671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9296400" y="5621555"/>
            <a:ext cx="1364860" cy="671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762000" y="6426200"/>
            <a:ext cx="1219200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2514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2">
            <a:extLst>
              <a:ext uri="{FF2B5EF4-FFF2-40B4-BE49-F238E27FC236}">
                <a16:creationId xmlns="" xmlns:a16="http://schemas.microsoft.com/office/drawing/2014/main" id="{8EC90793-DF17-4A07-A5D2-DB94D58C8AE3}"/>
              </a:ext>
            </a:extLst>
          </p:cNvPr>
          <p:cNvSpPr/>
          <p:nvPr/>
        </p:nvSpPr>
        <p:spPr>
          <a:xfrm>
            <a:off x="124903" y="1752600"/>
            <a:ext cx="23954297" cy="11734800"/>
          </a:xfrm>
          <a:prstGeom prst="roundRect">
            <a:avLst>
              <a:gd name="adj" fmla="val 2239"/>
            </a:avLst>
          </a:prstGeom>
          <a:solidFill>
            <a:srgbClr val="DAE3F3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2133600"/>
            <a:ext cx="2308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08815"/>
                  </p:ext>
                </p:extLst>
              </p:nvPr>
            </p:nvGraphicFramePr>
            <p:xfrm>
              <a:off x="1143000" y="3962400"/>
              <a:ext cx="22402800" cy="549916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18160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165860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4075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8057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e>
                                </m:func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𝟖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𝟓𝟎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𝟒𝟎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"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8057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𝒄𝒐𝒔</m:t>
                                    </m:r>
                                    <m: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𝟏𝟏𝟐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𝟒𝟓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"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15856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𝒕𝒂𝒏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</m:func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08815"/>
                  </p:ext>
                </p:extLst>
              </p:nvPr>
            </p:nvGraphicFramePr>
            <p:xfrm>
              <a:off x="1143000" y="3962400"/>
              <a:ext cx="22402800" cy="528770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18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658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122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949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" t="-61224" r="-332706" b="-2073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949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" t="-160569" r="-332706" b="-106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5856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" t="-246538" r="-332706" b="-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880" y="4800600"/>
            <a:ext cx="11466991" cy="1225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487" y="6473257"/>
            <a:ext cx="11459027" cy="1074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8001000"/>
            <a:ext cx="3580948" cy="1157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10363200"/>
            <a:ext cx="5791200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068800" y="4648200"/>
                <a:ext cx="7315200" cy="1654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1828800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𝟓𝟎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𝟒𝟎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"≈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𝟕𝟓𝟐𝟗𝟐𝟓𝟔𝟐𝟗𝟏</m:t>
                      </m:r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800" y="4648200"/>
                <a:ext cx="7315200" cy="16548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35600" y="6248400"/>
                <a:ext cx="5334000" cy="154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1828800">
                  <a:lnSpc>
                    <a:spcPct val="107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𝟏𝟏𝟐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𝟒𝟓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"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𝟑𝟕𝟖𝟎𝟒𝟐𝟕𝟕𝟏𝟓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600" y="6248400"/>
                <a:ext cx="5334000" cy="154131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657600" y="10515600"/>
            <a:ext cx="86868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07000" y="7924800"/>
                <a:ext cx="5638800" cy="902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0" y="7924800"/>
                <a:ext cx="5638800" cy="90204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493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2">
            <a:extLst>
              <a:ext uri="{FF2B5EF4-FFF2-40B4-BE49-F238E27FC236}">
                <a16:creationId xmlns="" xmlns:a16="http://schemas.microsoft.com/office/drawing/2014/main" id="{8EC90793-DF17-4A07-A5D2-DB94D58C8AE3}"/>
              </a:ext>
            </a:extLst>
          </p:cNvPr>
          <p:cNvSpPr/>
          <p:nvPr/>
        </p:nvSpPr>
        <p:spPr>
          <a:xfrm>
            <a:off x="124903" y="1752600"/>
            <a:ext cx="23954297" cy="11734800"/>
          </a:xfrm>
          <a:prstGeom prst="roundRect">
            <a:avLst>
              <a:gd name="adj" fmla="val 2239"/>
            </a:avLst>
          </a:prstGeom>
          <a:solidFill>
            <a:srgbClr val="DAE3F3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0363200"/>
            <a:ext cx="5791200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10515600"/>
            <a:ext cx="86868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981200"/>
            <a:ext cx="19735800" cy="104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752593"/>
                  </p:ext>
                </p:extLst>
              </p:nvPr>
            </p:nvGraphicFramePr>
            <p:xfrm>
              <a:off x="1066800" y="3901440"/>
              <a:ext cx="22098000" cy="347805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3880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1729739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4729461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11683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Tìm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biết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30973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𝟑𝟒𝟓𝟔</m:t>
                                </m:r>
                              </m:oMath>
                            </m:oMathPara>
                          </a14:m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752593"/>
                  </p:ext>
                </p:extLst>
              </p:nvPr>
            </p:nvGraphicFramePr>
            <p:xfrm>
              <a:off x="1066800" y="3901440"/>
              <a:ext cx="22098000" cy="347805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3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7297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294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683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2" t="-2083" r="-292649" b="-200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097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2" t="-51715" r="-292649" b="-1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/>
          <p:cNvSpPr txBox="1"/>
          <p:nvPr/>
        </p:nvSpPr>
        <p:spPr>
          <a:xfrm>
            <a:off x="14859000" y="9296400"/>
            <a:ext cx="57150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973800" y="5562600"/>
                <a:ext cx="4343400" cy="882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𝟏𝟑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"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3800" y="5562600"/>
                <a:ext cx="4343400" cy="8826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5486400"/>
            <a:ext cx="11249236" cy="13383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0600" y="7620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Chú</a:t>
            </a:r>
            <a:r>
              <a:rPr lang="en-US" sz="4800" b="1" dirty="0">
                <a:solidFill>
                  <a:srgbClr val="FF0000"/>
                </a:solidFill>
              </a:rPr>
              <a:t> ý</a:t>
            </a:r>
            <a:endParaRPr lang="en-US" sz="4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4400" y="8458200"/>
                <a:ext cx="22174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8458200"/>
                <a:ext cx="22174200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292" b="-15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43000" y="10058400"/>
                <a:ext cx="21336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, 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0058400"/>
                <a:ext cx="21336000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1314" t="-9339" b="-19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545"/>
          <a:stretch/>
        </p:blipFill>
        <p:spPr bwMode="auto">
          <a:xfrm>
            <a:off x="4953000" y="10896600"/>
            <a:ext cx="1168292" cy="744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0"/>
          <a:stretch/>
        </p:blipFill>
        <p:spPr bwMode="auto">
          <a:xfrm>
            <a:off x="13030200" y="10972800"/>
            <a:ext cx="1168292" cy="744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1"/>
          <a:stretch/>
        </p:blipFill>
        <p:spPr bwMode="auto">
          <a:xfrm>
            <a:off x="14706600" y="10972800"/>
            <a:ext cx="1316904" cy="744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9326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82781" y="1676400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2. MỐI QUAN HỆ GIỮA CÁC GIÁ TRỊ LƯỢNG GIÁC CỦA HAI GÓC BÙ NHAU</a:t>
            </a:r>
            <a:endParaRPr lang="vi-V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0491" y="2692400"/>
                <a:ext cx="13030200" cy="106076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prstClr val="black"/>
                    </a:solidFill>
                  </a:rPr>
                  <a:t>Đối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một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tùy</a:t>
                </a:r>
                <a:r>
                  <a:rPr lang="en-US" b="1" dirty="0">
                    <a:solidFill>
                      <a:prstClr val="black"/>
                    </a:solidFill>
                  </a:rPr>
                  <a:t> ý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,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gọi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hai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trên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nửa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đường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tròn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đơn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vị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tương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ứng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hai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bù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nhau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𝒙𝑶𝑴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𝒙𝑶</m:t>
                            </m:r>
                            <m:sSup>
                              <m:sSupPr>
                                <m:ctrlPr>
                                  <a:rPr lang="vi-VN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prstClr val="black"/>
                    </a:solidFill>
                  </a:rPr>
                  <a:t>Nêu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nhận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xét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về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vị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trí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hai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đối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trục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Từ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nêu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mối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quan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hệ</a:t>
                </a:r>
                <a:r>
                  <a:rPr lang="en-US" b="1" dirty="0">
                    <a:solidFill>
                      <a:prstClr val="black"/>
                    </a:solidFill>
                  </a:rPr>
                  <a:t> 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giữa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vi-VN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,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giữa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solidFill>
                          <a:prstClr val="black"/>
                        </a:solidFill>
                      </a:rPr>
                      <m:t>cos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solidFill>
                          <a:prstClr val="black"/>
                        </a:solidFill>
                      </a:rPr>
                      <m:t>cos</m:t>
                    </m:r>
                    <m:d>
                      <m:d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</a:t>
                </a:r>
              </a:p>
              <a:p>
                <a:r>
                  <a:rPr lang="en-US" b="1" dirty="0">
                    <a:solidFill>
                      <a:prstClr val="black"/>
                    </a:solidFill>
                  </a:rPr>
                  <a:t>Hai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đối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xứng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nhau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trục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 Do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đó</a:t>
                </a:r>
                <a:endParaRPr lang="en-US" b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vi-VN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,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smtClean="0">
                        <a:solidFill>
                          <a:prstClr val="black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b="1">
                        <a:solidFill>
                          <a:prstClr val="black"/>
                        </a:solidFill>
                      </a:rPr>
                      <m:t>cos</m:t>
                    </m:r>
                    <m:d>
                      <m:d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b="1">
                        <a:solidFill>
                          <a:prstClr val="black"/>
                        </a:solidFill>
                      </a:rPr>
                      <m:t>cos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smtClean="0">
                        <a:solidFill>
                          <a:prstClr val="black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b="1">
                        <a:solidFill>
                          <a:prstClr val="black"/>
                        </a:solidFill>
                      </a:rPr>
                      <m:t>tan</m:t>
                    </m:r>
                    <m:d>
                      <m:d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;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smtClean="0">
                        <a:solidFill>
                          <a:prstClr val="black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b="1">
                        <a:solidFill>
                          <a:prstClr val="black"/>
                        </a:solidFill>
                      </a:rPr>
                      <m:t>cot</m:t>
                    </m:r>
                    <m:d>
                      <m:d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b="1">
                        <a:solidFill>
                          <a:prstClr val="black"/>
                        </a:solidFill>
                      </a:rPr>
                      <m:t>cot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4400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prstClr val="black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91" y="2692400"/>
                <a:ext cx="13030200" cy="10607675"/>
              </a:xfrm>
              <a:prstGeom prst="rect">
                <a:avLst/>
              </a:prstGeom>
              <a:blipFill>
                <a:blip r:embed="rId3"/>
                <a:stretch>
                  <a:fillRect l="-1917" t="-1894" b="-35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868401" y="2895601"/>
            <a:ext cx="10106891" cy="106076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>
              <a:solidFill>
                <a:prstClr val="black"/>
              </a:solidFill>
            </a:endParaRPr>
          </a:p>
          <a:p>
            <a:endParaRPr lang="en-US" sz="4400" dirty="0">
              <a:solidFill>
                <a:prstClr val="black"/>
              </a:solidFill>
            </a:endParaRPr>
          </a:p>
          <a:p>
            <a:endParaRPr lang="en-US" sz="4400" dirty="0">
              <a:solidFill>
                <a:prstClr val="black"/>
              </a:solidFill>
            </a:endParaRPr>
          </a:p>
          <a:p>
            <a:endParaRPr lang="en-US" sz="4400" dirty="0">
              <a:solidFill>
                <a:prstClr val="black"/>
              </a:solidFill>
            </a:endParaRPr>
          </a:p>
          <a:p>
            <a:endParaRPr lang="en-US" sz="4400" dirty="0">
              <a:solidFill>
                <a:prstClr val="black"/>
              </a:solidFill>
            </a:endParaRPr>
          </a:p>
          <a:p>
            <a:endParaRPr lang="en-US" sz="4400" dirty="0">
              <a:solidFill>
                <a:prstClr val="black"/>
              </a:solidFill>
            </a:endParaRPr>
          </a:p>
          <a:p>
            <a:endParaRPr lang="en-US" sz="4400" dirty="0">
              <a:solidFill>
                <a:prstClr val="black"/>
              </a:solidFill>
            </a:endParaRPr>
          </a:p>
          <a:p>
            <a:endParaRPr lang="en-US" sz="4400" dirty="0">
              <a:solidFill>
                <a:prstClr val="black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prstClr val="black"/>
                </a:solidFill>
              </a:rPr>
              <a:t>Hai </a:t>
            </a:r>
            <a:r>
              <a:rPr lang="en-US" b="1" dirty="0" err="1">
                <a:solidFill>
                  <a:prstClr val="black"/>
                </a:solidFill>
              </a:rPr>
              <a:t>góc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bằng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nhau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có</a:t>
            </a:r>
            <a:r>
              <a:rPr lang="en-US" b="1" dirty="0">
                <a:solidFill>
                  <a:prstClr val="black"/>
                </a:solidFill>
              </a:rPr>
              <a:t> sin </a:t>
            </a:r>
            <a:r>
              <a:rPr lang="en-US" b="1" dirty="0" err="1">
                <a:solidFill>
                  <a:prstClr val="black"/>
                </a:solidFill>
              </a:rPr>
              <a:t>bằng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nhau</a:t>
            </a:r>
            <a:r>
              <a:rPr lang="en-US" b="1" dirty="0">
                <a:solidFill>
                  <a:prstClr val="black"/>
                </a:solidFill>
              </a:rPr>
              <a:t>; </a:t>
            </a:r>
            <a:r>
              <a:rPr lang="en-US" b="1" dirty="0" err="1">
                <a:solidFill>
                  <a:prstClr val="black"/>
                </a:solidFill>
              </a:rPr>
              <a:t>côsin</a:t>
            </a:r>
            <a:r>
              <a:rPr lang="en-US" b="1" dirty="0">
                <a:solidFill>
                  <a:prstClr val="black"/>
                </a:solidFill>
              </a:rPr>
              <a:t>, tang, </a:t>
            </a:r>
            <a:r>
              <a:rPr lang="en-US" b="1" dirty="0" err="1">
                <a:solidFill>
                  <a:prstClr val="black"/>
                </a:solidFill>
              </a:rPr>
              <a:t>côtang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đối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nhau</a:t>
            </a:r>
            <a:endParaRPr lang="vi-VN" b="1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7B5441-FA02-4C08-8ECE-12FF3CCDFE2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691" y="2895601"/>
            <a:ext cx="1010689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61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0" y="1828800"/>
            <a:ext cx="24384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en-US" sz="5300" b="1" dirty="0">
                <a:solidFill>
                  <a:srgbClr val="FF0000"/>
                </a:solidFill>
              </a:rPr>
              <a:t>MỐI QUAN HỆ GIỮA CÁC GIÁ TRỊ LƯỢNG GIÁC CỦA HAI GÓC BÙ NHAU</a:t>
            </a:r>
            <a:endParaRPr lang="vi-VN" sz="53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1" y="2721708"/>
                <a:ext cx="12801600" cy="1099429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solidFill>
                      <a:srgbClr val="FF0000"/>
                    </a:solidFill>
                  </a:rPr>
                  <a:t>Đối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với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một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góc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tùy</a:t>
                </a:r>
                <a:r>
                  <a:rPr lang="en-US" b="1" dirty="0">
                    <a:solidFill>
                      <a:srgbClr val="FF0000"/>
                    </a:solidFill>
                  </a:rPr>
                  <a:t> ý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gọi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là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hai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điểm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trên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nửa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đường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tròn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đơn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vị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tương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ứng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với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hai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góc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bù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nhau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và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𝒙𝑶𝑴</m:t>
                            </m:r>
                          </m:e>
                        </m:acc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𝒙𝑶</m:t>
                            </m:r>
                            <m:sSup>
                              <m:sSupPr>
                                <m:ctrlPr>
                                  <a:rPr lang="vi-VN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Nêu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nhận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xét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về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vị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trí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của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hai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điểm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đối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với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trục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Từ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đó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nêu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các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mối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quan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hệ</a:t>
                </a:r>
                <a:r>
                  <a:rPr lang="en-US" b="1" dirty="0">
                    <a:solidFill>
                      <a:srgbClr val="FF0000"/>
                    </a:solidFill>
                  </a:rPr>
                  <a:t> 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giữa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và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vi-VN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giữa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cos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và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cos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Hai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điểm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đối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xứng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nhau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trục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. Do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đó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vi-VN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smtClean="0">
                        <a:solidFill>
                          <a:srgbClr val="FF0000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cos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cos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smtClean="0">
                        <a:solidFill>
                          <a:srgbClr val="FF0000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tan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;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smtClean="0">
                        <a:solidFill>
                          <a:srgbClr val="FF0000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cot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cot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4400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prstClr val="black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2721708"/>
                <a:ext cx="12801600" cy="10994292"/>
              </a:xfrm>
              <a:prstGeom prst="rect">
                <a:avLst/>
              </a:prstGeom>
              <a:blipFill>
                <a:blip r:embed="rId3"/>
                <a:stretch>
                  <a:fillRect l="-1951" t="-1938" r="-1618" b="-32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868401" y="2895601"/>
            <a:ext cx="10106891" cy="106076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>
              <a:solidFill>
                <a:prstClr val="black"/>
              </a:solidFill>
            </a:endParaRPr>
          </a:p>
          <a:p>
            <a:endParaRPr lang="en-US" sz="4400" dirty="0">
              <a:solidFill>
                <a:prstClr val="black"/>
              </a:solidFill>
            </a:endParaRPr>
          </a:p>
          <a:p>
            <a:endParaRPr lang="en-US" sz="4400" dirty="0">
              <a:solidFill>
                <a:prstClr val="black"/>
              </a:solidFill>
            </a:endParaRPr>
          </a:p>
          <a:p>
            <a:endParaRPr lang="en-US" sz="4400" dirty="0">
              <a:solidFill>
                <a:prstClr val="black"/>
              </a:solidFill>
            </a:endParaRPr>
          </a:p>
          <a:p>
            <a:endParaRPr lang="en-US" sz="4400" dirty="0">
              <a:solidFill>
                <a:prstClr val="black"/>
              </a:solidFill>
            </a:endParaRPr>
          </a:p>
          <a:p>
            <a:endParaRPr lang="en-US" sz="4400" dirty="0">
              <a:solidFill>
                <a:prstClr val="black"/>
              </a:solidFill>
            </a:endParaRPr>
          </a:p>
          <a:p>
            <a:endParaRPr lang="en-US" sz="4400" dirty="0">
              <a:solidFill>
                <a:prstClr val="black"/>
              </a:solidFill>
            </a:endParaRPr>
          </a:p>
          <a:p>
            <a:endParaRPr lang="en-US" sz="4400" dirty="0">
              <a:solidFill>
                <a:prstClr val="black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prstClr val="black"/>
                </a:solidFill>
              </a:rPr>
              <a:t>Hai </a:t>
            </a:r>
            <a:r>
              <a:rPr lang="en-US" b="1" dirty="0" err="1">
                <a:solidFill>
                  <a:prstClr val="black"/>
                </a:solidFill>
              </a:rPr>
              <a:t>góc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bằng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nhau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có</a:t>
            </a:r>
            <a:r>
              <a:rPr lang="en-US" b="1" dirty="0">
                <a:solidFill>
                  <a:prstClr val="black"/>
                </a:solidFill>
              </a:rPr>
              <a:t> sin </a:t>
            </a:r>
            <a:r>
              <a:rPr lang="en-US" b="1" dirty="0" err="1">
                <a:solidFill>
                  <a:prstClr val="black"/>
                </a:solidFill>
              </a:rPr>
              <a:t>bằng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nhau</a:t>
            </a:r>
            <a:r>
              <a:rPr lang="en-US" b="1" dirty="0">
                <a:solidFill>
                  <a:prstClr val="black"/>
                </a:solidFill>
              </a:rPr>
              <a:t>; </a:t>
            </a:r>
            <a:r>
              <a:rPr lang="en-US" b="1" dirty="0" err="1">
                <a:solidFill>
                  <a:prstClr val="black"/>
                </a:solidFill>
              </a:rPr>
              <a:t>côsin</a:t>
            </a:r>
            <a:r>
              <a:rPr lang="en-US" b="1" dirty="0">
                <a:solidFill>
                  <a:prstClr val="black"/>
                </a:solidFill>
              </a:rPr>
              <a:t>, tang, </a:t>
            </a:r>
            <a:r>
              <a:rPr lang="en-US" b="1" dirty="0" err="1">
                <a:solidFill>
                  <a:prstClr val="black"/>
                </a:solidFill>
              </a:rPr>
              <a:t>côtang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đối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nhau</a:t>
            </a:r>
            <a:endParaRPr lang="vi-VN" b="1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7B5441-FA02-4C08-8ECE-12FF3CCDFE2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691" y="2895601"/>
            <a:ext cx="1010689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53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699" y="1981201"/>
                <a:ext cx="11544301" cy="114117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prstClr val="black"/>
                    </a:solidFill>
                  </a:rPr>
                  <a:t>Ví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dụ</a:t>
                </a:r>
                <a:r>
                  <a:rPr lang="en-US" b="1" dirty="0">
                    <a:solidFill>
                      <a:prstClr val="black"/>
                    </a:solidFill>
                  </a:rPr>
                  <a:t> 2:  Tính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giá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trị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lượng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GỢI Ý TÌM LỜI GIẢI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bù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nào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trong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bảng</a:t>
                </a:r>
                <a:r>
                  <a:rPr lang="en-US" b="1" dirty="0">
                    <a:solidFill>
                      <a:prstClr val="black"/>
                    </a:solidFill>
                  </a:rPr>
                  <a:t> 3.1?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Từ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tính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giá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trị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lượng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</a:t>
                </a:r>
                <a:endParaRPr lang="vi-VN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9" y="1981201"/>
                <a:ext cx="11544301" cy="11411748"/>
              </a:xfrm>
              <a:prstGeom prst="rect">
                <a:avLst/>
              </a:prstGeom>
              <a:blipFill>
                <a:blip r:embed="rId3"/>
                <a:stretch>
                  <a:fillRect l="-2321" t="-1761" r="-195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LỜI GIẢI</a:t>
                </a:r>
              </a:p>
              <a:p>
                <a:pPr marL="914400" lvl="1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</a:rPr>
                  <a:t>Do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tương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ứng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bù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1">
                        <a:solidFill>
                          <a:prstClr val="black"/>
                        </a:solidFill>
                      </a:rPr>
                      <m:t> 4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1">
                        <a:solidFill>
                          <a:prstClr val="black"/>
                        </a:solidFill>
                      </a:rPr>
                      <m:t> 3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nên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từ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bảng</a:t>
                </a:r>
                <a:r>
                  <a:rPr lang="en-US" b="1" dirty="0">
                    <a:solidFill>
                      <a:prstClr val="black"/>
                    </a:solidFill>
                  </a:rPr>
                  <a:t> 3.1 ta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cũng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bảng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giá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trị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lượng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sau</a:t>
                </a:r>
                <a:r>
                  <a:rPr lang="en-US" b="1" dirty="0">
                    <a:solidFill>
                      <a:prstClr val="black"/>
                    </a:solidFill>
                  </a:rPr>
                  <a:t>:</a:t>
                </a:r>
                <a:endParaRPr lang="vi-VN" b="1" dirty="0">
                  <a:solidFill>
                    <a:prstClr val="black"/>
                  </a:solidFill>
                </a:endParaRPr>
              </a:p>
              <a:p>
                <a:pPr marL="914400" lvl="1" indent="0">
                  <a:buFont typeface="Arial" panose="020B0604020202020204" pitchFamily="34" charset="0"/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t="-1761" r="-7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48F70D-1598-4B6F-810B-A251ACDB4FD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039791" y="5638800"/>
            <a:ext cx="10210800" cy="74493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054120-73B0-4427-BCE9-569879E0E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59" y="6553200"/>
            <a:ext cx="11307181" cy="653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01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508" y="1831705"/>
                <a:ext cx="143740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 dirty="0">
                    <a:solidFill>
                      <a:prstClr val="black"/>
                    </a:solidFill>
                  </a:rPr>
                  <a:t>Luyện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tập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2: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3.6,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ứng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phụ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nhau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𝒙𝑶𝑴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𝒙𝑶𝑵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Chứng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minh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rằng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𝑴𝑶𝑷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𝑵𝑶𝑸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Từ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nêu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mối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quan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giữa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</a:rPr>
                      <m:t>cos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4400" b="1" dirty="0">
                    <a:solidFill>
                      <a:srgbClr val="0000FF"/>
                    </a:solidFill>
                  </a:rPr>
                  <a:t>LỜI GIẢI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 dirty="0">
                    <a:solidFill>
                      <a:prstClr val="black"/>
                    </a:solidFill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𝒙𝑶𝑵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𝑵𝑶𝑸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 dirty="0" err="1">
                    <a:solidFill>
                      <a:prstClr val="black"/>
                    </a:solidFill>
                  </a:rPr>
                  <a:t>Xét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vuông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𝑴𝑶𝑷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𝑵𝑶𝑸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ta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𝑶𝑴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𝑶𝑵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̂"/>
                                <m:ctrlP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𝒙𝑶𝑴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̂"/>
                                <m:ctrlP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𝑵𝑶𝑸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𝑴𝑶𝑷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𝑵𝑶𝑸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</a:t>
                </a:r>
                <a:endParaRPr lang="vi-VN" sz="4400" b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 dirty="0">
                    <a:solidFill>
                      <a:prstClr val="black"/>
                    </a:solidFill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</a:rPr>
                      <m:t>cos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𝑶𝑷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𝑶𝑸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 dirty="0">
                    <a:solidFill>
                      <a:prstClr val="black"/>
                    </a:solidFill>
                  </a:rPr>
                  <a:t>Do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đó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,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sz="4400" b="1" i="1" smtClean="0">
                        <a:solidFill>
                          <a:prstClr val="black"/>
                        </a:solidFill>
                      </a:rPr>
                      <m:t>c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𝒐𝒔</m:t>
                    </m:r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</a:rPr>
                      <m:t>t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𝒂𝒏</m:t>
                    </m:r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;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sz="4400" b="1" i="1" smtClean="0">
                        <a:solidFill>
                          <a:prstClr val="black"/>
                        </a:solidFill>
                      </a:rPr>
                      <m:t>cot</m:t>
                    </m:r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vi-VN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8" y="1831705"/>
                <a:ext cx="14374091" cy="11411749"/>
              </a:xfrm>
              <a:prstGeom prst="rect">
                <a:avLst/>
              </a:prstGeom>
              <a:blipFill>
                <a:blip r:embed="rId3"/>
                <a:stretch>
                  <a:fillRect l="-1696" t="-1601" b="-38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706599" y="1981200"/>
            <a:ext cx="9344892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DCDAE73-F276-4715-88E7-2354431E1014}"/>
              </a:ext>
            </a:extLst>
          </p:cNvPr>
          <p:cNvGrpSpPr/>
          <p:nvPr/>
        </p:nvGrpSpPr>
        <p:grpSpPr>
          <a:xfrm>
            <a:off x="14706599" y="1066801"/>
            <a:ext cx="8763001" cy="8482812"/>
            <a:chOff x="13968844" y="1981200"/>
            <a:chExt cx="10415156" cy="8076423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FAF28000-3BB0-41AD-AB3F-255A03781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68844" y="1981200"/>
              <a:ext cx="10415156" cy="807642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B9D12308-9C39-427C-9BAC-0B3FDE0FCCD6}"/>
                </a:ext>
              </a:extLst>
            </p:cNvPr>
            <p:cNvSpPr/>
            <p:nvPr/>
          </p:nvSpPr>
          <p:spPr>
            <a:xfrm>
              <a:off x="23164800" y="2286000"/>
              <a:ext cx="1219200" cy="3429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260CA6-8BE8-4E23-9A99-D7E365C31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5800" y="9296400"/>
            <a:ext cx="7311484" cy="36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19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371600"/>
                <a:ext cx="14935200" cy="120213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4400" b="1" dirty="0" err="1">
                    <a:solidFill>
                      <a:srgbClr val="0000FF"/>
                    </a:solidFill>
                  </a:rPr>
                  <a:t>Vận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dụng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 dirty="0" err="1">
                    <a:solidFill>
                      <a:prstClr val="black"/>
                    </a:solidFill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chiếc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đu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quay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bán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kính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vòng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quay ở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cao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(H 3.7),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thời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gian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thực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hiện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vòng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quay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đu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quay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phút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Nếu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người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vào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cabin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tại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vị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trí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thấp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vòng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quay,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thì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phút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quay,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người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ở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cao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bao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nhiêu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mét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?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71600"/>
                <a:ext cx="14935200" cy="12021349"/>
              </a:xfrm>
              <a:prstGeom prst="rect">
                <a:avLst/>
              </a:prstGeom>
              <a:blipFill>
                <a:blip r:embed="rId3"/>
                <a:stretch>
                  <a:fillRect l="-1631" t="-15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864713" y="1390650"/>
            <a:ext cx="8186777" cy="1200229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FF"/>
                </a:solidFill>
              </a:rPr>
              <a:t>GỢI Ý GIẢI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 err="1">
                <a:solidFill>
                  <a:prstClr val="black"/>
                </a:solidFill>
              </a:rPr>
              <a:t>Gắn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en-US" sz="4400" b="1" dirty="0" err="1">
                <a:solidFill>
                  <a:prstClr val="black"/>
                </a:solidFill>
              </a:rPr>
              <a:t>hệ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en-US" sz="4400" b="1" dirty="0" err="1">
                <a:solidFill>
                  <a:prstClr val="black"/>
                </a:solidFill>
              </a:rPr>
              <a:t>trục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en-US" sz="4400" b="1" dirty="0" err="1">
                <a:solidFill>
                  <a:prstClr val="black"/>
                </a:solidFill>
              </a:rPr>
              <a:t>vào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en-US" sz="4400" b="1" dirty="0" err="1">
                <a:solidFill>
                  <a:prstClr val="black"/>
                </a:solidFill>
              </a:rPr>
              <a:t>đu</a:t>
            </a:r>
            <a:r>
              <a:rPr lang="en-US" sz="4400" b="1" dirty="0">
                <a:solidFill>
                  <a:prstClr val="black"/>
                </a:solidFill>
              </a:rPr>
              <a:t> quay ta </a:t>
            </a:r>
            <a:r>
              <a:rPr lang="en-US" sz="4400" b="1" dirty="0" err="1">
                <a:solidFill>
                  <a:prstClr val="black"/>
                </a:solidFill>
              </a:rPr>
              <a:t>được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en-US" sz="4400" b="1" dirty="0" err="1">
                <a:solidFill>
                  <a:prstClr val="black"/>
                </a:solidFill>
              </a:rPr>
              <a:t>một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en-US" sz="4400" b="1" dirty="0" err="1">
                <a:solidFill>
                  <a:prstClr val="black"/>
                </a:solidFill>
              </a:rPr>
              <a:t>đường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en-US" sz="4400" b="1" dirty="0" err="1">
                <a:solidFill>
                  <a:prstClr val="black"/>
                </a:solidFill>
              </a:rPr>
              <a:t>tròn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en-US" sz="4400" b="1" dirty="0" err="1">
                <a:solidFill>
                  <a:prstClr val="black"/>
                </a:solidFill>
              </a:rPr>
              <a:t>lượng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en-US" sz="4400" b="1" dirty="0" err="1">
                <a:solidFill>
                  <a:prstClr val="black"/>
                </a:solidFill>
              </a:rPr>
              <a:t>giác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en-US" sz="4400" b="1" dirty="0" err="1">
                <a:solidFill>
                  <a:prstClr val="black"/>
                </a:solidFill>
              </a:rPr>
              <a:t>như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en-US" sz="4400" b="1" dirty="0" err="1">
                <a:solidFill>
                  <a:prstClr val="black"/>
                </a:solidFill>
              </a:rPr>
              <a:t>hình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en-US" sz="4400" b="1" dirty="0" err="1">
                <a:solidFill>
                  <a:prstClr val="black"/>
                </a:solidFill>
              </a:rPr>
              <a:t>vẽ</a:t>
            </a:r>
            <a:endParaRPr lang="vi-VN" sz="4400" b="1" dirty="0">
              <a:solidFill>
                <a:prstClr val="black"/>
              </a:solidFill>
            </a:endParaRPr>
          </a:p>
          <a:p>
            <a:pPr lvl="3"/>
            <a:endParaRPr lang="en-US" dirty="0">
              <a:solidFill>
                <a:prstClr val="black"/>
              </a:solidFill>
            </a:endParaRPr>
          </a:p>
          <a:p>
            <a:pPr marL="1828800" lvl="2" indent="0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prstClr val="black"/>
                </a:solidFill>
              </a:rPr>
              <a:t>Đu</a:t>
            </a:r>
            <a:r>
              <a:rPr lang="en-US" b="1" dirty="0">
                <a:solidFill>
                  <a:prstClr val="black"/>
                </a:solidFill>
              </a:rPr>
              <a:t> quay </a:t>
            </a:r>
            <a:r>
              <a:rPr lang="en-US" b="1" dirty="0" err="1">
                <a:solidFill>
                  <a:prstClr val="black"/>
                </a:solidFill>
              </a:rPr>
              <a:t>sẽ</a:t>
            </a:r>
            <a:r>
              <a:rPr lang="en-US" b="1" dirty="0">
                <a:solidFill>
                  <a:prstClr val="black"/>
                </a:solidFill>
              </a:rPr>
              <a:t> quay </a:t>
            </a:r>
            <a:r>
              <a:rPr lang="en-US" b="1" dirty="0" err="1" smtClean="0">
                <a:solidFill>
                  <a:prstClr val="black"/>
                </a:solidFill>
              </a:rPr>
              <a:t>theo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chiều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dương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hoặc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theo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chiều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âm</a:t>
            </a:r>
            <a:r>
              <a:rPr lang="en-US" b="1" dirty="0" smtClean="0">
                <a:solidFill>
                  <a:prstClr val="black"/>
                </a:solidFill>
              </a:rPr>
              <a:t>.</a:t>
            </a:r>
          </a:p>
          <a:p>
            <a:pPr marL="1828800" lvl="2" indent="0">
              <a:buFont typeface="Arial" panose="020B0604020202020204" pitchFamily="34" charset="0"/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Sửa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thành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marL="1828800" lvl="2" indent="0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FF0000"/>
                </a:solidFill>
              </a:rPr>
              <a:t>Đu</a:t>
            </a:r>
            <a:r>
              <a:rPr lang="en-US" b="1" dirty="0">
                <a:solidFill>
                  <a:srgbClr val="FF0000"/>
                </a:solidFill>
              </a:rPr>
              <a:t> quay </a:t>
            </a:r>
            <a:r>
              <a:rPr lang="en-US" b="1" dirty="0" err="1" smtClean="0">
                <a:solidFill>
                  <a:srgbClr val="FF0000"/>
                </a:solidFill>
              </a:rPr>
              <a:t>sẽ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quay </a:t>
            </a:r>
            <a:r>
              <a:rPr lang="en-US" b="1" dirty="0" err="1">
                <a:solidFill>
                  <a:srgbClr val="FF0000"/>
                </a:solidFill>
              </a:rPr>
              <a:t>cùng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chiều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hoặc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ngược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chiều</a:t>
            </a:r>
            <a:r>
              <a:rPr lang="en-US" b="1" dirty="0">
                <a:solidFill>
                  <a:srgbClr val="FF0000"/>
                </a:solidFill>
              </a:rPr>
              <a:t> quay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đồng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hồ</a:t>
            </a:r>
            <a:endParaRPr lang="en-US" b="1" dirty="0">
              <a:solidFill>
                <a:prstClr val="black"/>
              </a:solidFill>
            </a:endParaRPr>
          </a:p>
          <a:p>
            <a:pPr marL="1828800" lvl="2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Từ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đó</a:t>
            </a:r>
            <a:r>
              <a:rPr lang="en-US" b="1" dirty="0">
                <a:solidFill>
                  <a:prstClr val="black"/>
                </a:solidFill>
              </a:rPr>
              <a:t> ta </a:t>
            </a:r>
            <a:r>
              <a:rPr lang="en-US" b="1" dirty="0" err="1">
                <a:solidFill>
                  <a:prstClr val="black"/>
                </a:solidFill>
              </a:rPr>
              <a:t>tính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được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độ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cao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của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người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ngồi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trong</a:t>
            </a:r>
            <a:r>
              <a:rPr lang="en-US" b="1" dirty="0">
                <a:solidFill>
                  <a:prstClr val="black"/>
                </a:solidFill>
              </a:rPr>
              <a:t> cabin ở </a:t>
            </a:r>
            <a:r>
              <a:rPr lang="en-US" b="1" dirty="0" err="1">
                <a:solidFill>
                  <a:prstClr val="black"/>
                </a:solidFill>
              </a:rPr>
              <a:t>vị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trí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thấp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nhất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sau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khi</a:t>
            </a:r>
            <a:r>
              <a:rPr lang="en-US" b="1" dirty="0">
                <a:solidFill>
                  <a:prstClr val="black"/>
                </a:solidFill>
              </a:rPr>
              <a:t> quay 20 </a:t>
            </a:r>
            <a:r>
              <a:rPr lang="en-US" b="1" dirty="0" err="1">
                <a:solidFill>
                  <a:prstClr val="black"/>
                </a:solidFill>
              </a:rPr>
              <a:t>phút</a:t>
            </a:r>
            <a:r>
              <a:rPr lang="en-US" b="1" dirty="0">
                <a:solidFill>
                  <a:prstClr val="black"/>
                </a:solidFill>
              </a:rPr>
              <a:t>.</a:t>
            </a:r>
          </a:p>
          <a:p>
            <a:pPr lvl="3"/>
            <a:endParaRPr lang="en-US" dirty="0">
              <a:solidFill>
                <a:prstClr val="black"/>
              </a:solidFill>
            </a:endParaRPr>
          </a:p>
          <a:p>
            <a:pPr lvl="3"/>
            <a:endParaRPr lang="en-US" dirty="0">
              <a:solidFill>
                <a:prstClr val="black"/>
              </a:solidFill>
            </a:endParaRPr>
          </a:p>
          <a:p>
            <a:pPr lvl="3"/>
            <a:endParaRPr lang="en-US" dirty="0">
              <a:solidFill>
                <a:prstClr val="black"/>
              </a:solidFill>
            </a:endParaRPr>
          </a:p>
          <a:p>
            <a:pPr lvl="3"/>
            <a:endParaRPr lang="en-US" dirty="0">
              <a:solidFill>
                <a:prstClr val="black"/>
              </a:solidFill>
            </a:endParaRPr>
          </a:p>
          <a:p>
            <a:pPr lvl="3"/>
            <a:endParaRPr lang="en-US" dirty="0">
              <a:solidFill>
                <a:prstClr val="black"/>
              </a:solidFill>
            </a:endParaRPr>
          </a:p>
          <a:p>
            <a:pPr lvl="3"/>
            <a:endParaRPr lang="en-US" dirty="0">
              <a:solidFill>
                <a:prstClr val="black"/>
              </a:solidFill>
            </a:endParaRPr>
          </a:p>
          <a:p>
            <a:pPr lvl="3"/>
            <a:endParaRPr lang="en-US" dirty="0">
              <a:solidFill>
                <a:prstClr val="black"/>
              </a:solidFill>
            </a:endParaRPr>
          </a:p>
          <a:p>
            <a:pPr lvl="3"/>
            <a:endParaRPr lang="en-US" dirty="0">
              <a:solidFill>
                <a:prstClr val="black"/>
              </a:solidFill>
            </a:endParaRPr>
          </a:p>
          <a:p>
            <a:pPr lvl="3"/>
            <a:endParaRPr lang="en-US" dirty="0">
              <a:solidFill>
                <a:prstClr val="black"/>
              </a:solidFill>
            </a:endParaRPr>
          </a:p>
          <a:p>
            <a:pPr lvl="3"/>
            <a:endParaRPr lang="en-US" dirty="0">
              <a:solidFill>
                <a:prstClr val="black"/>
              </a:solidFill>
            </a:endParaRPr>
          </a:p>
          <a:p>
            <a:pPr lvl="3"/>
            <a:r>
              <a:rPr lang="en-US" dirty="0">
                <a:solidFill>
                  <a:prstClr val="black"/>
                </a:solidFill>
              </a:rPr>
              <a:t>Fourth level</a:t>
            </a:r>
          </a:p>
          <a:p>
            <a:pPr lvl="4"/>
            <a:r>
              <a:rPr lang="en-US" dirty="0">
                <a:solidFill>
                  <a:prstClr val="black"/>
                </a:solidFill>
              </a:rPr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3BBEC0D-CFCF-4219-927B-0E0C18F8A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257800"/>
            <a:ext cx="7568708" cy="7734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CA06ED7-D462-4D01-ABA6-C6FD54493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594" y="5244736"/>
            <a:ext cx="8719514" cy="773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88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81493" y="1676400"/>
            <a:ext cx="22817235" cy="10080115"/>
            <a:chOff x="1438692" y="1651082"/>
            <a:chExt cx="22817235" cy="10783793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2" y="1651082"/>
              <a:ext cx="22817235" cy="10783793"/>
              <a:chOff x="1438692" y="1651082"/>
              <a:chExt cx="22817235" cy="1078379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5029199" y="1651082"/>
                <a:ext cx="1527863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648199" y="1814121"/>
                <a:ext cx="16193036" cy="889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2" y="6012519"/>
                <a:ext cx="13186336" cy="927903"/>
                <a:chOff x="7450558" y="7834555"/>
                <a:chExt cx="13187865" cy="92801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215447" y="7875170"/>
                  <a:ext cx="11422976" cy="8873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8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 TRỊ LƯỢNG GIÁC CỦA MỘT GÓC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8" y="7460331"/>
                <a:ext cx="20860319" cy="962610"/>
                <a:chOff x="7459672" y="7170625"/>
                <a:chExt cx="20862705" cy="96271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19211302" cy="872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MỐI QUAN HỆ GIỮA GIÁ TRỊ LƯỢNG GIÁC CỦA HAI GÓC BÙ NHAU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1"/>
                <a:ext cx="4121464" cy="948792"/>
                <a:chOff x="7459670" y="7441560"/>
                <a:chExt cx="5328716" cy="948901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3258467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64774"/>
                  <a:chOff x="7459669" y="6460865"/>
                  <a:chExt cx="1785470" cy="86477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88557"/>
                    <a:chOff x="7469193" y="653708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89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=""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=""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=""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=""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=""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7007312" y="3313402"/>
            <a:ext cx="16791416" cy="2172998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=""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=""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=""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829801" y="3434715"/>
            <a:ext cx="11887200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GIÁ TRỊ LƯỢNG GIÁC CỦA 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MỘT GÓC TỪ 0</a:t>
            </a:r>
            <a:r>
              <a:rPr lang="en-US" sz="6000" b="1" baseline="30000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0</a:t>
            </a: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 ĐẾN 180</a:t>
            </a:r>
            <a:r>
              <a:rPr lang="en-US" sz="6000" b="1" baseline="30000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0</a:t>
            </a: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 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981200"/>
                <a:ext cx="14785428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Vận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dụng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TH1: ĐU QUAY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QUAY</a:t>
                </a:r>
                <a:r>
                  <a:rPr lang="en-US" b="1" dirty="0">
                    <a:solidFill>
                      <a:srgbClr val="FF0000"/>
                    </a:solidFill>
                  </a:rPr>
                  <a:t> CÙNG CHIỀU KIM ĐỒNG HỒ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</a:rPr>
                  <a:t>Sau 20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phút</a:t>
                </a:r>
                <a:r>
                  <a:rPr lang="en-US" b="1" dirty="0">
                    <a:solidFill>
                      <a:prstClr val="black"/>
                    </a:solidFill>
                  </a:rPr>
                  <a:t> quay cabin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được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một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tức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đến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vị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trí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Khi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𝑯𝑶𝑱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𝑯𝑱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𝑶𝑯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Vậy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sau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phút</a:t>
                </a:r>
                <a:r>
                  <a:rPr lang="en-US" b="1" dirty="0">
                    <a:solidFill>
                      <a:prstClr val="black"/>
                    </a:solidFill>
                  </a:rPr>
                  <a:t> quay,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người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b="1" dirty="0">
                    <a:solidFill>
                      <a:prstClr val="black"/>
                    </a:solidFill>
                  </a:rPr>
                  <a:t> ở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cao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𝟏𝟐𝟕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</a:t>
                </a:r>
                <a:endParaRPr lang="vi-VN" b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TH2: ĐU QUAY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QUAY</a:t>
                </a:r>
                <a:r>
                  <a:rPr lang="en-US" b="1" dirty="0">
                    <a:solidFill>
                      <a:srgbClr val="FF0000"/>
                    </a:solidFill>
                  </a:rPr>
                  <a:t> NGƯỢC  CHIỀU KIM ĐỒNG HỒ</a:t>
                </a:r>
                <a:endParaRPr lang="vi-VN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</a:rPr>
                  <a:t>Sau 20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phút</a:t>
                </a:r>
                <a:r>
                  <a:rPr lang="en-US" b="1" dirty="0">
                    <a:solidFill>
                      <a:prstClr val="black"/>
                    </a:solidFill>
                  </a:rPr>
                  <a:t> quay cabin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được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một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tức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đến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vị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trí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đối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xứng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hình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chiếu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trên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trục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𝐎𝐱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Khi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𝑶𝑲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Vậy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sau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phút</a:t>
                </a:r>
                <a:r>
                  <a:rPr lang="en-US" b="1" dirty="0">
                    <a:solidFill>
                      <a:prstClr val="black"/>
                    </a:solidFill>
                  </a:rPr>
                  <a:t> quay,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người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b="1" dirty="0">
                    <a:solidFill>
                      <a:prstClr val="black"/>
                    </a:solidFill>
                  </a:rPr>
                  <a:t> ở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cao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𝟏𝟐𝟕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</a:t>
                </a:r>
                <a:endParaRPr lang="vi-VN" b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vi-VN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81200"/>
                <a:ext cx="14785428" cy="11411749"/>
              </a:xfrm>
              <a:prstGeom prst="rect">
                <a:avLst/>
              </a:prstGeom>
              <a:blipFill>
                <a:blip r:embed="rId3"/>
                <a:stretch>
                  <a:fillRect l="-1813" t="-1761" r="-26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166427" y="1981200"/>
            <a:ext cx="8885064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en-US" dirty="0">
              <a:solidFill>
                <a:prstClr val="black"/>
              </a:solidFill>
            </a:endParaRPr>
          </a:p>
          <a:p>
            <a:pPr lvl="3"/>
            <a:endParaRPr lang="en-US" dirty="0">
              <a:solidFill>
                <a:prstClr val="black"/>
              </a:solidFill>
            </a:endParaRPr>
          </a:p>
          <a:p>
            <a:pPr lvl="3"/>
            <a:endParaRPr lang="en-US" dirty="0">
              <a:solidFill>
                <a:prstClr val="black"/>
              </a:solidFill>
            </a:endParaRPr>
          </a:p>
          <a:p>
            <a:pPr lvl="3"/>
            <a:endParaRPr lang="en-US" dirty="0">
              <a:solidFill>
                <a:prstClr val="black"/>
              </a:solidFill>
            </a:endParaRPr>
          </a:p>
          <a:p>
            <a:pPr lvl="3"/>
            <a:endParaRPr lang="en-US" dirty="0">
              <a:solidFill>
                <a:prstClr val="black"/>
              </a:solidFill>
            </a:endParaRPr>
          </a:p>
          <a:p>
            <a:pPr lvl="3"/>
            <a:endParaRPr lang="en-US" dirty="0">
              <a:solidFill>
                <a:prstClr val="black"/>
              </a:solidFill>
            </a:endParaRPr>
          </a:p>
          <a:p>
            <a:pPr lvl="3"/>
            <a:endParaRPr lang="en-US" dirty="0">
              <a:solidFill>
                <a:prstClr val="black"/>
              </a:solidFill>
            </a:endParaRPr>
          </a:p>
          <a:p>
            <a:pPr lvl="3"/>
            <a:endParaRPr lang="en-US" dirty="0">
              <a:solidFill>
                <a:prstClr val="black"/>
              </a:solidFill>
            </a:endParaRPr>
          </a:p>
          <a:p>
            <a:pPr lvl="3"/>
            <a:endParaRPr lang="en-US" dirty="0">
              <a:solidFill>
                <a:prstClr val="black"/>
              </a:solidFill>
            </a:endParaRPr>
          </a:p>
          <a:p>
            <a:pPr lvl="3"/>
            <a:endParaRPr lang="en-US" dirty="0">
              <a:solidFill>
                <a:prstClr val="black"/>
              </a:solidFill>
            </a:endParaRPr>
          </a:p>
          <a:p>
            <a:pPr lvl="3"/>
            <a:endParaRPr lang="en-US" dirty="0">
              <a:solidFill>
                <a:prstClr val="black"/>
              </a:solidFill>
            </a:endParaRPr>
          </a:p>
          <a:p>
            <a:pPr marL="2743200" lvl="3" indent="0"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8DBEB5D-913B-4809-BCE8-CE3D3BDAF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6428" y="1981200"/>
            <a:ext cx="8885063" cy="788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14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2"/>
            <a:ext cx="23862374" cy="5716249"/>
            <a:chOff x="48567" y="4381500"/>
            <a:chExt cx="23018772" cy="571624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=""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5166763"/>
              <a:ext cx="22682027" cy="493098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500"/>
              <a:ext cx="3941117" cy="1091512"/>
              <a:chOff x="410517" y="4648200"/>
              <a:chExt cx="3941117" cy="1091512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70261" y="3758339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05421" y="4889012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=""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54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5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540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54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6465" y="521165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=""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=""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=""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2776428" y="9070248"/>
                <a:ext cx="20497442" cy="4304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MTCT ta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vi-VN" sz="4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vi-VN" sz="4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vi-VN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vi-VN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vi-VN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428" y="9070248"/>
                <a:ext cx="20497442" cy="4304768"/>
              </a:xfrm>
              <a:prstGeom prst="rect">
                <a:avLst/>
              </a:prstGeom>
              <a:blipFill>
                <a:blip r:embed="rId8"/>
                <a:stretch>
                  <a:fillRect l="-1338" t="-32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9042" y="3191463"/>
                <a:ext cx="22204828" cy="1225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tabLst>
                    <a:tab pos="629920" algn="l"/>
                  </a:tabLst>
                </a:pPr>
                <a:r>
                  <a:rPr lang="en-US" sz="5400" b="1" dirty="0">
                    <a:solidFill>
                      <a:prstClr val="black"/>
                    </a:solidFill>
                  </a:rPr>
                  <a:t>Giá </a:t>
                </a:r>
                <a:r>
                  <a:rPr lang="en-US" sz="5400" b="1" dirty="0" err="1">
                    <a:solidFill>
                      <a:prstClr val="black"/>
                    </a:solidFill>
                  </a:rPr>
                  <a:t>trị</a:t>
                </a:r>
                <a:r>
                  <a:rPr lang="en-US" sz="5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5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𝒐𝒔</m:t>
                    </m:r>
                    <m:sSup>
                      <m:sSupPr>
                        <m:ctrlP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</a:rPr>
                  <a:t>bằng</a:t>
                </a:r>
                <a:r>
                  <a:rPr lang="en-US" sz="5400" b="1" dirty="0">
                    <a:solidFill>
                      <a:prstClr val="black"/>
                    </a:solidFill>
                  </a:rPr>
                  <a:t> bao </a:t>
                </a:r>
                <a:r>
                  <a:rPr lang="en-US" sz="5400" b="1" dirty="0" err="1">
                    <a:solidFill>
                      <a:prstClr val="black"/>
                    </a:solidFill>
                  </a:rPr>
                  <a:t>nhiêu</a:t>
                </a:r>
                <a:r>
                  <a:rPr lang="en-US" sz="5400" b="1" dirty="0">
                    <a:solidFill>
                      <a:prstClr val="black"/>
                    </a:solidFill>
                  </a:rPr>
                  <a:t>?</a:t>
                </a:r>
                <a:endParaRPr lang="en-US" sz="5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042" y="3191463"/>
                <a:ext cx="22204828" cy="1225079"/>
              </a:xfrm>
              <a:prstGeom prst="rect">
                <a:avLst/>
              </a:prstGeom>
              <a:blipFill>
                <a:blip r:embed="rId9"/>
                <a:stretch>
                  <a:fillRect l="-1455" b="-30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313768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287528" y="8838809"/>
            <a:ext cx="23212642" cy="4496189"/>
            <a:chOff x="330207" y="4476134"/>
            <a:chExt cx="22737132" cy="477031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=""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5380826"/>
              <a:ext cx="22224676" cy="38656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330207" y="4476134"/>
              <a:ext cx="3625881" cy="1277955"/>
              <a:chOff x="692157" y="4742834"/>
              <a:chExt cx="3625881" cy="1277955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27415" y="4003326"/>
                <a:ext cx="1069258" cy="2911989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349307" y="4924691"/>
                <a:ext cx="2911990" cy="84900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92157" y="4742834"/>
                <a:ext cx="911113" cy="1277955"/>
              </a:xfrm>
              <a:prstGeom prst="round2DiagRect">
                <a:avLst>
                  <a:gd name="adj1" fmla="val 27632"/>
                  <a:gd name="adj2" fmla="val 2809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60997" y="4564038"/>
            <a:ext cx="22999594" cy="1813669"/>
            <a:chOff x="241306" y="2152086"/>
            <a:chExt cx="11499797" cy="70897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=""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152086"/>
                  <a:ext cx="5103877" cy="70897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prstClr val="white"/>
                      </a:solidFill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vi-VN" sz="5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5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5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5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fr-FR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152086"/>
                  <a:ext cx="5103877" cy="7089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152086"/>
                  <a:ext cx="5044541" cy="70897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func>
                        <m:funcPr>
                          <m:ctrlPr>
                            <a:rPr lang="vi-VN" sz="5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  <m:r>
                        <a:rPr lang="en-US" sz="5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5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5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fr-FR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152086"/>
                  <a:ext cx="5044541" cy="7089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0A23201D-E5A4-467B-81F0-A1E932C61D5A}"/>
              </a:ext>
            </a:extLst>
          </p:cNvPr>
          <p:cNvSpPr/>
          <p:nvPr/>
        </p:nvSpPr>
        <p:spPr>
          <a:xfrm>
            <a:off x="12486740" y="4816934"/>
            <a:ext cx="1080000" cy="138140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=""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=""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1540996" y="2815597"/>
                <a:ext cx="21919593" cy="850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996" y="2815597"/>
                <a:ext cx="21919593" cy="850939"/>
              </a:xfrm>
              <a:prstGeom prst="rect">
                <a:avLst/>
              </a:prstGeom>
              <a:blipFill>
                <a:blip r:embed="rId6"/>
                <a:stretch>
                  <a:fillRect l="-1279" t="-15108" r="-1029" b="-366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2"/>
            <a:ext cx="22973176" cy="1857145"/>
            <a:chOff x="6254178" y="2243792"/>
            <a:chExt cx="11486588" cy="63509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=""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051876" cy="63509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  <m:r>
                          <a:rPr lang="en-US" sz="5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5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sz="5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051876" cy="63509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=""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lang="en-US" sz="5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5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5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2160867" y="10018031"/>
                <a:ext cx="20701118" cy="3115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5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MTCT ta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5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5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867" y="10018031"/>
                <a:ext cx="20701118" cy="3115405"/>
              </a:xfrm>
              <a:prstGeom prst="rect">
                <a:avLst/>
              </a:prstGeom>
              <a:blipFill>
                <a:blip r:embed="rId9"/>
                <a:stretch>
                  <a:fillRect l="-1561" t="-4892" b="-43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081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10930026" y="4188177"/>
            <a:ext cx="13184614" cy="1685784"/>
            <a:chOff x="10560251" y="4326907"/>
            <a:chExt cx="13184614" cy="1685784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0560251" y="4326907"/>
              <a:ext cx="13184614" cy="1685784"/>
              <a:chOff x="5308531" y="1918160"/>
              <a:chExt cx="6592307" cy="842892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5595929" y="1918160"/>
                <a:ext cx="3011578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5308531" y="2028963"/>
                <a:ext cx="540000" cy="495995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016999" y="1925153"/>
                <a:ext cx="2883839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8794495" y="2073103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1782632" y="4552955"/>
                  <a:ext cx="5340055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5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5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unc>
                          <m:funcPr>
                            <m:ctrlPr>
                              <a:rPr lang="vi-VN" sz="5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5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func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82632" y="4552955"/>
                  <a:ext cx="5340055" cy="9233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=""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8612179" y="4582843"/>
                  <a:ext cx="455702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5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54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2179" y="4582843"/>
                  <a:ext cx="4557028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=""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288688" y="7734060"/>
            <a:ext cx="23848520" cy="5423901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prstClr val="black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=""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54374" y="7462298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=""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=""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8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=""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61C58AD-E142-4C48-96BC-E9109F55949F}"/>
              </a:ext>
            </a:extLst>
          </p:cNvPr>
          <p:cNvSpPr/>
          <p:nvPr/>
        </p:nvSpPr>
        <p:spPr>
          <a:xfrm>
            <a:off x="17921747" y="444488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</a:endParaRPr>
          </a:p>
        </p:txBody>
      </p:sp>
      <p:sp>
        <p:nvSpPr>
          <p:cNvPr id="16" name="Rounded Rectangle 41">
            <a:extLst>
              <a:ext uri="{FF2B5EF4-FFF2-40B4-BE49-F238E27FC236}">
                <a16:creationId xmlns=""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310459" y="2371992"/>
            <a:ext cx="10357541" cy="4185488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1917382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=""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352737" y="2880430"/>
                <a:ext cx="10567199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5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7" y="2880430"/>
                <a:ext cx="10567199" cy="3416320"/>
              </a:xfrm>
              <a:prstGeom prst="rect">
                <a:avLst/>
              </a:prstGeom>
              <a:blipFill>
                <a:blip r:embed="rId6"/>
                <a:stretch>
                  <a:fillRect l="-3116" t="-5357" r="-1789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6211043" y="764180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0635B31B-E94E-48B7-8C78-6190E091BEF6}"/>
                  </a:ext>
                </a:extLst>
              </p:cNvPr>
              <p:cNvSpPr/>
              <p:nvPr/>
            </p:nvSpPr>
            <p:spPr>
              <a:xfrm>
                <a:off x="2405688" y="9106878"/>
                <a:ext cx="2030191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5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635B31B-E94E-48B7-8C78-6190E091B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88" y="9106878"/>
                <a:ext cx="20301911" cy="1754326"/>
              </a:xfrm>
              <a:prstGeom prst="rect">
                <a:avLst/>
              </a:prstGeom>
              <a:blipFill>
                <a:blip r:embed="rId7"/>
                <a:stretch>
                  <a:fillRect l="-1622" t="-10417" b="-201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C303861E-6FA2-449C-B11E-80AFA514B3E4}"/>
              </a:ext>
            </a:extLst>
          </p:cNvPr>
          <p:cNvGrpSpPr/>
          <p:nvPr/>
        </p:nvGrpSpPr>
        <p:grpSpPr>
          <a:xfrm>
            <a:off x="10981264" y="1964173"/>
            <a:ext cx="13133374" cy="1802353"/>
            <a:chOff x="10981264" y="1964173"/>
            <a:chExt cx="13133374" cy="1802353"/>
          </a:xfrm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B50AE326-6CE8-425B-8406-EB1FD3BD3328}"/>
                </a:ext>
              </a:extLst>
            </p:cNvPr>
            <p:cNvSpPr/>
            <p:nvPr/>
          </p:nvSpPr>
          <p:spPr>
            <a:xfrm>
              <a:off x="18346961" y="1964173"/>
              <a:ext cx="5636099" cy="1798971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67E3F1BF-BB23-4A94-B346-4B0B46509E3F}"/>
                </a:ext>
              </a:extLst>
            </p:cNvPr>
            <p:cNvSpPr/>
            <p:nvPr/>
          </p:nvSpPr>
          <p:spPr>
            <a:xfrm>
              <a:off x="17725006" y="2412548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6D781D58-9BD1-4957-8ABB-AAA4E3A17A32}"/>
                </a:ext>
              </a:extLst>
            </p:cNvPr>
            <p:cNvSpPr/>
            <p:nvPr/>
          </p:nvSpPr>
          <p:spPr>
            <a:xfrm>
              <a:off x="11486983" y="2035302"/>
              <a:ext cx="6040995" cy="1731224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3D6F22D8-0DB0-4E1E-BD0C-F5C8809A0BF1}"/>
                </a:ext>
              </a:extLst>
            </p:cNvPr>
            <p:cNvSpPr/>
            <p:nvPr/>
          </p:nvSpPr>
          <p:spPr>
            <a:xfrm>
              <a:off x="10981264" y="2507135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="" xmlns:a16="http://schemas.microsoft.com/office/drawing/2014/main" id="{3C2C1509-6F71-4779-9A02-91AF3304F6A2}"/>
                    </a:ext>
                  </a:extLst>
                </p:cNvPr>
                <p:cNvSpPr/>
                <p:nvPr/>
              </p:nvSpPr>
              <p:spPr>
                <a:xfrm>
                  <a:off x="18779780" y="2361520"/>
                  <a:ext cx="5334858" cy="92333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5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unc>
                          <m:funcPr>
                            <m:ctrlPr>
                              <a:rPr lang="vi-VN" sz="54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C2C1509-6F71-4779-9A02-91AF3304F6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9780" y="2361520"/>
                  <a:ext cx="5334858" cy="92333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="" xmlns:a16="http://schemas.microsoft.com/office/drawing/2014/main" id="{F45BE5CF-7A77-440A-B1C9-9B17FE2DE78E}"/>
                    </a:ext>
                  </a:extLst>
                </p:cNvPr>
                <p:cNvSpPr/>
                <p:nvPr/>
              </p:nvSpPr>
              <p:spPr>
                <a:xfrm>
                  <a:off x="12153004" y="2650074"/>
                  <a:ext cx="4555991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5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54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  <m:r>
                          <a:rPr lang="en-US" sz="5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45BE5CF-7A77-440A-B1C9-9B17FE2DE7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53004" y="2650074"/>
                  <a:ext cx="4555991" cy="92333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16388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22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2">
            <a:extLst>
              <a:ext uri="{FF2B5EF4-FFF2-40B4-BE49-F238E27FC236}">
                <a16:creationId xmlns="" xmlns:a16="http://schemas.microsoft.com/office/drawing/2014/main" id="{DCC27979-D4AD-4B18-9202-4CC05ADE6140}"/>
              </a:ext>
            </a:extLst>
          </p:cNvPr>
          <p:cNvSpPr/>
          <p:nvPr/>
        </p:nvSpPr>
        <p:spPr>
          <a:xfrm>
            <a:off x="685800" y="9597421"/>
            <a:ext cx="23430459" cy="3290842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7" name="Rounded Rectangle 41">
            <a:extLst>
              <a:ext uri="{FF2B5EF4-FFF2-40B4-BE49-F238E27FC236}">
                <a16:creationId xmlns="" xmlns:a16="http://schemas.microsoft.com/office/drawing/2014/main" id="{1EE9DB2D-03C1-41AB-80C5-E202BAD352E6}"/>
              </a:ext>
            </a:extLst>
          </p:cNvPr>
          <p:cNvSpPr/>
          <p:nvPr/>
        </p:nvSpPr>
        <p:spPr>
          <a:xfrm>
            <a:off x="412861" y="2340687"/>
            <a:ext cx="23741053" cy="2361870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32511CA-EC9C-43AA-812F-A872336F7AFE}"/>
              </a:ext>
            </a:extLst>
          </p:cNvPr>
          <p:cNvSpPr txBox="1"/>
          <p:nvPr/>
        </p:nvSpPr>
        <p:spPr>
          <a:xfrm>
            <a:off x="4171438" y="2317197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AF67052-4A7E-45C4-B8EB-8D2E307D33AE}"/>
              </a:ext>
            </a:extLst>
          </p:cNvPr>
          <p:cNvGrpSpPr/>
          <p:nvPr/>
        </p:nvGrpSpPr>
        <p:grpSpPr>
          <a:xfrm>
            <a:off x="63654" y="1831381"/>
            <a:ext cx="3566188" cy="900000"/>
            <a:chOff x="923003" y="3917552"/>
            <a:chExt cx="4010763" cy="1040476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EB18F047-2FAF-46B3-94C1-7AD57ADBF470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12" name="Freeform 20">
                <a:extLst>
                  <a:ext uri="{FF2B5EF4-FFF2-40B4-BE49-F238E27FC236}">
                    <a16:creationId xmlns="" xmlns:a16="http://schemas.microsoft.com/office/drawing/2014/main" id="{695B8396-3672-43A3-B7AB-8D6CBCE6CCC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B2299C37-FE3F-4178-A950-7EF79F9DD01C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7D4B5D5-D7E8-4C1C-B35A-DE0D284C5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01578BF-372A-4785-A679-5DC6CD681501}"/>
              </a:ext>
            </a:extLst>
          </p:cNvPr>
          <p:cNvSpPr txBox="1"/>
          <p:nvPr/>
        </p:nvSpPr>
        <p:spPr>
          <a:xfrm>
            <a:off x="4062668" y="1997526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9812FF64-17F7-462C-BFA2-5F4F9DCE70BF}"/>
                  </a:ext>
                </a:extLst>
              </p:cNvPr>
              <p:cNvSpPr txBox="1"/>
              <p:nvPr/>
            </p:nvSpPr>
            <p:spPr>
              <a:xfrm>
                <a:off x="900111" y="2768723"/>
                <a:ext cx="23115180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5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11" y="2768723"/>
                <a:ext cx="23115180" cy="942053"/>
              </a:xfrm>
              <a:prstGeom prst="rect">
                <a:avLst/>
              </a:prstGeom>
              <a:blipFill>
                <a:blip r:embed="rId4"/>
                <a:stretch>
                  <a:fillRect l="-1424" t="-17419" b="-36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00640E6-CAB2-414F-8EFC-1EDBD4155B5C}"/>
              </a:ext>
            </a:extLst>
          </p:cNvPr>
          <p:cNvSpPr/>
          <p:nvPr/>
        </p:nvSpPr>
        <p:spPr>
          <a:xfrm>
            <a:off x="5899999" y="11131700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C8EDA8AF-9BE1-4E6A-B4BF-F535CF011672}"/>
                  </a:ext>
                </a:extLst>
              </p:cNvPr>
              <p:cNvSpPr/>
              <p:nvPr/>
            </p:nvSpPr>
            <p:spPr>
              <a:xfrm>
                <a:off x="1658886" y="9896478"/>
                <a:ext cx="22356405" cy="244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vi-VN" sz="5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func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vi-VN" sz="5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func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5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d>
                      <m:dPr>
                        <m:ctrlP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5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5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5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886" y="9896478"/>
                <a:ext cx="22356405" cy="2444195"/>
              </a:xfrm>
              <a:prstGeom prst="rect">
                <a:avLst/>
              </a:prstGeom>
              <a:blipFill>
                <a:blip r:embed="rId5"/>
                <a:stretch>
                  <a:fillRect l="-1445" t="-4239" b="-4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20A16348-1154-4338-94E5-D8CCE172F5DA}"/>
              </a:ext>
            </a:extLst>
          </p:cNvPr>
          <p:cNvGrpSpPr/>
          <p:nvPr/>
        </p:nvGrpSpPr>
        <p:grpSpPr>
          <a:xfrm>
            <a:off x="1786953" y="4618675"/>
            <a:ext cx="20768796" cy="1960068"/>
            <a:chOff x="1786953" y="4618675"/>
            <a:chExt cx="20694624" cy="1960068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D1862D89-6EB2-4A1A-BFB2-64C3B5AE4C94}"/>
                </a:ext>
              </a:extLst>
            </p:cNvPr>
            <p:cNvSpPr/>
            <p:nvPr/>
          </p:nvSpPr>
          <p:spPr>
            <a:xfrm>
              <a:off x="13243832" y="4751190"/>
              <a:ext cx="8543919" cy="1782507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325A06B6-2F6D-44E2-8696-166ED24625D7}"/>
                </a:ext>
              </a:extLst>
            </p:cNvPr>
            <p:cNvSpPr/>
            <p:nvPr/>
          </p:nvSpPr>
          <p:spPr>
            <a:xfrm>
              <a:off x="12724775" y="5085833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7F37F6D1-FFD4-4619-8E34-F961D9B38C86}"/>
                </a:ext>
              </a:extLst>
            </p:cNvPr>
            <p:cNvSpPr/>
            <p:nvPr/>
          </p:nvSpPr>
          <p:spPr>
            <a:xfrm>
              <a:off x="2514600" y="4821067"/>
              <a:ext cx="7790086" cy="1757676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5BA0AEC2-4D96-4382-9C52-61C937F98F57}"/>
                </a:ext>
              </a:extLst>
            </p:cNvPr>
            <p:cNvSpPr/>
            <p:nvPr/>
          </p:nvSpPr>
          <p:spPr>
            <a:xfrm>
              <a:off x="1786953" y="4998283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="" xmlns:a16="http://schemas.microsoft.com/office/drawing/2014/main" id="{73D78514-1667-41CA-AF9C-6A39D8E047D0}"/>
                    </a:ext>
                  </a:extLst>
                </p:cNvPr>
                <p:cNvSpPr/>
                <p:nvPr/>
              </p:nvSpPr>
              <p:spPr>
                <a:xfrm>
                  <a:off x="13592268" y="4618675"/>
                  <a:ext cx="8889309" cy="16535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5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5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5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3D78514-1667-41CA-AF9C-6A39D8E047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92268" y="4618675"/>
                  <a:ext cx="8889309" cy="16535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="" xmlns:a16="http://schemas.microsoft.com/office/drawing/2014/main" id="{346CE882-D0E3-4DDA-A7CF-6531DFE005DB}"/>
                    </a:ext>
                  </a:extLst>
                </p:cNvPr>
                <p:cNvSpPr/>
                <p:nvPr/>
              </p:nvSpPr>
              <p:spPr>
                <a:xfrm>
                  <a:off x="1828103" y="4714211"/>
                  <a:ext cx="9184815" cy="16481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5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5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5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6CE882-D0E3-4DDA-A7CF-6531DFE005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103" y="4714211"/>
                  <a:ext cx="9184815" cy="16481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043F7CDD-7D9F-4C3F-9D68-2A20DEBC3227}"/>
              </a:ext>
            </a:extLst>
          </p:cNvPr>
          <p:cNvGrpSpPr/>
          <p:nvPr/>
        </p:nvGrpSpPr>
        <p:grpSpPr>
          <a:xfrm>
            <a:off x="1828103" y="6593878"/>
            <a:ext cx="20949315" cy="1963128"/>
            <a:chOff x="1811024" y="6593048"/>
            <a:chExt cx="20949315" cy="1963128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E1D7DADB-BE36-4204-931C-8110B22DA0AA}"/>
                </a:ext>
              </a:extLst>
            </p:cNvPr>
            <p:cNvGrpSpPr/>
            <p:nvPr/>
          </p:nvGrpSpPr>
          <p:grpSpPr>
            <a:xfrm>
              <a:off x="1811024" y="6593048"/>
              <a:ext cx="20031333" cy="1963128"/>
              <a:chOff x="12451545" y="4630811"/>
              <a:chExt cx="22275164" cy="1963128"/>
            </a:xfrm>
            <a:solidFill>
              <a:srgbClr val="398842"/>
            </a:solidFill>
          </p:grpSpPr>
          <p:grpSp>
            <p:nvGrpSpPr>
              <p:cNvPr id="23" name="Group 22">
                <a:extLst>
                  <a:ext uri="{FF2B5EF4-FFF2-40B4-BE49-F238E27FC236}">
                    <a16:creationId xmlns="" xmlns:a16="http://schemas.microsoft.com/office/drawing/2014/main" id="{54EB06DF-D58E-4145-BAD8-03C9AFBE6695}"/>
                  </a:ext>
                </a:extLst>
              </p:cNvPr>
              <p:cNvGrpSpPr/>
              <p:nvPr/>
            </p:nvGrpSpPr>
            <p:grpSpPr>
              <a:xfrm>
                <a:off x="12451545" y="4630811"/>
                <a:ext cx="22275164" cy="1963128"/>
                <a:chOff x="6254178" y="2070112"/>
                <a:chExt cx="11137582" cy="981564"/>
              </a:xfrm>
              <a:grpFill/>
            </p:grpSpPr>
            <p:sp>
              <p:nvSpPr>
                <p:cNvPr id="26" name="Rectangle 25">
                  <a:extLst>
                    <a:ext uri="{FF2B5EF4-FFF2-40B4-BE49-F238E27FC236}">
                      <a16:creationId xmlns="" xmlns:a16="http://schemas.microsoft.com/office/drawing/2014/main" id="{2D6DE1C1-9116-4184-8D57-815734DAE58F}"/>
                    </a:ext>
                  </a:extLst>
                </p:cNvPr>
                <p:cNvSpPr/>
                <p:nvPr/>
              </p:nvSpPr>
              <p:spPr>
                <a:xfrm>
                  <a:off x="6627003" y="2114588"/>
                  <a:ext cx="4340223" cy="93708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="" xmlns:a16="http://schemas.microsoft.com/office/drawing/2014/main" id="{9BC3F5A4-FB37-4325-8AAB-0DB7F9533BAF}"/>
                    </a:ext>
                  </a:extLst>
                </p:cNvPr>
                <p:cNvSpPr/>
                <p:nvPr/>
              </p:nvSpPr>
              <p:spPr>
                <a:xfrm>
                  <a:off x="6254178" y="2303047"/>
                  <a:ext cx="540000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6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="" xmlns:a16="http://schemas.microsoft.com/office/drawing/2014/main" id="{EC2A730D-57B9-45AC-9850-1171FEA630B0}"/>
                    </a:ext>
                  </a:extLst>
                </p:cNvPr>
                <p:cNvSpPr/>
                <p:nvPr/>
              </p:nvSpPr>
              <p:spPr>
                <a:xfrm>
                  <a:off x="12628336" y="2070112"/>
                  <a:ext cx="4763424" cy="923737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="" xmlns:a16="http://schemas.microsoft.com/office/drawing/2014/main" id="{6EE53F41-6875-484D-9B85-5F8D176B24D7}"/>
                    </a:ext>
                  </a:extLst>
                </p:cNvPr>
                <p:cNvSpPr/>
                <p:nvPr/>
              </p:nvSpPr>
              <p:spPr>
                <a:xfrm>
                  <a:off x="12311085" y="2215870"/>
                  <a:ext cx="540000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</a:t>
                  </a:r>
                  <a:endParaRPr lang="en-US" sz="6400" dirty="0">
                    <a:solidFill>
                      <a:prstClr val="white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="" xmlns:a16="http://schemas.microsoft.com/office/drawing/2014/main" id="{FDA49201-BC11-4385-B8A0-4609732409E5}"/>
                      </a:ext>
                    </a:extLst>
                  </p:cNvPr>
                  <p:cNvSpPr/>
                  <p:nvPr/>
                </p:nvSpPr>
                <p:spPr>
                  <a:xfrm>
                    <a:off x="13323291" y="4730643"/>
                    <a:ext cx="8662700" cy="164814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vi-VN" sz="54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5400" b="1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vi-VN" sz="5400" b="1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sz="5400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5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5400" b="1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vi-VN" sz="5400" b="1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sz="5400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5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54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DA49201-BC11-4385-B8A0-4609732409E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23291" y="4730643"/>
                    <a:ext cx="8662700" cy="16481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="" xmlns:a16="http://schemas.microsoft.com/office/drawing/2014/main" id="{17790318-C636-472D-9554-4D37910F2CEF}"/>
                    </a:ext>
                  </a:extLst>
                </p:cNvPr>
                <p:cNvSpPr/>
                <p:nvPr/>
              </p:nvSpPr>
              <p:spPr>
                <a:xfrm>
                  <a:off x="12762815" y="6810435"/>
                  <a:ext cx="9997524" cy="15152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5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d>
                          <m:dPr>
                            <m:ctrlPr>
                              <a:rPr lang="vi-VN" sz="5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5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vi-VN" sz="5400" b="1" i="1">
                                        <a:solidFill>
                                          <a:prstClr val="white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54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𝒄𝒐𝒔</m:t>
                                    </m:r>
                                  </m:e>
                                  <m:sup>
                                    <m:r>
                                      <a:rPr lang="vi-VN" sz="5400" b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f>
                                  <m:fPr>
                                    <m:ctrlPr>
                                      <a:rPr lang="vi-VN" sz="5400" b="1" i="1">
                                        <a:solidFill>
                                          <a:prstClr val="white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54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num>
                                  <m:den>
                                    <m:r>
                                      <a:rPr lang="vi-VN" sz="5400" b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vi-VN" sz="5400" b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vi-VN" sz="5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vi-VN" sz="5400" b="1" i="1">
                                        <a:solidFill>
                                          <a:prstClr val="white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54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vi-VN" sz="5400" b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f>
                                  <m:fPr>
                                    <m:ctrlPr>
                                      <a:rPr lang="vi-VN" sz="5400" b="1" i="1">
                                        <a:solidFill>
                                          <a:prstClr val="white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54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num>
                                  <m:den>
                                    <m:r>
                                      <a:rPr lang="vi-VN" sz="5400" b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  <m:r>
                          <a:rPr lang="vi-VN" sz="54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54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54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5400" b="1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790318-C636-472D-9554-4D37910F2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2815" y="6810435"/>
                  <a:ext cx="9997524" cy="15152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36A398E4-9025-4E82-B8B6-D0A772F3A1A1}"/>
              </a:ext>
            </a:extLst>
          </p:cNvPr>
          <p:cNvSpPr/>
          <p:nvPr/>
        </p:nvSpPr>
        <p:spPr>
          <a:xfrm>
            <a:off x="12748776" y="6908119"/>
            <a:ext cx="967224" cy="98587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1D0E47E-00AD-44F7-A49D-C16E2ACC5F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0579" y="8749835"/>
            <a:ext cx="3920068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70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8" grpId="0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2895600"/>
            <a:ext cx="6781800" cy="67056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bù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96200" y="2895600"/>
                <a:ext cx="16306800" cy="6705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dung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tiễn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895600"/>
                <a:ext cx="16306800" cy="6705600"/>
              </a:xfrm>
              <a:prstGeom prst="rect">
                <a:avLst/>
              </a:prstGeom>
              <a:blipFill rotWithShape="0">
                <a:blip r:embed="rId3"/>
                <a:stretch>
                  <a:fillRect l="-1532" r="-1457" b="-99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743200" y="1905000"/>
            <a:ext cx="3733800" cy="75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THUẬT NGỮ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9800" y="19050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 THỨC, KĨ NĂNG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670800" y="19050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233172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5697200" y="2742851"/>
            <a:ext cx="6477000" cy="3886549"/>
          </a:xfrm>
          <a:prstGeom prst="wedgeRoundRectCallout">
            <a:avLst>
              <a:gd name="adj1" fmla="val -10927"/>
              <a:gd name="adj2" fmla="val 69079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nhọn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tù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8211800" y="7391400"/>
            <a:ext cx="5689726" cy="463785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858000"/>
            <a:ext cx="8153801" cy="6400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219200" y="2133600"/>
                <a:ext cx="4267200" cy="240474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133600"/>
                <a:ext cx="4267200" cy="2404745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324600" y="2209800"/>
                <a:ext cx="3901440" cy="2438400"/>
              </a:xfrm>
              <a:prstGeom prst="roundRect">
                <a:avLst/>
              </a:prstGeom>
              <a:solidFill>
                <a:srgbClr val="FF99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</m:t>
                      </m:r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kumimoji="0" lang="en-US" sz="4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209800"/>
                <a:ext cx="3901440" cy="24384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219200" y="4724400"/>
                <a:ext cx="4114800" cy="2480945"/>
              </a:xfrm>
              <a:prstGeom prst="roundRect">
                <a:avLst/>
              </a:prstGeom>
              <a:solidFill>
                <a:srgbClr val="FF99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24400"/>
                <a:ext cx="4114800" cy="24809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248400" y="4724400"/>
                <a:ext cx="4114800" cy="2362200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cot</m:t>
                      </m:r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kumimoji="0" lang="en-US" sz="4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724400"/>
                <a:ext cx="4114800" cy="23622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ular Callout 11"/>
          <p:cNvSpPr/>
          <p:nvPr/>
        </p:nvSpPr>
        <p:spPr>
          <a:xfrm>
            <a:off x="1828800" y="8077200"/>
            <a:ext cx="6477000" cy="3886549"/>
          </a:xfrm>
          <a:prstGeom prst="wedgeRoundRectCallout">
            <a:avLst>
              <a:gd name="adj1" fmla="val -10927"/>
              <a:gd name="adj2" fmla="val 69079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nhọn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048000"/>
                <a:ext cx="23393400" cy="10287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(H.3.2)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0"/>
                <a:ext cx="23393400" cy="10287000"/>
              </a:xfrm>
              <a:prstGeom prst="rect">
                <a:avLst/>
              </a:prstGeom>
              <a:blipFill rotWithShape="0">
                <a:blip r:embed="rId3"/>
                <a:stretch>
                  <a:fillRect l="-1042" t="-1479" r="-11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57200" y="1752600"/>
            <a:ext cx="23393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GIÁ TRỊ LƯỢNG GIÁC CỦA MỘT GÓC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070600"/>
            <a:ext cx="7668532" cy="596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468" y="5994400"/>
            <a:ext cx="7668532" cy="5909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731520" y="6492240"/>
            <a:ext cx="3318660" cy="1395527"/>
            <a:chOff x="0" y="-14726"/>
            <a:chExt cx="1497587" cy="451406"/>
          </a:xfrm>
        </p:grpSpPr>
        <p:sp>
          <p:nvSpPr>
            <p:cNvPr id="21" name="TextBox 321"/>
            <p:cNvSpPr txBox="1"/>
            <p:nvPr/>
          </p:nvSpPr>
          <p:spPr>
            <a:xfrm>
              <a:off x="634066" y="-14726"/>
              <a:ext cx="863521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HĐ1: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6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6600"/>
                </a:solidFill>
                <a:ln w="12700" cap="flat" cmpd="sng" algn="ctr">
                  <a:solidFill>
                    <a:srgbClr val="FF66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6600"/>
                </a:solidFill>
                <a:ln w="12700" cap="flat" cmpd="sng" algn="ctr">
                  <a:solidFill>
                    <a:srgbClr val="FF66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4" name="Flowchart: Terminator 23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14"/>
              <p:cNvSpPr>
                <a:spLocks noChangeArrowheads="1"/>
              </p:cNvSpPr>
              <p:nvPr/>
            </p:nvSpPr>
            <p:spPr bwMode="auto">
              <a:xfrm>
                <a:off x="762000" y="7780896"/>
                <a:ext cx="8839200" cy="3768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 defTabSz="914400"/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7780896"/>
                <a:ext cx="8839200" cy="3768660"/>
              </a:xfrm>
              <a:prstGeom prst="rect">
                <a:avLst/>
              </a:prstGeom>
              <a:blipFill rotWithShape="0">
                <a:blip r:embed="rId6"/>
                <a:stretch>
                  <a:fillRect l="-3103" t="-3393" r="-2966" b="-80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62000" y="11658600"/>
                <a:ext cx="22936200" cy="1673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1658600"/>
                <a:ext cx="22936200" cy="1673022"/>
              </a:xfrm>
              <a:prstGeom prst="rect">
                <a:avLst/>
              </a:prstGeom>
              <a:blipFill rotWithShape="0">
                <a:blip r:embed="rId7"/>
                <a:stretch>
                  <a:fillRect l="-1196" t="-9489" r="-824" b="-14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788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 animBg="1"/>
      <p:bldP spid="96" grpId="0"/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" y="3429000"/>
                <a:ext cx="24140160" cy="10287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r>
                  <a:rPr lang="en-US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r>
                  <a:rPr lang="en-US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3429000"/>
                <a:ext cx="24140160" cy="10287000"/>
              </a:xfrm>
              <a:prstGeom prst="rect">
                <a:avLst/>
              </a:prstGeom>
              <a:blipFill rotWithShape="0">
                <a:blip r:embed="rId3"/>
                <a:stretch>
                  <a:fillRect l="-10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57200" y="1981200"/>
            <a:ext cx="2456307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GIÁ TRỊ LƯỢNG GIÁC CỦA MỘT GÓC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2819400"/>
            <a:ext cx="8051959" cy="596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799" y="2819400"/>
            <a:ext cx="8051959" cy="590989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4572000"/>
                <a:ext cx="8321040" cy="2357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-914400">
                  <a:buAutoNum type="alphaLcParenR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𝒙𝑶𝑪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72000"/>
                <a:ext cx="8321040" cy="2357184"/>
              </a:xfrm>
              <a:prstGeom prst="rect">
                <a:avLst/>
              </a:prstGeom>
              <a:blipFill rotWithShape="0">
                <a:blip r:embed="rId6"/>
                <a:stretch>
                  <a:fillRect l="-3370" t="-6460" b="-1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0926" y="10498186"/>
                <a:ext cx="24307800" cy="3051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6" y="10498186"/>
                <a:ext cx="24307800" cy="3051220"/>
              </a:xfrm>
              <a:prstGeom prst="rect">
                <a:avLst/>
              </a:prstGeom>
              <a:blipFill rotWithShape="0">
                <a:blip r:embed="rId7"/>
                <a:stretch>
                  <a:fillRect l="-1128" b="-7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699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=&gt;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niệm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blipFill rotWithShape="0">
                <a:blip r:embed="rId3"/>
                <a:stretch>
                  <a:fillRect l="-1075" t="-1814" r="-7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041" y="2514600"/>
            <a:ext cx="8051959" cy="590989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19200" y="3505200"/>
                <a:ext cx="14859000" cy="2410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505200"/>
                <a:ext cx="14859000" cy="2410275"/>
              </a:xfrm>
              <a:prstGeom prst="rect">
                <a:avLst/>
              </a:prstGeom>
              <a:blipFill rotWithShape="0">
                <a:blip r:embed="rId5"/>
                <a:stretch>
                  <a:fillRect l="-1846" t="-6582" b="-1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5638800"/>
                <a:ext cx="16306800" cy="2166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638800"/>
                <a:ext cx="16306800" cy="2166170"/>
              </a:xfrm>
              <a:prstGeom prst="rect">
                <a:avLst/>
              </a:prstGeom>
              <a:blipFill rotWithShape="0">
                <a:blip r:embed="rId6"/>
                <a:stretch>
                  <a:fillRect l="-1757" b="-13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7848600"/>
                <a:ext cx="15849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lvl="0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7848600"/>
                <a:ext cx="15849600" cy="1569660"/>
              </a:xfrm>
              <a:prstGeom prst="rect">
                <a:avLst/>
              </a:prstGeom>
              <a:blipFill rotWithShape="0">
                <a:blip r:embed="rId7"/>
                <a:stretch>
                  <a:fillRect l="-1731" t="-9339" b="-19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800" y="9067800"/>
                <a:ext cx="22130657" cy="443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𝟏𝟖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côtang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𝒄𝒐𝒕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9067800"/>
                <a:ext cx="22130657" cy="4430636"/>
              </a:xfrm>
              <a:prstGeom prst="rect">
                <a:avLst/>
              </a:prstGeom>
              <a:blipFill rotWithShape="0">
                <a:blip r:embed="rId8"/>
                <a:stretch>
                  <a:fillRect l="-1295" r="-124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977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232410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200" y="2590800"/>
            <a:ext cx="8051959" cy="59098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24000" y="2819400"/>
            <a:ext cx="10515600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295400" y="4495800"/>
                <a:ext cx="11582400" cy="4953000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28575" cap="flat" cmpd="sng" algn="ctr">
                <a:solidFill>
                  <a:srgbClr val="FF66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  <m:d>
                        <m:d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≠</m:t>
                          </m:r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e>
                      </m:d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kumimoji="0" lang="en-US" sz="48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defTabSz="9144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</m:fName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800" b="1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</m:oMath>
                </a14:m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sSup>
                      <m:sSup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</a:p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d>
                      <m:d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∉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495800"/>
                <a:ext cx="11582400" cy="495300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rgbClr val="FF66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1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232410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1828800"/>
            <a:ext cx="1859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(GTLG)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137674" y="3429000"/>
            <a:ext cx="8331835" cy="3276600"/>
          </a:xfrm>
          <a:prstGeom prst="wedgeRoundRectCallout">
            <a:avLst>
              <a:gd name="adj1" fmla="val -5688"/>
              <a:gd name="adj2" fmla="val 99766"/>
              <a:gd name="adj3" fmla="val 16667"/>
            </a:avLst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8745200" y="8534400"/>
            <a:ext cx="4267200" cy="396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222066"/>
                  </p:ext>
                </p:extLst>
              </p:nvPr>
            </p:nvGraphicFramePr>
            <p:xfrm>
              <a:off x="1421674" y="3886200"/>
              <a:ext cx="14362749" cy="892911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1537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22610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554957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1103949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</a:tblGrid>
                  <a:tr h="34099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4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GTLG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18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u="none" strike="noStrike">
                              <a:effectLst/>
                              <a:uFill>
                                <a:solidFill>
                                  <a:srgbClr val="FF0000"/>
                                </a:solidFill>
                              </a:u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4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𝑡𝑎𝑛</m:t>
                                    </m:r>
                                  </m:fName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||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𝑐𝑜𝑡</m:t>
                                    </m:r>
                                  </m:fName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||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||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0"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Bảng</a:t>
                          </a:r>
                          <a:r>
                            <a:rPr lang="en-US" sz="4800" b="1" dirty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3.1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222066"/>
                  </p:ext>
                </p:extLst>
              </p:nvPr>
            </p:nvGraphicFramePr>
            <p:xfrm>
              <a:off x="1421674" y="3886200"/>
              <a:ext cx="14362749" cy="885863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1537"/>
                    <a:gridCol w="1226106"/>
                    <a:gridCol w="1554957"/>
                    <a:gridCol w="1981200"/>
                    <a:gridCol w="1828800"/>
                    <a:gridCol w="1828800"/>
                    <a:gridCol w="2057400"/>
                    <a:gridCol w="1103949"/>
                  </a:tblGrid>
                  <a:tr h="15654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blipFill rotWithShape="0">
                          <a:blip r:embed="rId4"/>
                          <a:stretch>
                            <a:fillRect l="-219" t="-389" r="-416886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389" r="-841089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389" r="-566275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389" r="-344308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389" r="-273000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389" r="-173000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389" r="-53550" b="-489105"/>
                          </a:stretch>
                        </a:blipFill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u="none" strike="noStrike">
                              <a:effectLst/>
                              <a:uFill>
                                <a:solidFill>
                                  <a:srgbClr val="FF0000"/>
                                </a:solidFill>
                              </a:u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6440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95556" r="-416886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95556" r="-841089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95556" r="-566275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95556" r="-344308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95556" r="-273000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95556" r="-173000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95556" r="-53550" b="-3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6440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195556" r="-416886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195556" r="-841089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195556" r="-566275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195556" r="-344308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195556" r="-273000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195556" r="-173000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195556" r="-53550" b="-2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6464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295556" r="-416886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295556" r="-841089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295556" r="-566275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295556" r="-344308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295556" r="-273000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295556" r="-173000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295556" r="-53550" b="-1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6464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395556" r="-416886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395556" r="-841089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395556" r="-566275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395556" r="-344308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395556" r="-273000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395556" r="-173000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395556" r="-53550" b="-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712216"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 smtClean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Bảng</a:t>
                          </a:r>
                          <a:r>
                            <a:rPr lang="en-US" sz="4800" b="1" dirty="0" smtClean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3.1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12" name="Straight Connector 11"/>
          <p:cNvCxnSpPr/>
          <p:nvPr/>
        </p:nvCxnSpPr>
        <p:spPr>
          <a:xfrm>
            <a:off x="21894800" y="3910148"/>
            <a:ext cx="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995674" y="3910148"/>
            <a:ext cx="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728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3534</Words>
  <Application>Microsoft Office PowerPoint</Application>
  <PresentationFormat>Custom</PresentationFormat>
  <Paragraphs>336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thuvienhoclieu.com</dc:subject>
  <dc:creator>thuvienhoclieu.com</dc:creator>
  <dc:description/>
  <cp:lastModifiedBy/>
  <cp:revision>1</cp:revision>
  <dcterms:created xsi:type="dcterms:W3CDTF">2022-09-05T08:50:09Z</dcterms:created>
  <dcterms:modified xsi:type="dcterms:W3CDTF">2022-09-05T08:51:50Z</dcterms:modified>
  <cp:category>thuvienhoclieu.com</cp:category>
</cp:coreProperties>
</file>