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2" r:id="rId2"/>
  </p:sldMasterIdLst>
  <p:notesMasterIdLst>
    <p:notesMasterId r:id="rId51"/>
  </p:notesMasterIdLst>
  <p:sldIdLst>
    <p:sldId id="313" r:id="rId3"/>
    <p:sldId id="301" r:id="rId4"/>
    <p:sldId id="315" r:id="rId5"/>
    <p:sldId id="321" r:id="rId6"/>
    <p:sldId id="326" r:id="rId7"/>
    <p:sldId id="327" r:id="rId8"/>
    <p:sldId id="328" r:id="rId9"/>
    <p:sldId id="333" r:id="rId10"/>
    <p:sldId id="331" r:id="rId11"/>
    <p:sldId id="332" r:id="rId12"/>
    <p:sldId id="330"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Lst>
  <p:sldSz cx="24384000" cy="13716000"/>
  <p:notesSz cx="6858000" cy="9144000"/>
  <p:custDataLst>
    <p:tags r:id="rId52"/>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E7F7FF"/>
    <a:srgbClr val="D6F7FE"/>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139" autoAdjust="0"/>
  </p:normalViewPr>
  <p:slideViewPr>
    <p:cSldViewPr>
      <p:cViewPr varScale="1">
        <p:scale>
          <a:sx n="37" d="100"/>
          <a:sy n="37" d="100"/>
        </p:scale>
        <p:origin x="-564" y="-6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291913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161954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135078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173305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141826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3360073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20575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255159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59343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8554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18564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9701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623D8C-BCC6-453A-B078-455701A5542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497011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63377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43827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0117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1776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8915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5433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329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83626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79999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00113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6120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73912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6494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92323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11605727"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67726" y="2743200"/>
            <a:ext cx="11635273"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uiExpand="1"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5749185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009715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831988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780235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178047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19628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62363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23545799" cy="838200"/>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2743200"/>
            <a:ext cx="23545799" cy="10662429"/>
          </a:xfrm>
          <a:prstGeom prst="rect">
            <a:avLst/>
          </a:prstGeom>
        </p:spPr>
        <p:txBody>
          <a:bodyPr tIns="91440" bIns="91440"/>
          <a:lstStyle>
            <a:lvl1pPr algn="l">
              <a:defRPr sz="4800" b="1">
                <a:latin typeface="Tahoma" panose="020B0604030504040204" pitchFamily="34" charset="0"/>
                <a:ea typeface="Tahoma" panose="020B0604030504040204" pitchFamily="34" charset="0"/>
                <a:cs typeface="Tahoma" panose="020B0604030504040204" pitchFamily="34" charset="0"/>
              </a:defRPr>
            </a:lvl1pPr>
            <a:lvl2pPr algn="l">
              <a:defRPr sz="4800" b="1">
                <a:latin typeface="Tahoma" panose="020B0604030504040204" pitchFamily="34" charset="0"/>
                <a:ea typeface="Tahoma" panose="020B0604030504040204" pitchFamily="34" charset="0"/>
                <a:cs typeface="Tahoma" panose="020B0604030504040204" pitchFamily="34" charset="0"/>
              </a:defRPr>
            </a:lvl2pPr>
            <a:lvl3pPr algn="l">
              <a:defRPr sz="4800" b="1">
                <a:latin typeface="Tahoma" panose="020B0604030504040204" pitchFamily="34" charset="0"/>
                <a:ea typeface="Tahoma" panose="020B0604030504040204" pitchFamily="34" charset="0"/>
                <a:cs typeface="Tahoma" panose="020B0604030504040204" pitchFamily="34" charset="0"/>
              </a:defRPr>
            </a:lvl3pPr>
            <a:lvl4pPr algn="l">
              <a:defRPr sz="4800" b="1">
                <a:latin typeface="Tahoma" panose="020B0604030504040204" pitchFamily="34" charset="0"/>
                <a:ea typeface="Tahoma" panose="020B0604030504040204" pitchFamily="34" charset="0"/>
                <a:cs typeface="Tahoma" panose="020B0604030504040204" pitchFamily="34" charset="0"/>
              </a:defRPr>
            </a:lvl4pPr>
            <a:lvl5pPr algn="l">
              <a:defRPr sz="4800" b="1">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888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7969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19457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pic>
        <p:nvPicPr>
          <p:cNvPr id="2" name="Picture 1">
            <a:extLst>
              <a:ext uri="{FF2B5EF4-FFF2-40B4-BE49-F238E27FC236}">
                <a16:creationId xmlns:a16="http://schemas.microsoft.com/office/drawing/2014/main" xmlns="" id="{B6FD4328-148B-4547-A4ED-C0C479A0C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4000" cy="1286069"/>
          </a:xfrm>
          <a:prstGeom prst="rect">
            <a:avLst/>
          </a:prstGeom>
        </p:spPr>
      </p:pic>
    </p:spTree>
    <p:extLst>
      <p:ext uri="{BB962C8B-B14F-4D97-AF65-F5344CB8AC3E}">
        <p14:creationId xmlns:p14="http://schemas.microsoft.com/office/powerpoint/2010/main" val="1270639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69147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solidFill>
                  <a:prstClr val="black"/>
                </a:solidFill>
              </a:rPr>
              <a:pPr/>
              <a:t>9/5/2022</a:t>
            </a:fld>
            <a:endParaRPr lang="en-US">
              <a:solidFill>
                <a:prstClr val="black"/>
              </a:solidFill>
            </a:endParaRPr>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357975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51" r:id="rId2"/>
    <p:sldLayoutId id="2147483750" r:id="rId3"/>
    <p:sldLayoutId id="2147483740" r:id="rId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88455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9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10.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410.png"/><Relationship Id="rId5" Type="http://schemas.openxmlformats.org/officeDocument/2006/relationships/image" Target="../media/image4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image" Target="../media/image16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241.png"/><Relationship Id="rId5" Type="http://schemas.openxmlformats.org/officeDocument/2006/relationships/image" Target="../media/image45.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1.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281.png"/><Relationship Id="rId5" Type="http://schemas.openxmlformats.org/officeDocument/2006/relationships/image" Target="../media/image45.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5.jpe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331.png"/><Relationship Id="rId7" Type="http://schemas.openxmlformats.org/officeDocument/2006/relationships/image" Target="../media/image49.png"/><Relationship Id="rId12" Type="http://schemas.openxmlformats.org/officeDocument/2006/relationships/image" Target="../media/image240.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230.png"/><Relationship Id="rId5" Type="http://schemas.openxmlformats.org/officeDocument/2006/relationships/image" Target="../media/image35.png"/><Relationship Id="rId10" Type="http://schemas.openxmlformats.org/officeDocument/2006/relationships/image" Target="../media/image220.png"/><Relationship Id="rId4" Type="http://schemas.openxmlformats.org/officeDocument/2006/relationships/image" Target="../media/image34.png"/><Relationship Id="rId9" Type="http://schemas.openxmlformats.org/officeDocument/2006/relationships/image" Target="../media/image210.png"/></Relationships>
</file>

<file path=ppt/slides/_rels/slide3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50.png"/><Relationship Id="rId7" Type="http://schemas.openxmlformats.org/officeDocument/2006/relationships/image" Target="../media/image50.png"/><Relationship Id="rId12" Type="http://schemas.openxmlformats.org/officeDocument/2006/relationships/image" Target="../media/image320.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280.png"/><Relationship Id="rId11" Type="http://schemas.openxmlformats.org/officeDocument/2006/relationships/image" Target="../media/image310.png"/><Relationship Id="rId5" Type="http://schemas.openxmlformats.org/officeDocument/2006/relationships/image" Target="NULL"/><Relationship Id="rId10" Type="http://schemas.openxmlformats.org/officeDocument/2006/relationships/image" Target="../media/image300.png"/><Relationship Id="rId4" Type="http://schemas.openxmlformats.org/officeDocument/2006/relationships/image" Target="../media/image260.png"/><Relationship Id="rId9" Type="http://schemas.openxmlformats.org/officeDocument/2006/relationships/image" Target="../media/image290.png"/></Relationships>
</file>

<file path=ppt/slides/_rels/slide33.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52.emf"/><Relationship Id="rId3" Type="http://schemas.openxmlformats.org/officeDocument/2006/relationships/image" Target="../media/image330.png"/><Relationship Id="rId7" Type="http://schemas.openxmlformats.org/officeDocument/2006/relationships/image" Target="../media/image51.png"/><Relationship Id="rId12" Type="http://schemas.openxmlformats.org/officeDocument/2006/relationships/image" Target="../media/image400.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360.png"/><Relationship Id="rId11" Type="http://schemas.openxmlformats.org/officeDocument/2006/relationships/image" Target="../media/image390.png"/><Relationship Id="rId5" Type="http://schemas.openxmlformats.org/officeDocument/2006/relationships/image" Target="../media/image40.png"/><Relationship Id="rId10" Type="http://schemas.openxmlformats.org/officeDocument/2006/relationships/image" Target="../media/image380.png"/><Relationship Id="rId4" Type="http://schemas.openxmlformats.org/officeDocument/2006/relationships/image" Target="../media/image340.png"/><Relationship Id="rId9" Type="http://schemas.openxmlformats.org/officeDocument/2006/relationships/image" Target="../media/image191.png"/></Relationships>
</file>

<file path=ppt/slides/_rels/slide34.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500.png"/><Relationship Id="rId3" Type="http://schemas.openxmlformats.org/officeDocument/2006/relationships/image" Target="../media/image412.png"/><Relationship Id="rId7" Type="http://schemas.openxmlformats.org/officeDocument/2006/relationships/image" Target="../media/image49.png"/><Relationship Id="rId12" Type="http://schemas.openxmlformats.org/officeDocument/2006/relationships/image" Target="../media/image490.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11.png"/><Relationship Id="rId5" Type="http://schemas.openxmlformats.org/officeDocument/2006/relationships/image" Target="../media/image430.png"/><Relationship Id="rId10" Type="http://schemas.openxmlformats.org/officeDocument/2006/relationships/image" Target="../media/image480.png"/><Relationship Id="rId4" Type="http://schemas.openxmlformats.org/officeDocument/2006/relationships/image" Target="../media/image420.png"/><Relationship Id="rId9" Type="http://schemas.openxmlformats.org/officeDocument/2006/relationships/image" Target="../media/image470.png"/></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90.png"/><Relationship Id="rId7" Type="http://schemas.openxmlformats.org/officeDocument/2006/relationships/image" Target="../media/image49.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510.png"/><Relationship Id="rId11" Type="http://schemas.openxmlformats.org/officeDocument/2006/relationships/image" Target="../media/image54.png"/><Relationship Id="rId5" Type="http://schemas.openxmlformats.org/officeDocument/2006/relationships/image" Target="../media/image410.png"/><Relationship Id="rId10" Type="http://schemas.openxmlformats.org/officeDocument/2006/relationships/image" Target="../media/image53.png"/><Relationship Id="rId4" Type="http://schemas.openxmlformats.org/officeDocument/2006/relationships/image" Target="../media/image520.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30.png"/><Relationship Id="rId7" Type="http://schemas.openxmlformats.org/officeDocument/2006/relationships/image" Target="../media/image49.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40.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4.png"/><Relationship Id="rId7" Type="http://schemas.openxmlformats.org/officeDocument/2006/relationships/image" Target="../media/image49.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66.png"/><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49.png"/><Relationship Id="rId12" Type="http://schemas.openxmlformats.org/officeDocument/2006/relationships/image" Target="../media/image79.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75.png"/><Relationship Id="rId11" Type="http://schemas.openxmlformats.org/officeDocument/2006/relationships/image" Target="../media/image78.png"/><Relationship Id="rId5" Type="http://schemas.openxmlformats.org/officeDocument/2006/relationships/image" Target="../media/image74.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0.png"/><Relationship Id="rId7" Type="http://schemas.openxmlformats.org/officeDocument/2006/relationships/image" Target="../media/image49.png"/><Relationship Id="rId12" Type="http://schemas.openxmlformats.org/officeDocument/2006/relationships/image" Target="../media/image86.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0" Type="http://schemas.openxmlformats.org/officeDocument/2006/relationships/image" Target="../media/image710.png"/><Relationship Id="rId4" Type="http://schemas.openxmlformats.org/officeDocument/2006/relationships/image" Target="../media/image81.png"/><Relationship Id="rId9"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880.png"/><Relationship Id="rId13" Type="http://schemas.openxmlformats.org/officeDocument/2006/relationships/image" Target="../media/image97.png"/><Relationship Id="rId3" Type="http://schemas.openxmlformats.org/officeDocument/2006/relationships/image" Target="../media/image89.png"/><Relationship Id="rId7" Type="http://schemas.openxmlformats.org/officeDocument/2006/relationships/image" Target="../media/image88.png"/><Relationship Id="rId12" Type="http://schemas.openxmlformats.org/officeDocument/2006/relationships/image" Target="../media/image96.png"/><Relationship Id="rId2" Type="http://schemas.openxmlformats.org/officeDocument/2006/relationships/image" Target="../media/image87.jpeg"/><Relationship Id="rId1" Type="http://schemas.openxmlformats.org/officeDocument/2006/relationships/slideLayout" Target="../slideLayouts/slideLayout15.xml"/><Relationship Id="rId6" Type="http://schemas.openxmlformats.org/officeDocument/2006/relationships/image" Target="../media/image92.png"/><Relationship Id="rId11" Type="http://schemas.openxmlformats.org/officeDocument/2006/relationships/image" Target="../media/image95.png"/><Relationship Id="rId5" Type="http://schemas.openxmlformats.org/officeDocument/2006/relationships/image" Target="../media/image91.pn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png"/></Relationships>
</file>

<file path=ppt/slides/_rels/slide41.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06.png"/><Relationship Id="rId3" Type="http://schemas.openxmlformats.org/officeDocument/2006/relationships/image" Target="../media/image970.png"/><Relationship Id="rId7" Type="http://schemas.openxmlformats.org/officeDocument/2006/relationships/image" Target="../media/image101.png"/><Relationship Id="rId12" Type="http://schemas.openxmlformats.org/officeDocument/2006/relationships/image" Target="../media/image105.png"/><Relationship Id="rId2" Type="http://schemas.openxmlformats.org/officeDocument/2006/relationships/image" Target="../media/image98.jpeg"/><Relationship Id="rId1" Type="http://schemas.openxmlformats.org/officeDocument/2006/relationships/slideLayout" Target="../slideLayouts/slideLayout15.xml"/><Relationship Id="rId6" Type="http://schemas.openxmlformats.org/officeDocument/2006/relationships/image" Target="../media/image100.png"/><Relationship Id="rId11" Type="http://schemas.openxmlformats.org/officeDocument/2006/relationships/image" Target="../media/image104.pn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png"/><Relationship Id="rId9" Type="http://schemas.openxmlformats.org/officeDocument/2006/relationships/image" Target="../media/image102.pn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40.png"/><Relationship Id="rId7" Type="http://schemas.openxmlformats.org/officeDocument/2006/relationships/image" Target="../media/image49.png"/><Relationship Id="rId12" Type="http://schemas.openxmlformats.org/officeDocument/2006/relationships/image" Target="../media/image113.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108.png"/><Relationship Id="rId11" Type="http://schemas.openxmlformats.org/officeDocument/2006/relationships/image" Target="../media/image112.png"/><Relationship Id="rId5" Type="http://schemas.openxmlformats.org/officeDocument/2006/relationships/image" Target="../media/image107.png"/><Relationship Id="rId10" Type="http://schemas.openxmlformats.org/officeDocument/2006/relationships/image" Target="../media/image111.png"/><Relationship Id="rId4" Type="http://schemas.openxmlformats.org/officeDocument/2006/relationships/image" Target="../media/image1060.png"/><Relationship Id="rId9" Type="http://schemas.openxmlformats.org/officeDocument/2006/relationships/image" Target="../media/image1061.png"/></Relationships>
</file>

<file path=ppt/slides/_rels/slide4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0.png"/><Relationship Id="rId12" Type="http://schemas.openxmlformats.org/officeDocument/2006/relationships/image" Target="../media/image122.png"/><Relationship Id="rId2" Type="http://schemas.openxmlformats.org/officeDocument/2006/relationships/image" Target="../media/image107.jpeg"/><Relationship Id="rId1" Type="http://schemas.openxmlformats.org/officeDocument/2006/relationships/slideLayout" Target="../slideLayouts/slideLayout15.xml"/><Relationship Id="rId6" Type="http://schemas.openxmlformats.org/officeDocument/2006/relationships/image" Target="../media/image117.png"/><Relationship Id="rId11" Type="http://schemas.openxmlformats.org/officeDocument/2006/relationships/image" Target="../media/image121.png"/><Relationship Id="rId5" Type="http://schemas.openxmlformats.org/officeDocument/2006/relationships/image" Target="../media/image116.png"/><Relationship Id="rId10" Type="http://schemas.openxmlformats.org/officeDocument/2006/relationships/image" Target="../media/image120.png"/><Relationship Id="rId4" Type="http://schemas.openxmlformats.org/officeDocument/2006/relationships/image" Target="../media/image115.png"/><Relationship Id="rId9" Type="http://schemas.openxmlformats.org/officeDocument/2006/relationships/image" Target="../media/image119.png"/></Relationships>
</file>

<file path=ppt/slides/_rels/slide44.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100.png"/><Relationship Id="rId3" Type="http://schemas.openxmlformats.org/officeDocument/2006/relationships/image" Target="../media/image124.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image" Target="../media/image123.png"/><Relationship Id="rId16" Type="http://schemas.openxmlformats.org/officeDocument/2006/relationships/image" Target="../media/image136.png"/><Relationship Id="rId1" Type="http://schemas.openxmlformats.org/officeDocument/2006/relationships/slideLayout" Target="../slideLayouts/slideLayout15.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134.png"/><Relationship Id="rId10" Type="http://schemas.openxmlformats.org/officeDocument/2006/relationships/image" Target="../media/image1250.png"/><Relationship Id="rId4" Type="http://schemas.openxmlformats.org/officeDocument/2006/relationships/image" Target="../media/image111.jpeg"/><Relationship Id="rId9" Type="http://schemas.openxmlformats.org/officeDocument/2006/relationships/image" Target="../media/image129.png"/><Relationship Id="rId14" Type="http://schemas.openxmlformats.org/officeDocument/2006/relationships/image" Target="../media/image133.png"/></Relationships>
</file>

<file path=ppt/slides/_rels/slide45.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7.png"/><Relationship Id="rId7" Type="http://schemas.openxmlformats.org/officeDocument/2006/relationships/image" Target="../media/image130.png"/><Relationship Id="rId12" Type="http://schemas.openxmlformats.org/officeDocument/2006/relationships/image" Target="../media/image145.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140.png"/><Relationship Id="rId11" Type="http://schemas.openxmlformats.org/officeDocument/2006/relationships/image" Target="../media/image144.png"/><Relationship Id="rId5" Type="http://schemas.openxmlformats.org/officeDocument/2006/relationships/image" Target="../media/image139.png"/><Relationship Id="rId10" Type="http://schemas.openxmlformats.org/officeDocument/2006/relationships/image" Target="../media/image143.png"/><Relationship Id="rId4" Type="http://schemas.openxmlformats.org/officeDocument/2006/relationships/image" Target="../media/image138.png"/><Relationship Id="rId9" Type="http://schemas.openxmlformats.org/officeDocument/2006/relationships/image" Target="../media/image142.png"/></Relationships>
</file>

<file path=ppt/slides/_rels/slide46.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511.png"/><Relationship Id="rId18" Type="http://schemas.openxmlformats.org/officeDocument/2006/relationships/image" Target="../media/image159.png"/><Relationship Id="rId3" Type="http://schemas.openxmlformats.org/officeDocument/2006/relationships/image" Target="../media/image147.png"/><Relationship Id="rId7" Type="http://schemas.openxmlformats.org/officeDocument/2006/relationships/image" Target="../media/image130.png"/><Relationship Id="rId12" Type="http://schemas.openxmlformats.org/officeDocument/2006/relationships/image" Target="../media/image155.png"/><Relationship Id="rId17" Type="http://schemas.openxmlformats.org/officeDocument/2006/relationships/image" Target="../media/image158.png"/><Relationship Id="rId2" Type="http://schemas.openxmlformats.org/officeDocument/2006/relationships/image" Target="../media/image131.jpeg"/><Relationship Id="rId16" Type="http://schemas.openxmlformats.org/officeDocument/2006/relationships/image" Target="../media/image156.png"/><Relationship Id="rId1" Type="http://schemas.openxmlformats.org/officeDocument/2006/relationships/slideLayout" Target="../slideLayouts/slideLayout15.xml"/><Relationship Id="rId6" Type="http://schemas.openxmlformats.org/officeDocument/2006/relationships/image" Target="../media/image150.png"/><Relationship Id="rId11" Type="http://schemas.openxmlformats.org/officeDocument/2006/relationships/image" Target="../media/image154.png"/><Relationship Id="rId5" Type="http://schemas.openxmlformats.org/officeDocument/2006/relationships/image" Target="../media/image149.png"/><Relationship Id="rId15" Type="http://schemas.openxmlformats.org/officeDocument/2006/relationships/image" Target="../media/image157.png"/><Relationship Id="rId10" Type="http://schemas.openxmlformats.org/officeDocument/2006/relationships/image" Target="../media/image151.png"/><Relationship Id="rId4" Type="http://schemas.openxmlformats.org/officeDocument/2006/relationships/image" Target="../media/image148.png"/><Relationship Id="rId9" Type="http://schemas.openxmlformats.org/officeDocument/2006/relationships/image" Target="../media/image152.png"/><Relationship Id="rId14" Type="http://schemas.openxmlformats.org/officeDocument/2006/relationships/image" Target="../media/image153.png"/></Relationships>
</file>

<file path=ppt/slides/_rels/slide47.xml.rels><?xml version="1.0" encoding="UTF-8" standalone="yes"?>
<Relationships xmlns="http://schemas.openxmlformats.org/package/2006/relationships"><Relationship Id="rId8" Type="http://schemas.openxmlformats.org/officeDocument/2006/relationships/image" Target="../media/image1580.png"/><Relationship Id="rId13" Type="http://schemas.openxmlformats.org/officeDocument/2006/relationships/image" Target="../media/image171.png"/><Relationship Id="rId3" Type="http://schemas.openxmlformats.org/officeDocument/2006/relationships/image" Target="../media/image162.png"/><Relationship Id="rId7" Type="http://schemas.openxmlformats.org/officeDocument/2006/relationships/image" Target="../media/image49.png"/><Relationship Id="rId12" Type="http://schemas.openxmlformats.org/officeDocument/2006/relationships/image" Target="../media/image170.png"/><Relationship Id="rId2" Type="http://schemas.openxmlformats.org/officeDocument/2006/relationships/image" Target="../media/image43.jpeg"/><Relationship Id="rId1" Type="http://schemas.openxmlformats.org/officeDocument/2006/relationships/slideLayout" Target="../slideLayouts/slideLayout15.xml"/><Relationship Id="rId6" Type="http://schemas.openxmlformats.org/officeDocument/2006/relationships/image" Target="../media/image165.png"/><Relationship Id="rId11" Type="http://schemas.openxmlformats.org/officeDocument/2006/relationships/image" Target="../media/image169.png"/><Relationship Id="rId5" Type="http://schemas.openxmlformats.org/officeDocument/2006/relationships/image" Target="../media/image164.png"/><Relationship Id="rId10" Type="http://schemas.openxmlformats.org/officeDocument/2006/relationships/image" Target="../media/image168.png"/><Relationship Id="rId4" Type="http://schemas.openxmlformats.org/officeDocument/2006/relationships/image" Target="../media/image163.png"/><Relationship Id="rId9" Type="http://schemas.openxmlformats.org/officeDocument/2006/relationships/image" Target="../media/image166.png"/></Relationships>
</file>

<file path=ppt/slides/_rels/slide48.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300.png"/><Relationship Id="rId3" Type="http://schemas.openxmlformats.org/officeDocument/2006/relationships/image" Target="../media/image172.png"/><Relationship Id="rId7" Type="http://schemas.openxmlformats.org/officeDocument/2006/relationships/image" Target="../media/image160.png"/><Relationship Id="rId12" Type="http://schemas.openxmlformats.org/officeDocument/2006/relationships/image" Target="../media/image179.png"/><Relationship Id="rId2" Type="http://schemas.openxmlformats.org/officeDocument/2006/relationships/image" Target="../media/image132.jpeg"/><Relationship Id="rId1" Type="http://schemas.openxmlformats.org/officeDocument/2006/relationships/slideLayout" Target="../slideLayouts/slideLayout15.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74.png"/><Relationship Id="rId10" Type="http://schemas.openxmlformats.org/officeDocument/2006/relationships/image" Target="../media/image167.png"/><Relationship Id="rId4" Type="http://schemas.openxmlformats.org/officeDocument/2006/relationships/image" Target="../media/image173.png"/><Relationship Id="rId9" Type="http://schemas.openxmlformats.org/officeDocument/2006/relationships/image" Target="../media/image177.png"/><Relationship Id="rId14" Type="http://schemas.openxmlformats.org/officeDocument/2006/relationships/image" Target="../media/image160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10.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§10. </a:t>
              </a:r>
              <a:r>
                <a:rPr lang="en-US" sz="5800" b="1" dirty="0" err="1">
                  <a:solidFill>
                    <a:srgbClr val="FF0000"/>
                  </a:solidFill>
                  <a:latin typeface="Tahoma" pitchFamily="34" charset="0"/>
                  <a:ea typeface="Tahoma" pitchFamily="34" charset="0"/>
                  <a:cs typeface="Tahoma" pitchFamily="34" charset="0"/>
                </a:rPr>
                <a:t>Vectơ</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trong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mặt</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phẳng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tọa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độ</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 xmlns:a16="http://schemas.microsoft.com/office/drawing/2014/main" id="{54FF52DF-8AC8-4DAD-B751-39601E57B2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19278" y="2647950"/>
                <a:ext cx="237408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Cho hai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Khi đó:</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e>
                    </m:d>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0" smtClean="0">
                        <a:latin typeface="Cambria Math" panose="02040503050406030204" pitchFamily="18" charset="0"/>
                        <a:ea typeface="Tahoma" panose="020B0604030504040204" pitchFamily="34" charset="0"/>
                        <a:cs typeface="Tahoma" panose="020B0604030504040204" pitchFamily="34" charset="0"/>
                      </a:rPr>
                      <m:t> </m:t>
                    </m:r>
                    <m:r>
                      <a:rPr lang="en-US" b="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𝒌</m:t>
                    </m:r>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e>
                    </m:d>
                    <m:r>
                      <a:rPr lang="en-US" b="1" i="1">
                        <a:latin typeface="Cambria Math" panose="02040503050406030204" pitchFamily="18" charset="0"/>
                        <a:ea typeface="Cambria Math" panose="02040503050406030204" pitchFamily="18" charset="0"/>
                      </a:rPr>
                      <m:t> </m:t>
                    </m:r>
                  </m:oMath>
                </a14:m>
                <a:r>
                  <a:rPr lang="en-US"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b="1" i="1">
                        <a:latin typeface="Cambria Math" panose="02040503050406030204" pitchFamily="18" charset="0"/>
                        <a:ea typeface="Cambria Math" panose="02040503050406030204" pitchFamily="18" charset="0"/>
                      </a:rPr>
                      <m:t>𝒌</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ℝ</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VD2: </a:t>
                </a:r>
                <a:r>
                  <a:rPr lang="en-US" b="1">
                    <a:solidFill>
                      <a:prstClr val="black"/>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acc>
                      <m:accPr>
                        <m:chr m:val="⃗"/>
                        <m:ctrlPr>
                          <a:rPr lang="en-US" b="1" i="1">
                            <a:solidFill>
                              <a:prstClr val="black"/>
                            </a:solidFill>
                            <a:latin typeface="Cambria Math"/>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𝒂</m:t>
                        </m:r>
                      </m:e>
                    </m:acc>
                    <m:r>
                      <a:rPr lang="en-US" b="1" i="1">
                        <a:solidFill>
                          <a:prstClr val="black"/>
                        </a:solidFill>
                        <a:latin typeface="Cambria Math" panose="02040503050406030204" pitchFamily="18" charset="0"/>
                        <a:ea typeface="Cambria Math" panose="02040503050406030204" pitchFamily="18" charset="0"/>
                      </a:rPr>
                      <m:t>=</m:t>
                    </m:r>
                    <m:d>
                      <m:dPr>
                        <m:ctrlPr>
                          <a:rPr lang="en-US" b="1" i="1">
                            <a:solidFill>
                              <a:prstClr val="black"/>
                            </a:solidFill>
                            <a:latin typeface="Cambria Math"/>
                            <a:ea typeface="Cambria Math" panose="02040503050406030204" pitchFamily="18" charset="0"/>
                          </a:rPr>
                        </m:ctrlPr>
                      </m:dPr>
                      <m:e>
                        <m:r>
                          <a:rPr lang="en-US" b="1" i="1" smtClean="0">
                            <a:solidFill>
                              <a:prstClr val="black"/>
                            </a:solidFill>
                            <a:latin typeface="Cambria Math" panose="02040503050406030204" pitchFamily="18" charset="0"/>
                            <a:ea typeface="Cambria Math" panose="02040503050406030204" pitchFamily="18" charset="0"/>
                          </a:rPr>
                          <m:t>𝟏</m:t>
                        </m:r>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𝟐</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solidFill>
                              <a:prstClr val="black"/>
                            </a:solidFill>
                            <a:latin typeface="Cambria Math"/>
                            <a:ea typeface="Cambria Math" panose="02040503050406030204" pitchFamily="18" charset="0"/>
                          </a:rPr>
                        </m:ctrlPr>
                      </m:accPr>
                      <m:e>
                        <m:r>
                          <a:rPr lang="en-US" b="1" i="1" smtClean="0">
                            <a:solidFill>
                              <a:prstClr val="black"/>
                            </a:solidFill>
                            <a:latin typeface="Cambria Math" panose="02040503050406030204" pitchFamily="18" charset="0"/>
                            <a:ea typeface="Cambria Math" panose="02040503050406030204" pitchFamily="18" charset="0"/>
                          </a:rPr>
                          <m:t>𝒃</m:t>
                        </m:r>
                      </m:e>
                    </m:acc>
                    <m:r>
                      <a:rPr lang="en-US" b="1" i="1">
                        <a:solidFill>
                          <a:prstClr val="black"/>
                        </a:solidFill>
                        <a:latin typeface="Cambria Math" panose="02040503050406030204" pitchFamily="18" charset="0"/>
                        <a:ea typeface="Cambria Math" panose="02040503050406030204" pitchFamily="18" charset="0"/>
                      </a:rPr>
                      <m:t>=</m:t>
                    </m:r>
                    <m:d>
                      <m:dPr>
                        <m:ctrlPr>
                          <a:rPr lang="en-US" b="1" i="1" smtClean="0">
                            <a:solidFill>
                              <a:prstClr val="black"/>
                            </a:solidFill>
                            <a:latin typeface="Cambria Math"/>
                            <a:ea typeface="Cambria Math" panose="02040503050406030204" pitchFamily="18" charset="0"/>
                          </a:rPr>
                        </m:ctrlPr>
                      </m:dPr>
                      <m:e>
                        <m:f>
                          <m:fPr>
                            <m:ctrlPr>
                              <a:rPr lang="en-US" b="1" i="1">
                                <a:solidFill>
                                  <a:prstClr val="black"/>
                                </a:solidFill>
                                <a:latin typeface="Cambria Math"/>
                                <a:ea typeface="Cambria Math" panose="02040503050406030204" pitchFamily="18" charset="0"/>
                              </a:rPr>
                            </m:ctrlPr>
                          </m:fPr>
                          <m:num>
                            <m:r>
                              <a:rPr lang="en-US" b="1" i="1">
                                <a:solidFill>
                                  <a:prstClr val="black"/>
                                </a:solidFill>
                                <a:latin typeface="Cambria Math" panose="02040503050406030204" pitchFamily="18" charset="0"/>
                                <a:ea typeface="Cambria Math" panose="02040503050406030204" pitchFamily="18" charset="0"/>
                              </a:rPr>
                              <m:t>𝟑</m:t>
                            </m:r>
                          </m:num>
                          <m:den>
                            <m:r>
                              <a:rPr lang="en-US" b="1" i="1">
                                <a:solidFill>
                                  <a:prstClr val="black"/>
                                </a:solidFill>
                                <a:latin typeface="Cambria Math" panose="02040503050406030204" pitchFamily="18" charset="0"/>
                                <a:ea typeface="Cambria Math" panose="02040503050406030204" pitchFamily="18" charset="0"/>
                              </a:rPr>
                              <m:t>𝟐</m:t>
                            </m:r>
                          </m:den>
                        </m:f>
                        <m:r>
                          <a:rPr lang="en-US" b="1" i="1">
                            <a:solidFill>
                              <a:prstClr val="black"/>
                            </a:solidFill>
                            <a:latin typeface="Cambria Math" panose="02040503050406030204" pitchFamily="18" charset="0"/>
                            <a:ea typeface="Cambria Math" panose="02040503050406030204" pitchFamily="18" charset="0"/>
                          </a:rPr>
                          <m:t>;</m:t>
                        </m:r>
                        <m:r>
                          <a:rPr lang="en-US" b="1" i="1" smtClean="0">
                            <a:solidFill>
                              <a:prstClr val="black"/>
                            </a:solidFill>
                            <a:latin typeface="Cambria Math" panose="02040503050406030204" pitchFamily="18" charset="0"/>
                            <a:ea typeface="Cambria Math" panose="02040503050406030204" pitchFamily="18" charset="0"/>
                          </a:rPr>
                          <m:t>𝟑</m:t>
                        </m:r>
                      </m:e>
                    </m:d>
                  </m:oMath>
                </a14:m>
                <a:r>
                  <a:rPr lang="en-US" b="1">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vectơ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b) Hỏi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có cùng phương hay không?</a:t>
                </a:r>
              </a:p>
              <a:p>
                <a:pPr lvl="0" defTabSz="2177278">
                  <a:lnSpc>
                    <a:spcPct val="100000"/>
                  </a:lnSpc>
                  <a:spcBef>
                    <a:spcPts val="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Vì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a:rPr>
                        </m:ctrlPr>
                      </m:dPr>
                      <m:e>
                        <m:f>
                          <m:fPr>
                            <m:ctrlPr>
                              <a:rPr lang="en-US" b="1" i="1">
                                <a:latin typeface="Cambria Math"/>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a:rPr>
                        </m:ctrlPr>
                      </m:dPr>
                      <m:e>
                        <m:f>
                          <m:fPr>
                            <m:ctrlPr>
                              <a:rPr lang="en-US" b="1" i="1">
                                <a:latin typeface="Cambria Math"/>
                              </a:rPr>
                            </m:ctrlPr>
                          </m:fPr>
                          <m:num>
                            <m:r>
                              <a:rPr lang="en-US" b="1" i="1">
                                <a:latin typeface="Cambria Math" panose="02040503050406030204" pitchFamily="18" charset="0"/>
                              </a:rPr>
                              <m:t>𝟓</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𝟓</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b="1" i="1">
                        <a:latin typeface="Cambria Math" panose="02040503050406030204" pitchFamily="18" charset="0"/>
                      </a:rPr>
                      <m:t>𝟐</m:t>
                    </m:r>
                    <m:acc>
                      <m:accPr>
                        <m:chr m:val="⃗"/>
                        <m:ctrlPr>
                          <a:rPr lang="en-US" b="1" i="1">
                            <a:latin typeface="Cambria Math"/>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a:rPr>
                        </m:ctrlPr>
                      </m:dPr>
                      <m:e>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𝟔</m:t>
                        </m:r>
                      </m:e>
                    </m:d>
                  </m:oMath>
                </a14:m>
                <a:r>
                  <a:rPr lang="en-US"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a:rPr>
                        </m:ctrlPr>
                      </m:accPr>
                      <m:e>
                        <m:r>
                          <a:rPr lang="en-US" b="1" i="1">
                            <a:latin typeface="Cambria Math" panose="02040503050406030204" pitchFamily="18" charset="0"/>
                          </a:rPr>
                          <m:t>𝒃</m:t>
                        </m:r>
                      </m:e>
                    </m:acc>
                    <m:r>
                      <a:rPr lang="en-US" b="1" i="1">
                        <a:latin typeface="Cambria Math" panose="02040503050406030204" pitchFamily="18" charset="0"/>
                      </a:rPr>
                      <m:t>=</m:t>
                    </m:r>
                    <m:d>
                      <m:dPr>
                        <m:ctrlPr>
                          <a:rPr lang="en-US" b="1" i="1">
                            <a:latin typeface="Cambria Math"/>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Do </a:t>
                </a:r>
                <a14:m>
                  <m:oMath xmlns:m="http://schemas.openxmlformats.org/officeDocument/2006/math">
                    <m:f>
                      <m:fPr>
                        <m:ctrlPr>
                          <a:rPr lang="en-US" b="1" i="1">
                            <a:latin typeface="Cambria Math"/>
                          </a:rPr>
                        </m:ctrlPr>
                      </m:fPr>
                      <m:num>
                        <m:r>
                          <a:rPr lang="en-US" b="1" i="1">
                            <a:latin typeface="Cambria Math" panose="02040503050406030204" pitchFamily="18" charset="0"/>
                          </a:rPr>
                          <m:t>𝟑</m:t>
                        </m:r>
                      </m:num>
                      <m:den>
                        <m:r>
                          <a:rPr lang="en-US" b="1" i="1">
                            <a:latin typeface="Cambria Math" panose="02040503050406030204" pitchFamily="18" charset="0"/>
                          </a:rPr>
                          <m:t>𝟐</m:t>
                        </m:r>
                      </m:den>
                    </m:f>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d>
                      <m:dPr>
                        <m:ctrlPr>
                          <a:rPr lang="en-US" b="1" i="1">
                            <a:latin typeface="Cambria Math"/>
                          </a:rPr>
                        </m:ctrlPr>
                      </m:dPr>
                      <m:e>
                        <m:f>
                          <m:fPr>
                            <m:ctrlPr>
                              <a:rPr lang="en-US" b="1" i="1">
                                <a:latin typeface="Cambria Math"/>
                              </a:rPr>
                            </m:ctrlPr>
                          </m:fPr>
                          <m:num>
                            <m:r>
                              <a:rPr lang="en-US" b="1" i="1">
                                <a:latin typeface="Cambria Math" panose="02040503050406030204" pitchFamily="18" charset="0"/>
                              </a:rPr>
                              <m:t>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𝟑</m:t>
                        </m:r>
                      </m:e>
                    </m:d>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nên hai vectơ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𝒂</m:t>
                        </m:r>
                      </m:e>
                    </m:acc>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𝒃</m:t>
                        </m:r>
                      </m:e>
                    </m:acc>
                  </m:oMath>
                </a14:m>
                <a:r>
                  <a:rPr lang="en-US" b="1">
                    <a:latin typeface="Tahoma" panose="020B0604030504040204" pitchFamily="34" charset="0"/>
                    <a:ea typeface="Tahoma" panose="020B0604030504040204" pitchFamily="34" charset="0"/>
                    <a:cs typeface="Tahoma" panose="020B0604030504040204" pitchFamily="34" charset="0"/>
                  </a:rPr>
                  <a:t> cùng phương.</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Nhận xét: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cùng phương với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𝟎</m:t>
                        </m:r>
                      </m:e>
                    </m:acc>
                  </m:oMath>
                </a14:m>
                <a:r>
                  <a:rPr lang="en-US" b="1">
                    <a:latin typeface="Tahoma" panose="020B0604030504040204" pitchFamily="34" charset="0"/>
                    <a:ea typeface="Tahoma" panose="020B0604030504040204" pitchFamily="34" charset="0"/>
                    <a:cs typeface="Tahoma" panose="020B0604030504040204" pitchFamily="34" charset="0"/>
                  </a:rPr>
                  <a:t> khi và chỉ khi tồn tại số </a:t>
                </a:r>
                <a14:m>
                  <m:oMath xmlns:m="http://schemas.openxmlformats.org/officeDocument/2006/math">
                    <m:r>
                      <a:rPr lang="en-US" b="1" i="1" smtClean="0">
                        <a:latin typeface="Cambria Math" panose="02040503050406030204" pitchFamily="18" charset="0"/>
                        <a:ea typeface="Cambria Math" panose="02040503050406030204" pitchFamily="18" charset="0"/>
                      </a:rPr>
                      <m:t>𝒌</m:t>
                    </m:r>
                  </m:oMath>
                </a14:m>
                <a:r>
                  <a:rPr lang="en-US" b="1">
                    <a:latin typeface="Tahoma" panose="020B0604030504040204" pitchFamily="34" charset="0"/>
                    <a:ea typeface="Tahoma" panose="020B0604030504040204" pitchFamily="34" charset="0"/>
                    <a:cs typeface="Tahoma" panose="020B0604030504040204" pitchFamily="34" charset="0"/>
                  </a:rPr>
                  <a:t> sao cho </a:t>
                </a:r>
                <a14:m>
                  <m:oMath xmlns:m="http://schemas.openxmlformats.org/officeDocument/2006/math">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𝒌𝒚</m:t>
                    </m:r>
                  </m:oMath>
                </a14:m>
                <a:r>
                  <a:rPr lang="en-US" b="1">
                    <a:latin typeface="Tahoma" panose="020B0604030504040204" pitchFamily="34" charset="0"/>
                    <a:ea typeface="Tahoma" panose="020B0604030504040204" pitchFamily="34" charset="0"/>
                    <a:cs typeface="Tahoma" panose="020B0604030504040204" pitchFamily="34" charset="0"/>
                  </a:rPr>
                  <a:t> (hay là  </a:t>
                </a:r>
                <a14:m>
                  <m:oMath xmlns:m="http://schemas.openxmlformats.org/officeDocument/2006/math">
                    <m:f>
                      <m:fPr>
                        <m:ctrlPr>
                          <a:rPr lang="en-US" b="1" i="1">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𝒙</m:t>
                        </m:r>
                      </m:den>
                    </m:f>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num>
                      <m:den>
                        <m:r>
                          <a:rPr lang="en-US" b="1" i="1">
                            <a:latin typeface="Cambria Math" panose="02040503050406030204" pitchFamily="18" charset="0"/>
                            <a:ea typeface="Cambria Math" panose="02040503050406030204" pitchFamily="18" charset="0"/>
                          </a:rPr>
                          <m:t>𝒚</m:t>
                        </m:r>
                      </m:den>
                    </m:f>
                  </m:oMath>
                </a14:m>
                <a:r>
                  <a:rPr lang="en-US"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b="1" i="1">
                        <a:latin typeface="Cambria Math" panose="02040503050406030204" pitchFamily="18" charset="0"/>
                        <a:ea typeface="Cambria Math" panose="02040503050406030204" pitchFamily="18" charset="0"/>
                      </a:rPr>
                      <m:t>𝒙𝒚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19278" y="2647950"/>
                <a:ext cx="23740872" cy="10820400"/>
              </a:xfrm>
              <a:prstGeom prst="rect">
                <a:avLst/>
              </a:prstGeom>
              <a:blipFill>
                <a:blip r:embed="rId3"/>
                <a:stretch>
                  <a:fillRect l="-1129" t="-844"/>
                </a:stretch>
              </a:blipFill>
              <a:ln>
                <a:solidFill>
                  <a:srgbClr val="00B0F0"/>
                </a:solidFill>
              </a:ln>
            </p:spPr>
            <p:txBody>
              <a:bodyPr/>
              <a:lstStyle/>
              <a:p>
                <a:r>
                  <a:rPr lang="en-US">
                    <a:noFill/>
                  </a:rPr>
                  <a:t> </a:t>
                </a:r>
              </a:p>
            </p:txBody>
          </p:sp>
        </mc:Fallback>
      </mc:AlternateContent>
      <p:sp>
        <p:nvSpPr>
          <p:cNvPr id="4" name="Title 1">
            <a:extLst>
              <a:ext uri="{FF2B5EF4-FFF2-40B4-BE49-F238E27FC236}">
                <a16:creationId xmlns="" xmlns:a16="http://schemas.microsoft.com/office/drawing/2014/main" id="{4C0A54A7-B269-4B7D-8782-98F22FCDEB57}"/>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39567337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4" end="4"/>
                                            </p:txEl>
                                          </p:spTgt>
                                        </p:tgtEl>
                                        <p:attrNameLst>
                                          <p:attrName>style.visibility</p:attrName>
                                        </p:attrNameLst>
                                      </p:cBhvr>
                                      <p:to>
                                        <p:strVal val="visible"/>
                                      </p:to>
                                    </p:set>
                                    <p:animEffect transition="in" filter="fade">
                                      <p:cBhvr>
                                        <p:cTn id="42" dur="1000"/>
                                        <p:tgtEl>
                                          <p:spTgt spid="99">
                                            <p:txEl>
                                              <p:pRg st="4" end="4"/>
                                            </p:txEl>
                                          </p:spTgt>
                                        </p:tgtEl>
                                      </p:cBhvr>
                                    </p:animEffect>
                                    <p:anim calcmode="lin" valueType="num">
                                      <p:cBhvr>
                                        <p:cTn id="43"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5" end="5"/>
                                            </p:txEl>
                                          </p:spTgt>
                                        </p:tgtEl>
                                        <p:attrNameLst>
                                          <p:attrName>style.visibility</p:attrName>
                                        </p:attrNameLst>
                                      </p:cBhvr>
                                      <p:to>
                                        <p:strVal val="visible"/>
                                      </p:to>
                                    </p:set>
                                    <p:animEffect transition="in" filter="fade">
                                      <p:cBhvr>
                                        <p:cTn id="49" dur="1000"/>
                                        <p:tgtEl>
                                          <p:spTgt spid="99">
                                            <p:txEl>
                                              <p:pRg st="5" end="5"/>
                                            </p:txEl>
                                          </p:spTgt>
                                        </p:tgtEl>
                                      </p:cBhvr>
                                    </p:animEffect>
                                    <p:anim calcmode="lin" valueType="num">
                                      <p:cBhvr>
                                        <p:cTn id="50"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6" end="6"/>
                                            </p:txEl>
                                          </p:spTgt>
                                        </p:tgtEl>
                                        <p:attrNameLst>
                                          <p:attrName>style.visibility</p:attrName>
                                        </p:attrNameLst>
                                      </p:cBhvr>
                                      <p:to>
                                        <p:strVal val="visible"/>
                                      </p:to>
                                    </p:set>
                                    <p:animEffect transition="in" filter="fade">
                                      <p:cBhvr>
                                        <p:cTn id="56" dur="1000"/>
                                        <p:tgtEl>
                                          <p:spTgt spid="99">
                                            <p:txEl>
                                              <p:pRg st="6" end="6"/>
                                            </p:txEl>
                                          </p:spTgt>
                                        </p:tgtEl>
                                      </p:cBhvr>
                                    </p:animEffect>
                                    <p:anim calcmode="lin" valueType="num">
                                      <p:cBhvr>
                                        <p:cTn id="57"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7" end="7"/>
                                            </p:txEl>
                                          </p:spTgt>
                                        </p:tgtEl>
                                        <p:attrNameLst>
                                          <p:attrName>style.visibility</p:attrName>
                                        </p:attrNameLst>
                                      </p:cBhvr>
                                      <p:to>
                                        <p:strVal val="visible"/>
                                      </p:to>
                                    </p:set>
                                    <p:animEffect transition="in" filter="fade">
                                      <p:cBhvr>
                                        <p:cTn id="63" dur="1000"/>
                                        <p:tgtEl>
                                          <p:spTgt spid="99">
                                            <p:txEl>
                                              <p:pRg st="7" end="7"/>
                                            </p:txEl>
                                          </p:spTgt>
                                        </p:tgtEl>
                                      </p:cBhvr>
                                    </p:animEffect>
                                    <p:anim calcmode="lin" valueType="num">
                                      <p:cBhvr>
                                        <p:cTn id="64"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8" end="8"/>
                                            </p:txEl>
                                          </p:spTgt>
                                        </p:tgtEl>
                                        <p:attrNameLst>
                                          <p:attrName>style.visibility</p:attrName>
                                        </p:attrNameLst>
                                      </p:cBhvr>
                                      <p:to>
                                        <p:strVal val="visible"/>
                                      </p:to>
                                    </p:set>
                                    <p:animEffect transition="in" filter="fade">
                                      <p:cBhvr>
                                        <p:cTn id="70" dur="1000"/>
                                        <p:tgtEl>
                                          <p:spTgt spid="99">
                                            <p:txEl>
                                              <p:pRg st="8" end="8"/>
                                            </p:txEl>
                                          </p:spTgt>
                                        </p:tgtEl>
                                      </p:cBhvr>
                                    </p:animEffect>
                                    <p:anim calcmode="lin" valueType="num">
                                      <p:cBhvr>
                                        <p:cTn id="71"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a)</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rPr>
                      <m:t>𝑷</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𝑶𝑷</m:t>
                        </m:r>
                      </m:e>
                    </m:acc>
                    <m:r>
                      <a:rPr lang="en-US" b="1" i="1">
                        <a:latin typeface="Cambria Math" panose="02040503050406030204" pitchFamily="18" charset="0"/>
                      </a:rPr>
                      <m:t>=</m:t>
                    </m:r>
                    <m:sSub>
                      <m:sSubPr>
                        <m:ctrlPr>
                          <a:rPr lang="en-US" b="1" i="1" smtClean="0">
                            <a:solidFill>
                              <a:srgbClr val="FF0000"/>
                            </a:solidFill>
                            <a:latin typeface="Cambria Math"/>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𝒊</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a:rPr>
                        </m:ctrlPr>
                      </m:dPr>
                      <m:e>
                        <m:acc>
                          <m:accPr>
                            <m:chr m:val="⃗"/>
                            <m:ctrlPr>
                              <a:rPr lang="en-US" b="1" i="1" smtClean="0">
                                <a:latin typeface="Cambria Math"/>
                              </a:rPr>
                            </m:ctrlPr>
                          </m:accPr>
                          <m:e>
                            <m:r>
                              <a:rPr lang="en-US" b="1" i="1" smtClean="0">
                                <a:latin typeface="Cambria Math" panose="02040503050406030204" pitchFamily="18" charset="0"/>
                              </a:rPr>
                              <m:t>𝑶𝑷</m:t>
                            </m:r>
                          </m:e>
                        </m:acc>
                      </m:e>
                    </m:d>
                    <m:r>
                      <a:rPr lang="en-US" b="1" i="1" smtClean="0">
                        <a:latin typeface="Cambria Math" panose="02040503050406030204" pitchFamily="18" charset="0"/>
                      </a:rPr>
                      <m:t>=</m:t>
                    </m:r>
                    <m:r>
                      <a:rPr lang="en-US" b="1" i="1" smtClean="0">
                        <a:latin typeface="Cambria Math" panose="02040503050406030204" pitchFamily="18" charset="0"/>
                      </a:rPr>
                      <m:t>𝑶𝑷</m:t>
                    </m:r>
                    <m:r>
                      <a:rPr lang="en-US" b="1" i="1" smtClean="0">
                        <a:latin typeface="Cambria Math" panose="02040503050406030204" pitchFamily="18" charset="0"/>
                      </a:rPr>
                      <m:t>=</m:t>
                    </m:r>
                    <m:d>
                      <m:dPr>
                        <m:begChr m:val="|"/>
                        <m:endChr m:val="|"/>
                        <m:ctrlPr>
                          <a:rPr lang="en-US" b="1" i="1">
                            <a:latin typeface="Cambria Math"/>
                          </a:rPr>
                        </m:ctrlPr>
                      </m:dPr>
                      <m:e>
                        <m:sSub>
                          <m:sSubPr>
                            <m:ctrlPr>
                              <a:rPr lang="en-US" b="1" i="1">
                                <a:latin typeface="Cambria Math"/>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2665551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9">
                                            <p:txEl>
                                              <p:pRg st="1" end="1"/>
                                            </p:txEl>
                                          </p:spTgt>
                                        </p:tgtEl>
                                        <p:attrNameLst>
                                          <p:attrName>style.visibility</p:attrName>
                                        </p:attrNameLst>
                                      </p:cBhvr>
                                      <p:to>
                                        <p:strVal val="visible"/>
                                      </p:to>
                                    </p:set>
                                    <p:animEffect transition="in" filter="fade">
                                      <p:cBhvr>
                                        <p:cTn id="38" dur="1000"/>
                                        <p:tgtEl>
                                          <p:spTgt spid="99">
                                            <p:txEl>
                                              <p:pRg st="1" end="1"/>
                                            </p:txEl>
                                          </p:spTgt>
                                        </p:tgtEl>
                                      </p:cBhvr>
                                    </p:animEffect>
                                    <p:anim calcmode="lin" valueType="num">
                                      <p:cBhvr>
                                        <p:cTn id="3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Effect transition="in" filter="fade">
                                      <p:cBhvr>
                                        <p:cTn id="45" dur="1000"/>
                                        <p:tgtEl>
                                          <p:spTgt spid="99">
                                            <p:txEl>
                                              <p:pRg st="2" end="2"/>
                                            </p:txEl>
                                          </p:spTgt>
                                        </p:tgtEl>
                                      </p:cBhvr>
                                    </p:animEffect>
                                    <p:anim calcmode="lin" valueType="num">
                                      <p:cBhvr>
                                        <p:cTn id="4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9">
                                            <p:txEl>
                                              <p:pRg st="3" end="3"/>
                                            </p:txEl>
                                          </p:spTgt>
                                        </p:tgtEl>
                                        <p:attrNameLst>
                                          <p:attrName>style.visibility</p:attrName>
                                        </p:attrNameLst>
                                      </p:cBhvr>
                                      <p:to>
                                        <p:strVal val="visible"/>
                                      </p:to>
                                    </p:set>
                                    <p:animEffect transition="in" filter="fade">
                                      <p:cBhvr>
                                        <p:cTn id="52" dur="1000"/>
                                        <p:tgtEl>
                                          <p:spTgt spid="99">
                                            <p:txEl>
                                              <p:pRg st="3" end="3"/>
                                            </p:txEl>
                                          </p:spTgt>
                                        </p:tgtEl>
                                      </p:cBhvr>
                                    </p:animEffect>
                                    <p:anim calcmode="lin" valueType="num">
                                      <p:cBhvr>
                                        <p:cTn id="5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9">
                                            <p:txEl>
                                              <p:pRg st="4" end="4"/>
                                            </p:txEl>
                                          </p:spTgt>
                                        </p:tgtEl>
                                        <p:attrNameLst>
                                          <p:attrName>style.visibility</p:attrName>
                                        </p:attrNameLst>
                                      </p:cBhvr>
                                      <p:to>
                                        <p:strVal val="visible"/>
                                      </p:to>
                                    </p:set>
                                    <p:animEffect transition="in" filter="fade">
                                      <p:cBhvr>
                                        <p:cTn id="59" dur="1000"/>
                                        <p:tgtEl>
                                          <p:spTgt spid="99">
                                            <p:txEl>
                                              <p:pRg st="4" end="4"/>
                                            </p:txEl>
                                          </p:spTgt>
                                        </p:tgtEl>
                                      </p:cBhvr>
                                    </p:animEffect>
                                    <p:anim calcmode="lin" valueType="num">
                                      <p:cBhvr>
                                        <p:cTn id="6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1000"/>
                                        <p:tgtEl>
                                          <p:spTgt spid="4">
                                            <p:txEl>
                                              <p:pRg st="7" end="7"/>
                                            </p:txEl>
                                          </p:spTgt>
                                        </p:tgtEl>
                                      </p:cBhvr>
                                    </p:animEffect>
                                    <p:anim calcmode="lin" valueType="num">
                                      <p:cBhvr>
                                        <p:cTn id="6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Effect transition="in" filter="fade">
                                      <p:cBhvr>
                                        <p:cTn id="73" dur="1000"/>
                                        <p:tgtEl>
                                          <p:spTgt spid="4">
                                            <p:txEl>
                                              <p:pRg st="8" end="8"/>
                                            </p:txEl>
                                          </p:spTgt>
                                        </p:tgtEl>
                                      </p:cBhvr>
                                    </p:animEffect>
                                    <p:anim calcmode="lin" valueType="num">
                                      <p:cBhvr>
                                        <p:cTn id="7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0" end="10"/>
                                            </p:txEl>
                                          </p:spTgt>
                                        </p:tgtEl>
                                        <p:attrNameLst>
                                          <p:attrName>style.visibility</p:attrName>
                                        </p:attrNameLst>
                                      </p:cBhvr>
                                      <p:to>
                                        <p:strVal val="visible"/>
                                      </p:to>
                                    </p:set>
                                    <p:animEffect transition="in" filter="fade">
                                      <p:cBhvr>
                                        <p:cTn id="87" dur="1000"/>
                                        <p:tgtEl>
                                          <p:spTgt spid="4">
                                            <p:txEl>
                                              <p:pRg st="10" end="10"/>
                                            </p:txEl>
                                          </p:spTgt>
                                        </p:tgtEl>
                                      </p:cBhvr>
                                    </p:animEffect>
                                    <p:anim calcmode="lin" valueType="num">
                                      <p:cBhvr>
                                        <p:cTn id="8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11" end="11"/>
                                            </p:txEl>
                                          </p:spTgt>
                                        </p:tgtEl>
                                        <p:attrNameLst>
                                          <p:attrName>style.visibility</p:attrName>
                                        </p:attrNameLst>
                                      </p:cBhvr>
                                      <p:to>
                                        <p:strVal val="visible"/>
                                      </p:to>
                                    </p:set>
                                    <p:animEffect transition="in" filter="fade">
                                      <p:cBhvr>
                                        <p:cTn id="94" dur="1000"/>
                                        <p:tgtEl>
                                          <p:spTgt spid="4">
                                            <p:txEl>
                                              <p:pRg st="11" end="11"/>
                                            </p:txEl>
                                          </p:spTgt>
                                        </p:tgtEl>
                                      </p:cBhvr>
                                    </p:animEffect>
                                    <p:anim calcmode="lin" valueType="num">
                                      <p:cBhvr>
                                        <p:cTn id="9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b)</a:t>
                </a:r>
              </a:p>
              <a:p>
                <a:pPr>
                  <a:lnSpc>
                    <a:spcPct val="100000"/>
                  </a:lnSpc>
                  <a:spcBef>
                    <a:spcPts val="600"/>
                  </a:spcBef>
                </a:pPr>
                <a14:m>
                  <m:oMath xmlns:m="http://schemas.openxmlformats.org/officeDocument/2006/math">
                    <m:r>
                      <m:rPr>
                        <m:nor/>
                      </m:rPr>
                      <a:rPr lang="en-US" b="1">
                        <a:latin typeface="Tahoma" panose="020B0604030504040204" pitchFamily="34" charset="0"/>
                        <a:ea typeface="Tahoma" panose="020B0604030504040204" pitchFamily="34" charset="0"/>
                        <a:cs typeface="Tahoma" panose="020B0604030504040204" pitchFamily="34" charset="0"/>
                      </a:rPr>
                      <m:t>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𝑸</m:t>
                    </m:r>
                    <m:r>
                      <m:rPr>
                        <m:nor/>
                      </m:rPr>
                      <a:rPr lang="en-US" b="1" i="0" smtClean="0">
                        <a:latin typeface="Cambria Math" panose="02040503050406030204" pitchFamily="18" charset="0"/>
                        <a:ea typeface="Cambria Math" panose="02040503050406030204" pitchFamily="18" charset="0"/>
                      </a:rPr>
                      <m:t> </m:t>
                    </m:r>
                    <m:r>
                      <m:rPr>
                        <m:nor/>
                      </m:rPr>
                      <a:rPr lang="en-US" b="1">
                        <a:latin typeface="Tahoma" panose="020B0604030504040204" pitchFamily="34" charset="0"/>
                        <a:ea typeface="Tahoma" panose="020B0604030504040204" pitchFamily="34" charset="0"/>
                        <a:cs typeface="Tahoma" panose="020B0604030504040204" pitchFamily="34" charset="0"/>
                      </a:rPr>
                      <m:t>bi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u</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di</m:t>
                    </m:r>
                    <m:r>
                      <m:rPr>
                        <m:nor/>
                      </m:rPr>
                      <a:rPr lang="en-US" b="1">
                        <a:latin typeface="Tahoma" panose="020B0604030504040204" pitchFamily="34" charset="0"/>
                        <a:ea typeface="Tahoma" panose="020B0604030504040204" pitchFamily="34" charset="0"/>
                        <a:cs typeface="Tahoma" panose="020B0604030504040204" pitchFamily="34" charset="0"/>
                      </a:rPr>
                      <m:t>ễ</m:t>
                    </m:r>
                    <m:r>
                      <m:rPr>
                        <m:nor/>
                      </m:rPr>
                      <a:rPr lang="en-US" b="1">
                        <a:latin typeface="Tahoma" panose="020B0604030504040204" pitchFamily="34" charset="0"/>
                        <a:ea typeface="Tahoma" panose="020B0604030504040204" pitchFamily="34" charset="0"/>
                        <a:cs typeface="Tahoma" panose="020B0604030504040204" pitchFamily="34" charset="0"/>
                      </a:rPr>
                      <m:t>n</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s</m:t>
                    </m:r>
                    <m:r>
                      <m:rPr>
                        <m:nor/>
                      </m:rPr>
                      <a:rPr lang="en-US" b="1">
                        <a:latin typeface="Tahoma" panose="020B0604030504040204" pitchFamily="34" charset="0"/>
                        <a:ea typeface="Tahoma" panose="020B0604030504040204" pitchFamily="34" charset="0"/>
                        <a:cs typeface="Tahoma" panose="020B0604030504040204" pitchFamily="34" charset="0"/>
                      </a:rPr>
                      <m:t>ố </m:t>
                    </m:r>
                    <m:sSub>
                      <m:sSubPr>
                        <m:ctrlPr>
                          <a:rPr lang="en-US" b="1" i="1">
                            <a:latin typeface="Cambria Math"/>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𝑶</m:t>
                        </m:r>
                        <m:r>
                          <a:rPr lang="en-US" b="1" i="1" smtClean="0">
                            <a:latin typeface="Cambria Math" panose="02040503050406030204" pitchFamily="18" charset="0"/>
                          </a:rPr>
                          <m:t>𝑸</m:t>
                        </m:r>
                      </m:e>
                    </m:acc>
                    <m:r>
                      <a:rPr lang="en-US" b="1" i="1">
                        <a:latin typeface="Cambria Math" panose="02040503050406030204" pitchFamily="18" charset="0"/>
                      </a:rPr>
                      <m:t>=</m:t>
                    </m:r>
                    <m:sSub>
                      <m:sSubPr>
                        <m:ctrlPr>
                          <a:rPr lang="en-US" b="1" i="1" smtClean="0">
                            <a:solidFill>
                              <a:srgbClr val="FF0000"/>
                            </a:solidFill>
                            <a:latin typeface="Cambria Math"/>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latin typeface="Cambria Math" panose="02040503050406030204" pitchFamily="18" charset="0"/>
                      </a:rPr>
                      <m:t>.</m:t>
                    </m:r>
                    <m:acc>
                      <m:accPr>
                        <m:chr m:val="⃗"/>
                        <m:ctrlPr>
                          <a:rPr lang="en-US" b="1" i="1">
                            <a:latin typeface="Cambria Math"/>
                          </a:rPr>
                        </m:ctrlPr>
                      </m:accPr>
                      <m:e>
                        <m:r>
                          <a:rPr lang="en-US" b="1" i="1" smtClean="0">
                            <a:latin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latin typeface="Cambria Math"/>
                          </a:rPr>
                        </m:ctrlPr>
                      </m:dPr>
                      <m:e>
                        <m:acc>
                          <m:accPr>
                            <m:chr m:val="⃗"/>
                            <m:ctrlPr>
                              <a:rPr lang="en-US" b="1" i="1" smtClean="0">
                                <a:latin typeface="Cambria Math"/>
                              </a:rPr>
                            </m:ctrlPr>
                          </m:accPr>
                          <m:e>
                            <m:r>
                              <a:rPr lang="en-US" b="1" i="1" smtClean="0">
                                <a:latin typeface="Cambria Math" panose="02040503050406030204" pitchFamily="18" charset="0"/>
                              </a:rPr>
                              <m:t>𝑶𝑸</m:t>
                            </m:r>
                          </m:e>
                        </m:acc>
                      </m:e>
                    </m:d>
                    <m:r>
                      <a:rPr lang="en-US" b="1" i="1" smtClean="0">
                        <a:latin typeface="Cambria Math" panose="02040503050406030204" pitchFamily="18" charset="0"/>
                      </a:rPr>
                      <m:t>=</m:t>
                    </m:r>
                    <m:r>
                      <a:rPr lang="en-US" b="1" i="1" smtClean="0">
                        <a:latin typeface="Cambria Math" panose="02040503050406030204" pitchFamily="18" charset="0"/>
                      </a:rPr>
                      <m:t>𝑶𝑸</m:t>
                    </m:r>
                    <m:r>
                      <a:rPr lang="en-US" b="1" i="1" smtClean="0">
                        <a:latin typeface="Cambria Math" panose="02040503050406030204" pitchFamily="18" charset="0"/>
                      </a:rPr>
                      <m:t>=</m:t>
                    </m:r>
                    <m:d>
                      <m:dPr>
                        <m:begChr m:val="|"/>
                        <m:endChr m:val="|"/>
                        <m:ctrlPr>
                          <a:rPr lang="en-US" b="1" i="1">
                            <a:latin typeface="Cambria Math"/>
                          </a:rPr>
                        </m:ctrlPr>
                      </m:dPr>
                      <m:e>
                        <m:sSub>
                          <m:sSubPr>
                            <m:ctrlPr>
                              <a:rPr lang="en-US" b="1" i="1">
                                <a:latin typeface="Cambria Math"/>
                              </a:rPr>
                            </m:ctrlPr>
                          </m:sSubPr>
                          <m:e>
                            <m:r>
                              <a:rPr lang="en-US" b="1" i="1" smtClean="0">
                                <a:latin typeface="Cambria Math" panose="02040503050406030204" pitchFamily="18" charset="0"/>
                              </a:rPr>
                              <m:t>𝒚</m:t>
                            </m:r>
                          </m:e>
                          <m:sub>
                            <m:r>
                              <a:rPr lang="en-US" b="1" i="1">
                                <a:latin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10" name="Picture 9" descr="A picture containing text, red, dark&#10;&#10;Description automatically generated">
            <a:extLst>
              <a:ext uri="{FF2B5EF4-FFF2-40B4-BE49-F238E27FC236}">
                <a16:creationId xmlns="" xmlns:a16="http://schemas.microsoft.com/office/drawing/2014/main" id="{CF0E3ECF-D6BB-4154-8F3C-18363D5936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230600" y="2667000"/>
            <a:ext cx="7162800" cy="5139229"/>
          </a:xfrm>
          <a:prstGeom prst="rect">
            <a:avLst/>
          </a:prstGeom>
        </p:spPr>
      </p:pic>
    </p:spTree>
    <p:extLst>
      <p:ext uri="{BB962C8B-B14F-4D97-AF65-F5344CB8AC3E}">
        <p14:creationId xmlns:p14="http://schemas.microsoft.com/office/powerpoint/2010/main" val="1335979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c) Độ dài của vectơ </a:t>
                </a:r>
                <a14:m>
                  <m:oMath xmlns:m="http://schemas.openxmlformats.org/officeDocument/2006/math">
                    <m:acc>
                      <m:accPr>
                        <m:chr m:val="⃗"/>
                        <m:ctrlPr>
                          <a:rPr lang="en-US" b="1" i="1" smtClean="0">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600"/>
                  </a:spcBef>
                </a:pPr>
                <a14:m>
                  <m:oMath xmlns:m="http://schemas.openxmlformats.org/officeDocument/2006/math">
                    <m:d>
                      <m:dPr>
                        <m:begChr m:val="|"/>
                        <m:endChr m:val="|"/>
                        <m:ctrlPr>
                          <a:rPr lang="en-US" b="1" i="1" smtClean="0">
                            <a:solidFill>
                              <a:srgbClr val="FF0000"/>
                            </a:solidFill>
                            <a:latin typeface="Cambria Math"/>
                            <a:ea typeface="Cambria Math" panose="02040503050406030204" pitchFamily="18" charset="0"/>
                          </a:rPr>
                        </m:ctrlPr>
                      </m:dPr>
                      <m:e>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𝑶𝑴</m:t>
                    </m:r>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gn="just">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a:latin typeface="Cambria Math"/>
                            <a:ea typeface="Cambria Math" panose="02040503050406030204" pitchFamily="18" charset="0"/>
                          </a:rPr>
                        </m:ctrlPr>
                      </m:radPr>
                      <m:deg/>
                      <m:e>
                        <m:r>
                          <a:rPr lang="en-US" b="1" i="1">
                            <a:latin typeface="Cambria Math" panose="02040503050406030204" pitchFamily="18" charset="0"/>
                            <a:ea typeface="Cambria Math" panose="02040503050406030204" pitchFamily="18" charset="0"/>
                          </a:rPr>
                          <m:t>𝑶</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𝑷</m:t>
                            </m:r>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𝑸</m:t>
                            </m:r>
                          </m:e>
                          <m:sup>
                            <m:r>
                              <a:rPr lang="en-US" b="1" i="1">
                                <a:latin typeface="Cambria Math" panose="02040503050406030204" pitchFamily="18" charset="0"/>
                                <a:ea typeface="Cambria Math" panose="02040503050406030204" pitchFamily="18" charset="0"/>
                              </a:rPr>
                              <m:t>𝟐</m:t>
                            </m:r>
                          </m:sup>
                        </m:sSup>
                      </m:e>
                    </m:rad>
                  </m:oMath>
                </a14:m>
                <a:endParaRPr lang="en-US" b="1" i="1">
                  <a:latin typeface="Cambria Math" panose="02040503050406030204" pitchFamily="18" charset="0"/>
                  <a:ea typeface="Cambria Math" panose="02040503050406030204" pitchFamily="18" charset="0"/>
                  <a:cs typeface="Tahoma" panose="020B0604030504040204" pitchFamily="34" charset="0"/>
                </a:endParaRPr>
              </a:p>
              <a:p>
                <a:pPr marL="0" indent="0">
                  <a:lnSpc>
                    <a:spcPct val="100000"/>
                  </a:lnSpc>
                  <a:spcBef>
                    <a:spcPts val="600"/>
                  </a:spcBef>
                  <a:buNone/>
                </a:pPr>
                <a:r>
                  <a:rPr lang="en-US" b="1">
                    <a:latin typeface="Cambria Math" panose="02040503050406030204" pitchFamily="18" charset="0"/>
                    <a:ea typeface="Cambria Math" panose="02040503050406030204" pitchFamily="18"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rad>
                      <m:radPr>
                        <m:degHide m:val="on"/>
                        <m:ctrlPr>
                          <a:rPr lang="en-US" b="1" i="1" smtClean="0">
                            <a:solidFill>
                              <a:srgbClr val="FF0000"/>
                            </a:solidFill>
                            <a:latin typeface="Cambria Math"/>
                            <a:ea typeface="Cambria Math" panose="02040503050406030204" pitchFamily="18" charset="0"/>
                          </a:rPr>
                        </m:ctrlPr>
                      </m:radPr>
                      <m:deg/>
                      <m:e>
                        <m:sSubSup>
                          <m:sSubSupPr>
                            <m:ctrlPr>
                              <a:rPr lang="en-US" b="1" i="1">
                                <a:solidFill>
                                  <a:srgbClr val="FF0000"/>
                                </a:solidFill>
                                <a:latin typeface="Cambria Math"/>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r>
                          <a:rPr lang="en-US" b="1" i="1">
                            <a:solidFill>
                              <a:srgbClr val="FF0000"/>
                            </a:solidFill>
                            <a:latin typeface="Cambria Math" panose="02040503050406030204" pitchFamily="18" charset="0"/>
                            <a:ea typeface="Cambria Math" panose="02040503050406030204" pitchFamily="18" charset="0"/>
                          </a:rPr>
                          <m:t>+</m:t>
                        </m:r>
                        <m:sSubSup>
                          <m:sSubSupPr>
                            <m:ctrlPr>
                              <a:rPr lang="en-US" b="1" i="1">
                                <a:solidFill>
                                  <a:srgbClr val="FF0000"/>
                                </a:solidFill>
                                <a:latin typeface="Cambria Math"/>
                                <a:ea typeface="Cambria Math" panose="02040503050406030204" pitchFamily="18" charset="0"/>
                              </a:rPr>
                            </m:ctrlPr>
                          </m:sSubSupPr>
                          <m:e>
                            <m:r>
                              <a:rPr lang="en-US" b="1" i="1">
                                <a:solidFill>
                                  <a:srgbClr val="FF0000"/>
                                </a:solidFill>
                                <a:latin typeface="Cambria Math" panose="02040503050406030204" pitchFamily="18" charset="0"/>
                                <a:ea typeface="Cambria Math" panose="02040503050406030204" pitchFamily="18" charset="0"/>
                              </a:rPr>
                              <m:t>𝒚</m:t>
                            </m:r>
                          </m:e>
                          <m:sub>
                            <m:r>
                              <a:rPr lang="en-US" b="1" i="1">
                                <a:solidFill>
                                  <a:srgbClr val="FF0000"/>
                                </a:solidFill>
                                <a:latin typeface="Cambria Math" panose="02040503050406030204" pitchFamily="18" charset="0"/>
                                <a:ea typeface="Cambria Math" panose="02040503050406030204" pitchFamily="18" charset="0"/>
                              </a:rPr>
                              <m:t>𝟎</m:t>
                            </m:r>
                          </m:sub>
                          <m:sup>
                            <m:r>
                              <a:rPr lang="en-US" b="1" i="1">
                                <a:solidFill>
                                  <a:srgbClr val="FF0000"/>
                                </a:solidFill>
                                <a:latin typeface="Cambria Math" panose="02040503050406030204" pitchFamily="18" charset="0"/>
                                <a:ea typeface="Cambria Math" panose="02040503050406030204" pitchFamily="18" charset="0"/>
                              </a:rPr>
                              <m:t>𝟐</m:t>
                            </m:r>
                          </m:sup>
                        </m:sSubSup>
                      </m:e>
                    </m:rad>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6" name="Picture 5" descr="Shape&#10;&#10;Description automatically generated with low confidence">
            <a:extLst>
              <a:ext uri="{FF2B5EF4-FFF2-40B4-BE49-F238E27FC236}">
                <a16:creationId xmlns="" xmlns:a16="http://schemas.microsoft.com/office/drawing/2014/main" id="{D1497AA9-2B19-4F97-AE29-97BA26F777D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383000" y="2667000"/>
            <a:ext cx="7086600" cy="4822124"/>
          </a:xfrm>
          <a:prstGeom prst="rect">
            <a:avLst/>
          </a:prstGeom>
        </p:spPr>
      </p:pic>
    </p:spTree>
    <p:extLst>
      <p:ext uri="{BB962C8B-B14F-4D97-AF65-F5344CB8AC3E}">
        <p14:creationId xmlns:p14="http://schemas.microsoft.com/office/powerpoint/2010/main" val="3069396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1000"/>
                                        <p:tgtEl>
                                          <p:spTgt spid="4">
                                            <p:txEl>
                                              <p:pRg st="11" end="11"/>
                                            </p:txEl>
                                          </p:spTgt>
                                        </p:tgtEl>
                                      </p:cBhvr>
                                    </p:animEffect>
                                    <p:anim calcmode="lin" valueType="num">
                                      <p:cBhvr>
                                        <p:cTn id="2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67000"/>
                <a:ext cx="14749272"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5000"/>
                  </a:lnSpc>
                  <a:spcBef>
                    <a:spcPts val="0"/>
                  </a:spcBef>
                  <a:buClr>
                    <a:srgbClr val="FF0000"/>
                  </a:buCl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HĐ4: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tương ứng là hình chiếu vuông góc của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trên trục hoành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và trục tung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𝟑𝟓</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a) Trên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𝑷</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𝑶𝑷</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b) Trên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𝑸</m:t>
                    </m:r>
                  </m:oMath>
                </a14:m>
                <a:r>
                  <a:rPr lang="en-US" b="1">
                    <a:latin typeface="Tahoma" panose="020B0604030504040204" pitchFamily="34" charset="0"/>
                    <a:ea typeface="Tahoma" panose="020B0604030504040204" pitchFamily="34" charset="0"/>
                    <a:cs typeface="Tahoma" panose="020B0604030504040204" pitchFamily="34" charset="0"/>
                  </a:rPr>
                  <a:t> biểu diễn số nào?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và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𝑶𝑸</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c) Dựa vào hình chữ nhật </a:t>
                </a:r>
                <a14:m>
                  <m:oMath xmlns:m="http://schemas.openxmlformats.org/officeDocument/2006/math">
                    <m:r>
                      <a:rPr lang="en-US" b="1" i="1">
                        <a:latin typeface="Cambria Math" panose="02040503050406030204" pitchFamily="18" charset="0"/>
                        <a:ea typeface="Cambria Math" panose="02040503050406030204" pitchFamily="18" charset="0"/>
                      </a:rPr>
                      <m:t>𝑶𝑷𝑴𝑸</m:t>
                    </m:r>
                  </m:oMath>
                </a14:m>
                <a:r>
                  <a:rPr lang="en-US" b="1">
                    <a:latin typeface="Tahoma" panose="020B0604030504040204" pitchFamily="34" charset="0"/>
                    <a:ea typeface="Tahoma" panose="020B0604030504040204" pitchFamily="34" charset="0"/>
                    <a:cs typeface="Tahoma" panose="020B0604030504040204" pitchFamily="34" charset="0"/>
                  </a:rPr>
                  <a:t>, tính độ dài 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25000"/>
                  </a:lnSpc>
                  <a:spcBef>
                    <a:spcPts val="0"/>
                  </a:spcBef>
                  <a:buNone/>
                </a:pPr>
                <a:r>
                  <a:rPr lang="en-US" b="1">
                    <a:latin typeface="Tahoma" panose="020B0604030504040204" pitchFamily="34" charset="0"/>
                    <a:ea typeface="Tahoma" panose="020B0604030504040204" pitchFamily="34" charset="0"/>
                    <a:cs typeface="Tahoma" panose="020B0604030504040204" pitchFamily="34" charset="0"/>
                  </a:rPr>
                  <a:t>d) Biểu thị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đơn vị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endParaRPr lang="en-US">
                  <a:latin typeface="Tahoma" panose="020B0604030504040204" pitchFamily="34" charset="0"/>
                  <a:ea typeface="Tahoma" panose="020B0604030504040204" pitchFamily="34" charset="0"/>
                  <a:cs typeface="Tahoma" panose="020B0604030504040204" pitchFamily="34" charset="0"/>
                </a:endParaRPr>
              </a:p>
              <a:p>
                <a:pPr marL="0" indent="0">
                  <a:lnSpc>
                    <a:spcPct val="125000"/>
                  </a:lnSpc>
                  <a:spcBef>
                    <a:spcPts val="0"/>
                  </a:spcBef>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14749272" cy="10896599"/>
              </a:xfrm>
              <a:prstGeom prst="rect">
                <a:avLst/>
              </a:prstGeom>
              <a:blipFill>
                <a:blip r:embed="rId3"/>
                <a:stretch>
                  <a:fillRect l="-1859" t="-56" r="-140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5358872" y="2667000"/>
                <a:ext cx="8686800" cy="108965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Hình 4.35</a:t>
                </a:r>
              </a:p>
              <a:p>
                <a:pPr algn="just">
                  <a:lnSpc>
                    <a:spcPct val="100000"/>
                  </a:lnSpc>
                  <a:spcBef>
                    <a:spcPts val="600"/>
                  </a:spcBef>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600"/>
                  </a:spcBef>
                  <a:buNone/>
                </a:pPr>
                <a:r>
                  <a:rPr lang="fr-FR" b="1">
                    <a:latin typeface="Tahoma" panose="020B0604030504040204" pitchFamily="34" charset="0"/>
                    <a:ea typeface="Tahoma" panose="020B0604030504040204" pitchFamily="34" charset="0"/>
                    <a:cs typeface="Tahoma" panose="020B0604030504040204" pitchFamily="34" charset="0"/>
                  </a:rPr>
                  <a:t>d)</a:t>
                </a:r>
              </a:p>
              <a:p>
                <a:pPr>
                  <a:lnSpc>
                    <a:spcPct val="100000"/>
                  </a:lnSpc>
                  <a:spcBef>
                    <a:spcPts val="600"/>
                  </a:spcBef>
                </a:pP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𝑷</m:t>
                        </m:r>
                      </m:e>
                    </m:acc>
                    <m:r>
                      <a:rPr lang="en-US" b="1" i="1" smtClean="0">
                        <a:latin typeface="Cambria Math" panose="02040503050406030204" pitchFamily="18" charset="0"/>
                        <a:ea typeface="Cambria Math" panose="02040503050406030204" pitchFamily="18" charset="0"/>
                      </a:rPr>
                      <m:t>+</m:t>
                    </m:r>
                    <m:acc>
                      <m:accPr>
                        <m:chr m:val="⃗"/>
                        <m:ctrlPr>
                          <a:rPr lang="en-US" b="1" i="1" smtClean="0">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𝑸</m:t>
                        </m:r>
                      </m:e>
                    </m:acc>
                  </m:oMath>
                </a14:m>
                <a:endParaRPr lang="en-US" b="1" i="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600"/>
                  </a:spcBef>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a:rPr>
                        </m:ctrlPr>
                      </m:sSubPr>
                      <m:e>
                        <m:r>
                          <a:rPr lang="en-US" b="1" i="1">
                            <a:solidFill>
                              <a:srgbClr val="FF0000"/>
                            </a:solidFill>
                            <a:latin typeface="Cambria Math" panose="02040503050406030204" pitchFamily="18" charset="0"/>
                          </a:rPr>
                          <m:t>𝒙</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a:rPr>
                        </m:ctrlPr>
                      </m:accPr>
                      <m:e>
                        <m:r>
                          <a:rPr lang="en-US" b="1" i="1">
                            <a:solidFill>
                              <a:srgbClr val="FF0000"/>
                            </a:solidFill>
                            <a:latin typeface="Cambria Math" panose="02040503050406030204" pitchFamily="18" charset="0"/>
                          </a:rPr>
                          <m:t>𝒊</m:t>
                        </m:r>
                      </m:e>
                    </m:acc>
                    <m:r>
                      <a:rPr lang="en-US" b="1" i="1" smtClean="0">
                        <a:solidFill>
                          <a:srgbClr val="FF0000"/>
                        </a:solidFill>
                        <a:latin typeface="Cambria Math" panose="02040503050406030204" pitchFamily="18" charset="0"/>
                      </a:rPr>
                      <m:t>+</m:t>
                    </m:r>
                    <m:sSub>
                      <m:sSubPr>
                        <m:ctrlPr>
                          <a:rPr lang="en-US" b="1" i="1">
                            <a:solidFill>
                              <a:srgbClr val="FF0000"/>
                            </a:solidFill>
                            <a:latin typeface="Cambria Math"/>
                          </a:rPr>
                        </m:ctrlPr>
                      </m:sSubPr>
                      <m:e>
                        <m:r>
                          <a:rPr lang="en-US" b="1" i="1" smtClean="0">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𝟎</m:t>
                        </m:r>
                      </m:sub>
                    </m:sSub>
                    <m:r>
                      <a:rPr lang="en-US" b="1" i="1">
                        <a:solidFill>
                          <a:srgbClr val="FF0000"/>
                        </a:solidFill>
                        <a:latin typeface="Cambria Math" panose="02040503050406030204" pitchFamily="18" charset="0"/>
                      </a:rPr>
                      <m:t>.</m:t>
                    </m:r>
                    <m:acc>
                      <m:accPr>
                        <m:chr m:val="⃗"/>
                        <m:ctrlPr>
                          <a:rPr lang="en-US" b="1" i="1">
                            <a:solidFill>
                              <a:srgbClr val="FF0000"/>
                            </a:solidFill>
                            <a:latin typeface="Cambria Math"/>
                          </a:rPr>
                        </m:ctrlPr>
                      </m:accPr>
                      <m:e>
                        <m:r>
                          <a:rPr lang="en-US" b="1" i="1" smtClean="0">
                            <a:solidFill>
                              <a:srgbClr val="FF0000"/>
                            </a:solidFill>
                            <a:latin typeface="Cambria Math" panose="02040503050406030204" pitchFamily="18" charset="0"/>
                          </a:rPr>
                          <m:t>𝒋</m:t>
                        </m:r>
                      </m:e>
                    </m:acc>
                  </m:oMath>
                </a14:m>
                <a:endParaRPr lang="en-US" b="1" i="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5358872" y="2667000"/>
                <a:ext cx="8686800" cy="10896599"/>
              </a:xfrm>
              <a:prstGeom prst="rect">
                <a:avLst/>
              </a:prstGeom>
              <a:blipFill>
                <a:blip r:embed="rId4"/>
                <a:stretch>
                  <a:fillRect l="-3153"/>
                </a:stretch>
              </a:blipFill>
              <a:ln>
                <a:solidFill>
                  <a:srgbClr val="00B0F0"/>
                </a:solidFill>
              </a:ln>
            </p:spPr>
            <p:txBody>
              <a:bodyPr/>
              <a:lstStyle/>
              <a:p>
                <a:r>
                  <a:rPr lang="en-US">
                    <a:noFill/>
                  </a:rPr>
                  <a:t> </a:t>
                </a:r>
              </a:p>
            </p:txBody>
          </p:sp>
        </mc:Fallback>
      </mc:AlternateContent>
      <p:pic>
        <p:nvPicPr>
          <p:cNvPr id="7" name="Picture 6" descr="Shape&#10;&#10;Description automatically generated with medium confidence">
            <a:extLst>
              <a:ext uri="{FF2B5EF4-FFF2-40B4-BE49-F238E27FC236}">
                <a16:creationId xmlns="" xmlns:a16="http://schemas.microsoft.com/office/drawing/2014/main" id="{2868BAE5-7CEB-4402-ABFC-EE36E2E22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687800" y="2743200"/>
            <a:ext cx="6842117" cy="4800600"/>
          </a:xfrm>
          <a:prstGeom prst="rect">
            <a:avLst/>
          </a:prstGeom>
        </p:spPr>
      </p:pic>
    </p:spTree>
    <p:extLst>
      <p:ext uri="{BB962C8B-B14F-4D97-AF65-F5344CB8AC3E}">
        <p14:creationId xmlns:p14="http://schemas.microsoft.com/office/powerpoint/2010/main" val="28287928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9" end="9"/>
                                            </p:txEl>
                                          </p:spTgt>
                                        </p:tgtEl>
                                        <p:attrNameLst>
                                          <p:attrName>style.visibility</p:attrName>
                                        </p:attrNameLst>
                                      </p:cBhvr>
                                      <p:to>
                                        <p:strVal val="visible"/>
                                      </p:to>
                                    </p:set>
                                    <p:animEffect transition="in" filter="fade">
                                      <p:cBhvr>
                                        <p:cTn id="14" dur="1000"/>
                                        <p:tgtEl>
                                          <p:spTgt spid="4">
                                            <p:txEl>
                                              <p:pRg st="9" end="9"/>
                                            </p:txEl>
                                          </p:spTgt>
                                        </p:tgtEl>
                                      </p:cBhvr>
                                    </p:animEffect>
                                    <p:anim calcmode="lin" valueType="num">
                                      <p:cBhvr>
                                        <p:cTn id="1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84930"/>
                <a:ext cx="23740872" cy="107442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1200"/>
                  </a:spcBef>
                  <a:buClr>
                    <a:srgbClr val="FF0000"/>
                  </a:buClr>
                  <a:buFont typeface="Wingdings" panose="05000000000000000000" pitchFamily="2" charset="2"/>
                  <a:buChar char="v"/>
                </a:pPr>
                <a:r>
                  <a:rPr lang="en-US" b="1">
                    <a:latin typeface="Tahoma" panose="020B0604030504040204" pitchFamily="34" charset="0"/>
                    <a:ea typeface="Tahoma" panose="020B0604030504040204" pitchFamily="34" charset="0"/>
                    <a:cs typeface="Tahoma" panose="020B0604030504040204" pitchFamily="34" charset="0"/>
                  </a:rPr>
                  <a:t> Nếu điểm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smtClean="0">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thì vectơ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có tọa độ </a:t>
                </a:r>
                <a14:m>
                  <m:oMath xmlns:m="http://schemas.openxmlformats.org/officeDocument/2006/math">
                    <m:d>
                      <m:dPr>
                        <m:ctrlPr>
                          <a:rPr lang="en-US" b="1" i="1" smtClean="0">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có độ dài </a:t>
                </a:r>
                <a14:m>
                  <m:oMath xmlns:m="http://schemas.openxmlformats.org/officeDocument/2006/math">
                    <m:d>
                      <m:dPr>
                        <m:begChr m:val="|"/>
                        <m:endChr m:val="|"/>
                        <m:ctrlPr>
                          <a:rPr lang="en-US" b="1" i="1" smtClean="0">
                            <a:solidFill>
                              <a:srgbClr val="FF0000"/>
                            </a:solidFill>
                            <a:latin typeface="Cambria Math"/>
                            <a:ea typeface="Cambria Math" panose="02040503050406030204" pitchFamily="18" charset="0"/>
                          </a:rPr>
                        </m:ctrlPr>
                      </m:dPr>
                      <m:e>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a:ea typeface="Cambria Math" panose="02040503050406030204" pitchFamily="18" charset="0"/>
                          </a:rPr>
                        </m:ctrlPr>
                      </m:radPr>
                      <m:deg/>
                      <m:e>
                        <m:sSup>
                          <m:sSupPr>
                            <m:ctrlPr>
                              <a:rPr lang="en-US" b="1" i="1">
                                <a:solidFill>
                                  <a:srgbClr val="FF0000"/>
                                </a:solidFill>
                                <a:latin typeface="Cambria Math"/>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𝒙</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Chẳng hạn, cho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m:t>
                    </m:r>
                    <m:d>
                      <m:dPr>
                        <m:ctrlPr>
                          <a:rPr lang="en-US" b="1" i="1">
                            <a:solidFill>
                              <a:srgbClr val="FF0000"/>
                            </a:solidFill>
                            <a:latin typeface="Cambria Math"/>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𝟑</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 thì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vectơ </a:t>
                </a:r>
                <a14:m>
                  <m:oMath xmlns:m="http://schemas.openxmlformats.org/officeDocument/2006/math">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𝟑</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𝟒</m:t>
                    </m:r>
                    <m:r>
                      <a:rPr lang="en-US" b="1" i="1" smtClean="0">
                        <a:solidFill>
                          <a:srgbClr val="FF0000"/>
                        </a:solidFill>
                        <a:latin typeface="Cambria Math" panose="02040503050406030204" pitchFamily="18" charset="0"/>
                        <a:ea typeface="Cambria Math" panose="02040503050406030204" pitchFamily="18"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và</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solidFill>
                              <a:srgbClr val="FF0000"/>
                            </a:solidFill>
                            <a:latin typeface="Cambria Math"/>
                            <a:ea typeface="Cambria Math" panose="02040503050406030204" pitchFamily="18" charset="0"/>
                          </a:rPr>
                        </m:ctrlPr>
                      </m:dPr>
                      <m:e>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a:ea typeface="Cambria Math" panose="02040503050406030204" pitchFamily="18" charset="0"/>
                          </a:rPr>
                        </m:ctrlPr>
                      </m:radPr>
                      <m:deg/>
                      <m:e>
                        <m:sSup>
                          <m:sSupPr>
                            <m:ctrlPr>
                              <a:rPr lang="en-US" b="1" i="1">
                                <a:solidFill>
                                  <a:srgbClr val="FF0000"/>
                                </a:solidFill>
                                <a:latin typeface="Cambria Math"/>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𝟑</m:t>
                            </m:r>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𝟒</m:t>
                            </m:r>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𝟓</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Clr>
                    <a:srgbClr val="FF0000"/>
                  </a:buClr>
                  <a:buFont typeface="Wingdings" panose="05000000000000000000" pitchFamily="2" charset="2"/>
                  <a:buChar char="ü"/>
                </a:pPr>
                <a:r>
                  <a:rPr lang="en-US" b="1" i="1">
                    <a:solidFill>
                      <a:srgbClr val="0000FF"/>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spcBef>
                    <a:spcPts val="1200"/>
                  </a:spcBef>
                  <a:buClr>
                    <a:srgbClr val="FF0000"/>
                  </a:buClr>
                </a:pPr>
                <a:r>
                  <a:rPr lang="en-US" sz="4800" b="1">
                    <a:effectLst/>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acc>
                      <m:accPr>
                        <m:chr m:val="⃗"/>
                        <m:ctrlPr>
                          <a:rPr lang="en-US" b="1" i="1" smtClean="0">
                            <a:solidFill>
                              <a:srgbClr val="FF0000"/>
                            </a:solidFill>
                            <a:effectLst/>
                            <a:latin typeface="Cambria Math"/>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b="1" i="1">
                            <a:solidFill>
                              <a:srgbClr val="FF0000"/>
                            </a:solidFill>
                            <a:effectLst/>
                            <a:latin typeface="Cambria Math"/>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effectLst/>
                    <a:latin typeface="Tahoma" panose="020B0604030504040204" pitchFamily="34" charset="0"/>
                    <a:ea typeface="Tahoma" panose="020B0604030504040204" pitchFamily="34" charset="0"/>
                    <a:cs typeface="Tahoma" panose="020B0604030504040204" pitchFamily="34" charset="0"/>
                  </a:rPr>
                  <a:t>, ta lấy điểm </a:t>
                </a:r>
                <a14:m>
                  <m:oMath xmlns:m="http://schemas.openxmlformats.org/officeDocument/2006/math">
                    <m:r>
                      <a:rPr lang="en-US" sz="4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𝑴</m:t>
                    </m:r>
                    <m:d>
                      <m:dPr>
                        <m:ctrlPr>
                          <a:rPr lang="en-US" b="1" i="1">
                            <a:solidFill>
                              <a:srgbClr val="FF0000"/>
                            </a:solidFill>
                            <a:effectLst/>
                            <a:latin typeface="Cambria Math"/>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acc>
                      <m:accPr>
                        <m:chr m:val="⃗"/>
                        <m:ctrlPr>
                          <a:rPr lang="en-US" b="1" i="1" smtClean="0">
                            <a:solidFill>
                              <a:srgbClr val="FF0000"/>
                            </a:solidFill>
                            <a:effectLst/>
                            <a:latin typeface="Cambria Math"/>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b="1" i="1">
                            <a:solidFill>
                              <a:srgbClr val="FF0000"/>
                            </a:solidFill>
                            <a:effectLst/>
                            <a:latin typeface="Cambria Math"/>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oMath>
                </a14:m>
                <a:r>
                  <a:rPr lang="en-US" sz="4800" b="1">
                    <a:effectLst/>
                    <a:latin typeface="Tahoma" panose="020B0604030504040204" pitchFamily="34" charset="0"/>
                    <a:ea typeface="Tahoma" panose="020B0604030504040204" pitchFamily="34" charset="0"/>
                    <a:cs typeface="Tahoma" panose="020B0604030504040204" pitchFamily="34" charset="0"/>
                  </a:rPr>
                  <a:t>. Do đó </a:t>
                </a:r>
                <a14:m>
                  <m:oMath xmlns:m="http://schemas.openxmlformats.org/officeDocument/2006/math">
                    <m:d>
                      <m:dPr>
                        <m:begChr m:val="|"/>
                        <m:endChr m:val="|"/>
                        <m:ctrlPr>
                          <a:rPr lang="en-US" b="1" i="1" smtClean="0">
                            <a:solidFill>
                              <a:srgbClr val="FF0000"/>
                            </a:solidFill>
                            <a:effectLst/>
                            <a:latin typeface="Cambria Math"/>
                          </a:rPr>
                        </m:ctrlPr>
                      </m:dPr>
                      <m:e>
                        <m:acc>
                          <m:accPr>
                            <m:chr m:val="⃗"/>
                            <m:ctrlPr>
                              <a:rPr lang="en-US" b="1" i="1">
                                <a:solidFill>
                                  <a:srgbClr val="FF0000"/>
                                </a:solidFill>
                                <a:effectLst/>
                                <a:latin typeface="Cambria Math"/>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solidFill>
                              <a:srgbClr val="FF0000"/>
                            </a:solidFill>
                            <a:effectLst/>
                            <a:latin typeface="Cambria Math"/>
                          </a:rPr>
                        </m:ctrlPr>
                      </m:dPr>
                      <m:e>
                        <m:acc>
                          <m:accPr>
                            <m:chr m:val="⃗"/>
                            <m:ctrlPr>
                              <a:rPr lang="en-US" b="1" i="1">
                                <a:solidFill>
                                  <a:srgbClr val="FF0000"/>
                                </a:solidFill>
                                <a:effectLst/>
                                <a:latin typeface="Cambria Math"/>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𝑶𝑴</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b="1" i="1">
                            <a:solidFill>
                              <a:srgbClr val="FF0000"/>
                            </a:solidFill>
                            <a:effectLst/>
                            <a:latin typeface="Cambria Math"/>
                          </a:rPr>
                        </m:ctrlPr>
                      </m:radPr>
                      <m:deg/>
                      <m:e>
                        <m:sSup>
                          <m:sSupPr>
                            <m:ctrlPr>
                              <a:rPr lang="en-US" b="1" i="1">
                                <a:solidFill>
                                  <a:srgbClr val="FF0000"/>
                                </a:solidFill>
                                <a:effectLst/>
                                <a:latin typeface="Cambria Math"/>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b="1" i="1">
                                <a:solidFill>
                                  <a:srgbClr val="FF0000"/>
                                </a:solidFill>
                                <a:effectLst/>
                                <a:latin typeface="Cambria Math"/>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buFont typeface="Wingdings" panose="05000000000000000000" pitchFamily="2" charset="2"/>
                  <a:buChar char="Ø"/>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Chẳng hạn, vectơ </a:t>
                </a:r>
                <a14:m>
                  <m:oMath xmlns:m="http://schemas.openxmlformats.org/officeDocument/2006/math">
                    <m:acc>
                      <m:accPr>
                        <m:chr m:val="⃗"/>
                        <m:ctrlPr>
                          <a:rPr lang="en-US" sz="4800" b="1" i="1" smtClean="0">
                            <a:solidFill>
                              <a:srgbClr val="FF0000"/>
                            </a:solidFill>
                            <a:effectLst/>
                            <a:latin typeface="Cambria Math"/>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800" b="1" i="1">
                            <a:solidFill>
                              <a:srgbClr val="FF0000"/>
                            </a:solidFill>
                            <a:effectLst/>
                            <a:latin typeface="Cambria Math"/>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a:effectLst/>
                    <a:latin typeface="Tahoma" panose="020B0604030504040204" pitchFamily="34" charset="0"/>
                    <a:ea typeface="Tahoma" panose="020B0604030504040204" pitchFamily="34" charset="0"/>
                    <a:cs typeface="Tahoma" panose="020B0604030504040204" pitchFamily="34" charset="0"/>
                  </a:rPr>
                  <a:t>có độ dài là </a:t>
                </a:r>
                <a14:m>
                  <m:oMath xmlns:m="http://schemas.openxmlformats.org/officeDocument/2006/math">
                    <m:d>
                      <m:dPr>
                        <m:begChr m:val="|"/>
                        <m:endChr m:val="|"/>
                        <m:ctrlPr>
                          <a:rPr lang="en-US" sz="4800" b="1" i="1" smtClean="0">
                            <a:solidFill>
                              <a:srgbClr val="FF0000"/>
                            </a:solidFill>
                            <a:effectLst/>
                            <a:latin typeface="Cambria Math"/>
                            <a:ea typeface="Calibri" panose="020F0502020204030204" pitchFamily="34" charset="0"/>
                            <a:cs typeface="Times New Roman" panose="02020603050405020304" pitchFamily="18" charset="0"/>
                          </a:rPr>
                        </m:ctrlPr>
                      </m:dPr>
                      <m:e>
                        <m:acc>
                          <m:accPr>
                            <m:chr m:val="⃗"/>
                            <m:ctrlPr>
                              <a:rPr lang="en-US" sz="4800" b="1" i="1">
                                <a:solidFill>
                                  <a:srgbClr val="FF0000"/>
                                </a:solidFill>
                                <a:effectLst/>
                                <a:latin typeface="Cambria Math"/>
                                <a:ea typeface="Calibri" panose="020F0502020204030204" pitchFamily="34" charset="0"/>
                                <a:cs typeface="Times New Roman" panose="02020603050405020304" pitchFamily="18" charset="0"/>
                              </a:rPr>
                            </m:ctrlPr>
                          </m:acc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𝒖</m:t>
                            </m:r>
                          </m:e>
                        </m:acc>
                      </m:e>
                    </m: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a:ea typeface="Calibri" panose="020F0502020204030204" pitchFamily="34" charset="0"/>
                            <a:cs typeface="Times New Roman" panose="02020603050405020304" pitchFamily="18" charset="0"/>
                          </a:rPr>
                        </m:ctrlPr>
                      </m:radPr>
                      <m:deg/>
                      <m:e>
                        <m:sSup>
                          <m:sSupPr>
                            <m:ctrlPr>
                              <a:rPr lang="en-US" sz="4800" b="1" i="1">
                                <a:solidFill>
                                  <a:srgbClr val="FF0000"/>
                                </a:solidFill>
                                <a:effectLst/>
                                <a:latin typeface="Cambria Math"/>
                                <a:ea typeface="Calibri" panose="020F0502020204030204" pitchFamily="34" charset="0"/>
                                <a:cs typeface="Times New Roman" panose="02020603050405020304" pitchFamily="18" charset="0"/>
                              </a:rPr>
                            </m:ctrlPr>
                          </m:sSup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FF0000"/>
                                </a:solidFill>
                                <a:effectLst/>
                                <a:latin typeface="Cambria Math"/>
                                <a:ea typeface="Calibri" panose="020F0502020204030204" pitchFamily="34" charset="0"/>
                                <a:cs typeface="Times New Roman" panose="02020603050405020304" pitchFamily="18" charset="0"/>
                              </a:rPr>
                            </m:ctrlPr>
                          </m:sSupPr>
                          <m:e>
                            <m:d>
                              <m:dPr>
                                <m:ctrlPr>
                                  <a:rPr lang="en-US" sz="4800" b="1" i="1">
                                    <a:solidFill>
                                      <a:srgbClr val="FF0000"/>
                                    </a:solidFill>
                                    <a:effectLst/>
                                    <a:latin typeface="Cambria Math"/>
                                    <a:ea typeface="Calibri" panose="020F0502020204030204" pitchFamily="34" charset="0"/>
                                    <a:cs typeface="Times New Roman" panose="02020603050405020304" pitchFamily="18" charset="0"/>
                                  </a:rPr>
                                </m:ctrlPr>
                              </m:dPr>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e>
                            </m:d>
                          </m:e>
                          <m:sup>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800" b="1" i="1">
                            <a:solidFill>
                              <a:srgbClr val="FF0000"/>
                            </a:solidFill>
                            <a:effectLst/>
                            <a:latin typeface="Cambria Math"/>
                            <a:ea typeface="Calibri" panose="020F0502020204030204" pitchFamily="34" charset="0"/>
                            <a:cs typeface="Times New Roman" panose="02020603050405020304" pitchFamily="18" charset="0"/>
                          </a:rPr>
                        </m:ctrlPr>
                      </m:radPr>
                      <m:deg/>
                      <m:e>
                        <m:r>
                          <a:rPr lang="en-US" sz="4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oMath>
                </a14:m>
                <a:r>
                  <a:rPr lang="en-US" sz="4800" b="1">
                    <a:effectLst/>
                    <a:latin typeface="Tahoma" panose="020B0604030504040204" pitchFamily="34" charset="0"/>
                    <a:ea typeface="Tahoma" panose="020B0604030504040204" pitchFamily="34" charset="0"/>
                    <a:cs typeface="Tahoma" panose="020B0604030504040204" pitchFamily="34" charset="0"/>
                  </a:rPr>
                  <a:t>.</a:t>
                </a:r>
              </a:p>
              <a:p>
                <a:pPr>
                  <a:lnSpc>
                    <a:spcPct val="150000"/>
                  </a:lnSpc>
                  <a:spcBef>
                    <a:spcPts val="1200"/>
                  </a:spcBef>
                </a:pP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84930"/>
                <a:ext cx="23740872" cy="10744200"/>
              </a:xfrm>
              <a:prstGeom prst="rect">
                <a:avLst/>
              </a:prstGeom>
              <a:blipFill>
                <a:blip r:embed="rId3"/>
                <a:stretch>
                  <a:fillRect l="-1052"/>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p:spTree>
    <p:extLst>
      <p:ext uri="{BB962C8B-B14F-4D97-AF65-F5344CB8AC3E}">
        <p14:creationId xmlns:p14="http://schemas.microsoft.com/office/powerpoint/2010/main" val="2951523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1000"/>
                                        <p:tgtEl>
                                          <p:spTgt spid="99">
                                            <p:txEl>
                                              <p:pRg st="0" end="0"/>
                                            </p:txEl>
                                          </p:spTgt>
                                        </p:tgtEl>
                                      </p:cBhvr>
                                    </p:animEffect>
                                    <p:anim calcmode="lin" valueType="num">
                                      <p:cBhvr>
                                        <p:cTn id="8"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1" end="1"/>
                                            </p:txEl>
                                          </p:spTgt>
                                        </p:tgtEl>
                                        <p:attrNameLst>
                                          <p:attrName>style.visibility</p:attrName>
                                        </p:attrNameLst>
                                      </p:cBhvr>
                                      <p:to>
                                        <p:strVal val="visible"/>
                                      </p:to>
                                    </p:set>
                                    <p:animEffect transition="in" filter="fade">
                                      <p:cBhvr>
                                        <p:cTn id="14" dur="1000"/>
                                        <p:tgtEl>
                                          <p:spTgt spid="99">
                                            <p:txEl>
                                              <p:pRg st="1" end="1"/>
                                            </p:txEl>
                                          </p:spTgt>
                                        </p:tgtEl>
                                      </p:cBhvr>
                                    </p:animEffect>
                                    <p:anim calcmode="lin" valueType="num">
                                      <p:cBhvr>
                                        <p:cTn id="15"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2" end="2"/>
                                            </p:txEl>
                                          </p:spTgt>
                                        </p:tgtEl>
                                        <p:attrNameLst>
                                          <p:attrName>style.visibility</p:attrName>
                                        </p:attrNameLst>
                                      </p:cBhvr>
                                      <p:to>
                                        <p:strVal val="visible"/>
                                      </p:to>
                                    </p:set>
                                    <p:animEffect transition="in" filter="fade">
                                      <p:cBhvr>
                                        <p:cTn id="21" dur="1000"/>
                                        <p:tgtEl>
                                          <p:spTgt spid="99">
                                            <p:txEl>
                                              <p:pRg st="2" end="2"/>
                                            </p:txEl>
                                          </p:spTgt>
                                        </p:tgtEl>
                                      </p:cBhvr>
                                    </p:animEffect>
                                    <p:anim calcmode="lin" valueType="num">
                                      <p:cBhvr>
                                        <p:cTn id="22"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HĐ5: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các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 </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Tìm tọa độ của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Biểu thị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và tìm tọa độ của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độ dài của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t="-850" r="-3523"/>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smtClean="0">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m:rPr>
                        <m:nor/>
                      </m:rPr>
                      <a:rPr lang="en-US" b="1" i="0" smtClean="0">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Bef>
                    <a:spcPts val="1200"/>
                  </a:spcBef>
                </a:pPr>
                <a14:m>
                  <m:oMath xmlns:m="http://schemas.openxmlformats.org/officeDocument/2006/math">
                    <m:r>
                      <a:rPr lang="en-US" b="1" i="1" smtClean="0">
                        <a:latin typeface="Cambria Math" panose="02040503050406030204" pitchFamily="18" charset="0"/>
                        <a:ea typeface="Cambria Math" panose="02040503050406030204" pitchFamily="18" charset="0"/>
                      </a:rPr>
                      <m:t>𝑵</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m:rPr>
                        <m:nor/>
                      </m:rPr>
                      <a:rPr lang="en-US" b="1">
                        <a:latin typeface="Tahoma" panose="020B0604030504040204" pitchFamily="34" charset="0"/>
                        <a:ea typeface="Tahoma" panose="020B0604030504040204" pitchFamily="34" charset="0"/>
                        <a:cs typeface="Tahoma" panose="020B0604030504040204" pitchFamily="34"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smtClean="0">
                            <a:latin typeface="Cambria Math" panose="02040503050406030204" pitchFamily="18" charset="0"/>
                            <a:ea typeface="Cambria Math" panose="02040503050406030204" pitchFamily="18" charset="0"/>
                          </a:rPr>
                          <m:t>′</m:t>
                        </m:r>
                      </m:e>
                    </m:d>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Ta có</a:t>
                </a:r>
              </a:p>
              <a:p>
                <a:pPr algn="just">
                  <a:lnSpc>
                    <a:spcPct val="100000"/>
                  </a:lnSpc>
                  <a:spcBef>
                    <a:spcPts val="1200"/>
                  </a:spcBef>
                </a:pP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Ta có</a:t>
                </a:r>
              </a:p>
              <a:p>
                <a:pPr algn="just">
                  <a:lnSpc>
                    <a:spcPct val="100000"/>
                  </a:lnSpc>
                  <a:spcBef>
                    <a:spcPts val="1200"/>
                  </a:spcBef>
                </a:pPr>
                <a14:m>
                  <m:oMath xmlns:m="http://schemas.openxmlformats.org/officeDocument/2006/math">
                    <m:d>
                      <m:dPr>
                        <m:begChr m:val="|"/>
                        <m:endChr m:val="|"/>
                        <m:ctrlPr>
                          <a:rPr lang="en-US" b="1" i="1">
                            <a:latin typeface="Cambria Math"/>
                            <a:ea typeface="Cambria Math" panose="02040503050406030204" pitchFamily="18" charset="0"/>
                          </a:rPr>
                        </m:ctrlPr>
                      </m:dPr>
                      <m:e>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d>
                      <m:dPr>
                        <m:ctrlPr>
                          <a:rPr lang="en-US" b="1" i="1" smtClean="0">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endParaRPr lang="en-US" b="1" i="1">
                  <a:latin typeface="Cambria Math" panose="02040503050406030204" pitchFamily="18" charset="0"/>
                  <a:ea typeface="Cambria Math" panose="02040503050406030204" pitchFamily="18" charset="0"/>
                </a:endParaRPr>
              </a:p>
              <a:p>
                <a:pPr marL="0" indent="0" algn="just">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d>
                      <m:dPr>
                        <m:begChr m:val="|"/>
                        <m:endChr m:val="|"/>
                        <m:ctrlPr>
                          <a:rPr lang="en-US" b="1" i="1">
                            <a:latin typeface="Cambria Math"/>
                            <a:ea typeface="Cambria Math" panose="02040503050406030204" pitchFamily="18" charset="0"/>
                          </a:rPr>
                        </m:ctrlPr>
                      </m:dPr>
                      <m:e>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e>
                    </m:d>
                    <m:r>
                      <a:rPr lang="en-US" b="1" i="1">
                        <a:latin typeface="Cambria Math" panose="02040503050406030204" pitchFamily="18" charset="0"/>
                        <a:ea typeface="Cambria Math" panose="02040503050406030204" pitchFamily="18" charset="0"/>
                      </a:rPr>
                      <m:t>=</m:t>
                    </m:r>
                    <m:rad>
                      <m:radPr>
                        <m:degHide m:val="on"/>
                        <m:ctrlPr>
                          <a:rPr lang="en-US" b="1" i="1">
                            <a:latin typeface="Cambria Math"/>
                            <a:ea typeface="Cambria Math" panose="02040503050406030204" pitchFamily="18" charset="0"/>
                          </a:rPr>
                        </m:ctrlPr>
                      </m:radPr>
                      <m:deg/>
                      <m:e>
                        <m:sSup>
                          <m:sSupPr>
                            <m:ctrlPr>
                              <a:rPr lang="en-US" b="1" i="1">
                                <a:latin typeface="Cambria Math"/>
                                <a:ea typeface="Cambria Math" panose="02040503050406030204" pitchFamily="18" charset="0"/>
                              </a:rPr>
                            </m:ctrlPr>
                          </m:sSupPr>
                          <m:e>
                            <m:d>
                              <m:dPr>
                                <m:ctrlPr>
                                  <a:rPr lang="en-US" b="1" i="1">
                                    <a:latin typeface="Cambria Math"/>
                                    <a:ea typeface="Cambria Math" panose="02040503050406030204" pitchFamily="18" charset="0"/>
                                  </a:rPr>
                                </m:ctrlPr>
                              </m:dPr>
                              <m:e>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𝒙</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𝒙</m:t>
                                </m:r>
                              </m:e>
                            </m:d>
                          </m:e>
                          <m:sup>
                            <m:r>
                              <a:rPr lang="en-US" b="1" i="1">
                                <a:latin typeface="Cambria Math" panose="02040503050406030204" pitchFamily="18" charset="0"/>
                                <a:ea typeface="Cambria Math" panose="02040503050406030204" pitchFamily="18" charset="0"/>
                              </a:rPr>
                              <m:t>𝟐</m:t>
                            </m:r>
                          </m:sup>
                        </m:sSup>
                        <m:r>
                          <a:rPr lang="en-US"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d>
                              <m:dPr>
                                <m:ctrlPr>
                                  <a:rPr lang="en-US" b="1" i="1">
                                    <a:latin typeface="Cambria Math"/>
                                    <a:ea typeface="Cambria Math" panose="02040503050406030204" pitchFamily="18" charset="0"/>
                                  </a:rPr>
                                </m:ctrlPr>
                              </m:dPr>
                              <m:e>
                                <m:sSup>
                                  <m:sSupPr>
                                    <m:ctrlPr>
                                      <a:rPr lang="en-US" b="1" i="1">
                                        <a:latin typeface="Cambria Math"/>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𝒚</m:t>
                                    </m:r>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e>
                          <m:sup>
                            <m:r>
                              <a:rPr lang="en-US" b="1" i="1">
                                <a:latin typeface="Cambria Math" panose="02040503050406030204" pitchFamily="18" charset="0"/>
                                <a:ea typeface="Cambria Math" panose="02040503050406030204" pitchFamily="18" charset="0"/>
                              </a:rPr>
                              <m:t>𝟐</m:t>
                            </m:r>
                          </m:sup>
                        </m:sSup>
                      </m:e>
                    </m:ra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a:stretch>
              </a:blipFill>
              <a:ln>
                <a:solidFill>
                  <a:srgbClr val="00B0F0"/>
                </a:solidFill>
              </a:ln>
            </p:spPr>
            <p:txBody>
              <a:bodyPr/>
              <a:lstStyle/>
              <a:p>
                <a:r>
                  <a:rPr lang="en-US">
                    <a:noFill/>
                  </a:rPr>
                  <a:t> </a:t>
                </a:r>
              </a:p>
            </p:txBody>
          </p:sp>
        </mc:Fallback>
      </mc:AlternateContent>
      <p:pic>
        <p:nvPicPr>
          <p:cNvPr id="11" name="Picture 10" descr="Shape&#10;&#10;Description automatically generated">
            <a:extLst>
              <a:ext uri="{FF2B5EF4-FFF2-40B4-BE49-F238E27FC236}">
                <a16:creationId xmlns="" xmlns:a16="http://schemas.microsoft.com/office/drawing/2014/main" id="{AFA89CB1-4647-4B91-BB12-9E6D643A44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90800" y="8305800"/>
            <a:ext cx="6892721" cy="5664600"/>
          </a:xfrm>
          <a:prstGeom prst="rect">
            <a:avLst/>
          </a:prstGeom>
        </p:spPr>
      </p:pic>
    </p:spTree>
    <p:extLst>
      <p:ext uri="{BB962C8B-B14F-4D97-AF65-F5344CB8AC3E}">
        <p14:creationId xmlns:p14="http://schemas.microsoft.com/office/powerpoint/2010/main" val="2228851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fade">
                                      <p:cBhvr>
                                        <p:cTn id="70" dur="1000"/>
                                        <p:tgtEl>
                                          <p:spTgt spid="4">
                                            <p:txEl>
                                              <p:pRg st="2" end="2"/>
                                            </p:txEl>
                                          </p:spTgt>
                                        </p:tgtEl>
                                      </p:cBhvr>
                                    </p:animEffect>
                                    <p:anim calcmode="lin" valueType="num">
                                      <p:cBhvr>
                                        <p:cTn id="7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1000"/>
                                        <p:tgtEl>
                                          <p:spTgt spid="4">
                                            <p:txEl>
                                              <p:pRg st="3" end="3"/>
                                            </p:txEl>
                                          </p:spTgt>
                                        </p:tgtEl>
                                      </p:cBhvr>
                                    </p:animEffect>
                                    <p:anim calcmode="lin" valueType="num">
                                      <p:cBhvr>
                                        <p:cTn id="7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Effect transition="in" filter="fade">
                                      <p:cBhvr>
                                        <p:cTn id="91" dur="1000"/>
                                        <p:tgtEl>
                                          <p:spTgt spid="4">
                                            <p:txEl>
                                              <p:pRg st="5" end="5"/>
                                            </p:txEl>
                                          </p:spTgt>
                                        </p:tgtEl>
                                      </p:cBhvr>
                                    </p:animEffect>
                                    <p:anim calcmode="lin" valueType="num">
                                      <p:cBhvr>
                                        <p:cTn id="9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1000"/>
                                        <p:tgtEl>
                                          <p:spTgt spid="4">
                                            <p:txEl>
                                              <p:pRg st="6" end="6"/>
                                            </p:txEl>
                                          </p:spTgt>
                                        </p:tgtEl>
                                      </p:cBhvr>
                                    </p:animEffect>
                                    <p:anim calcmode="lin" valueType="num">
                                      <p:cBhvr>
                                        <p:cTn id="9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7" end="7"/>
                                            </p:txEl>
                                          </p:spTgt>
                                        </p:tgtEl>
                                        <p:attrNameLst>
                                          <p:attrName>style.visibility</p:attrName>
                                        </p:attrNameLst>
                                      </p:cBhvr>
                                      <p:to>
                                        <p:strVal val="visible"/>
                                      </p:to>
                                    </p:set>
                                    <p:animEffect transition="in" filter="fade">
                                      <p:cBhvr>
                                        <p:cTn id="105" dur="1000"/>
                                        <p:tgtEl>
                                          <p:spTgt spid="4">
                                            <p:txEl>
                                              <p:pRg st="7" end="7"/>
                                            </p:txEl>
                                          </p:spTgt>
                                        </p:tgtEl>
                                      </p:cBhvr>
                                    </p:animEffect>
                                    <p:anim calcmode="lin" valueType="num">
                                      <p:cBhvr>
                                        <p:cTn id="10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8" end="8"/>
                                            </p:txEl>
                                          </p:spTgt>
                                        </p:tgtEl>
                                        <p:attrNameLst>
                                          <p:attrName>style.visibility</p:attrName>
                                        </p:attrNameLst>
                                      </p:cBhvr>
                                      <p:to>
                                        <p:strVal val="visible"/>
                                      </p:to>
                                    </p:set>
                                    <p:animEffect transition="in" filter="fade">
                                      <p:cBhvr>
                                        <p:cTn id="112" dur="1000"/>
                                        <p:tgtEl>
                                          <p:spTgt spid="4">
                                            <p:txEl>
                                              <p:pRg st="8" end="8"/>
                                            </p:txEl>
                                          </p:spTgt>
                                        </p:tgtEl>
                                      </p:cBhvr>
                                    </p:animEffect>
                                    <p:anim calcmode="lin" valueType="num">
                                      <p:cBhvr>
                                        <p:cTn id="1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9" end="9"/>
                                            </p:txEl>
                                          </p:spTgt>
                                        </p:tgtEl>
                                        <p:attrNameLst>
                                          <p:attrName>style.visibility</p:attrName>
                                        </p:attrNameLst>
                                      </p:cBhvr>
                                      <p:to>
                                        <p:strVal val="visible"/>
                                      </p:to>
                                    </p:set>
                                    <p:animEffect transition="in" filter="fade">
                                      <p:cBhvr>
                                        <p:cTn id="119" dur="1000"/>
                                        <p:tgtEl>
                                          <p:spTgt spid="4">
                                            <p:txEl>
                                              <p:pRg st="9" end="9"/>
                                            </p:txEl>
                                          </p:spTgt>
                                        </p:tgtEl>
                                      </p:cBhvr>
                                    </p:animEffect>
                                    <p:anim calcmode="lin" valueType="num">
                                      <p:cBhvr>
                                        <p:cTn id="12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a:ea typeface="Cambria Math" panose="02040503050406030204" pitchFamily="18" charset="0"/>
                            </a:rPr>
                          </m:ctrlPr>
                        </m:dPr>
                        <m:e>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a:ea typeface="Cambria Math" panose="02040503050406030204" pitchFamily="18" charset="0"/>
                            </a:rPr>
                          </m:ctrlPr>
                        </m:radPr>
                        <m:deg/>
                        <m:e>
                          <m:sSup>
                            <m:sSupPr>
                              <m:ctrlPr>
                                <a:rPr lang="en-US" b="1" i="1">
                                  <a:solidFill>
                                    <a:srgbClr val="FF0000"/>
                                  </a:solidFill>
                                  <a:latin typeface="Cambria Math"/>
                                  <a:ea typeface="Cambria Math" panose="02040503050406030204" pitchFamily="18" charset="0"/>
                                </a:rPr>
                              </m:ctrlPr>
                            </m:sSupPr>
                            <m:e>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a:ea typeface="Cambria Math" panose="02040503050406030204" pitchFamily="18" charset="0"/>
                                </a:rPr>
                              </m:ctrlPr>
                            </m:sSupPr>
                            <m:e>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00000"/>
                  </a:lnSpc>
                  <a:spcBef>
                    <a:spcPts val="1200"/>
                  </a:spcBef>
                </a:pP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e>
                    </m:d>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spcBef>
                    <a:spcPts val="1200"/>
                  </a:spcBef>
                </a:pP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Khoảng cách từ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𝑩</m:t>
                    </m:r>
                  </m:oMath>
                </a14:m>
                <a:r>
                  <a:rPr lang="fr-FR"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𝑨</m:t>
                    </m:r>
                  </m:oMath>
                </a14:m>
                <a:r>
                  <a:rPr lang="fr-FR"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fr-FR" b="1" i="1" smtClean="0">
                        <a:latin typeface="Cambria Math" panose="02040503050406030204" pitchFamily="18" charset="0"/>
                        <a:ea typeface="Tahoma" panose="020B0604030504040204" pitchFamily="34" charset="0"/>
                        <a:cs typeface="Tahoma" panose="020B0604030504040204" pitchFamily="34" charset="0"/>
                      </a:rPr>
                      <m:t>𝑪</m:t>
                    </m:r>
                  </m:oMath>
                </a14:m>
                <a:r>
                  <a:rPr lang="fr-FR" b="1">
                    <a:latin typeface="Tahoma" panose="020B0604030504040204" pitchFamily="34" charset="0"/>
                    <a:ea typeface="Tahoma" panose="020B0604030504040204" pitchFamily="34" charset="0"/>
                    <a:cs typeface="Tahoma" panose="020B0604030504040204" pitchFamily="34" charset="0"/>
                  </a:rPr>
                  <a:t> là:</a:t>
                </a: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a:ea typeface="Cambria Math" panose="02040503050406030204" pitchFamily="18" charset="0"/>
                          </a:rPr>
                        </m:ctrlPr>
                      </m:dPr>
                      <m:e>
                        <m:acc>
                          <m:accPr>
                            <m:chr m:val="⃗"/>
                            <m:ctrlPr>
                              <a:rPr lang="en-US" b="1" i="1">
                                <a:latin typeface="Cambria Math"/>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𝑨𝑩</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a:ea typeface="Cambria Math" panose="02040503050406030204" pitchFamily="18" charset="0"/>
                          </a:rPr>
                        </m:ctrlPr>
                      </m:radPr>
                      <m:deg/>
                      <m:e>
                        <m:sSup>
                          <m:sSupPr>
                            <m:ctrlPr>
                              <a:rPr lang="en-US" b="1" i="1">
                                <a:latin typeface="Cambria Math"/>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vi-VN" b="1" i="1">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200"/>
                  </a:spcBef>
                </a:pP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a:ea typeface="Cambria Math" panose="02040503050406030204" pitchFamily="18" charset="0"/>
                          </a:rPr>
                        </m:ctrlPr>
                      </m:dPr>
                      <m:e>
                        <m:acc>
                          <m:accPr>
                            <m:chr m:val="⃗"/>
                            <m:ctrlPr>
                              <a:rPr lang="en-US" b="1" i="1">
                                <a:latin typeface="Cambria Math"/>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𝑪</m:t>
                            </m:r>
                          </m:e>
                        </m:acc>
                      </m:e>
                    </m:d>
                    <m:r>
                      <a:rPr lang="vi-VN" b="1" i="1">
                        <a:latin typeface="Cambria Math" panose="02040503050406030204" pitchFamily="18" charset="0"/>
                        <a:ea typeface="Cambria Math" panose="02040503050406030204" pitchFamily="18" charset="0"/>
                      </a:rPr>
                      <m:t>=</m:t>
                    </m:r>
                    <m:rad>
                      <m:radPr>
                        <m:degHide m:val="on"/>
                        <m:ctrlPr>
                          <a:rPr lang="en-US" b="1" i="1">
                            <a:latin typeface="Cambria Math"/>
                            <a:ea typeface="Cambria Math" panose="02040503050406030204" pitchFamily="18" charset="0"/>
                          </a:rPr>
                        </m:ctrlPr>
                      </m:radPr>
                      <m:deg/>
                      <m:e>
                        <m:sSup>
                          <m:sSupPr>
                            <m:ctrlPr>
                              <a:rPr lang="en-US" b="1" i="1">
                                <a:latin typeface="Cambria Math"/>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𝟒</m:t>
                            </m:r>
                          </m:e>
                          <m:sup>
                            <m:r>
                              <a:rPr lang="vi-VN" b="1" i="1">
                                <a:latin typeface="Cambria Math" panose="02040503050406030204" pitchFamily="18" charset="0"/>
                                <a:ea typeface="Cambria Math" panose="02040503050406030204" pitchFamily="18" charset="0"/>
                              </a:rPr>
                              <m:t>𝟐</m:t>
                            </m:r>
                          </m:sup>
                        </m:sSup>
                        <m:r>
                          <a:rPr lang="vi-VN" b="1" i="1">
                            <a:latin typeface="Cambria Math" panose="02040503050406030204" pitchFamily="18" charset="0"/>
                            <a:ea typeface="Cambria Math" panose="02040503050406030204" pitchFamily="18" charset="0"/>
                          </a:rPr>
                          <m:t>+</m:t>
                        </m:r>
                        <m:sSup>
                          <m:sSupPr>
                            <m:ctrlPr>
                              <a:rPr lang="en-US" b="1" i="1">
                                <a:latin typeface="Cambria Math"/>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𝟐</m:t>
                            </m:r>
                          </m:e>
                          <m:sup>
                            <m:r>
                              <a:rPr lang="vi-VN" b="1" i="1">
                                <a:latin typeface="Cambria Math" panose="02040503050406030204" pitchFamily="18" charset="0"/>
                                <a:ea typeface="Cambria Math" panose="02040503050406030204" pitchFamily="18" charset="0"/>
                              </a:rPr>
                              <m:t>𝟐</m:t>
                            </m:r>
                          </m:sup>
                        </m:sSup>
                      </m:e>
                    </m:rad>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rad>
                      <m:radPr>
                        <m:degHide m:val="on"/>
                        <m:ctrlPr>
                          <a:rPr lang="en-US" b="1" i="1">
                            <a:latin typeface="Cambria Math"/>
                            <a:ea typeface="Cambria Math" panose="02040503050406030204" pitchFamily="18" charset="0"/>
                          </a:rPr>
                        </m:ctrlPr>
                      </m:radPr>
                      <m:deg/>
                      <m:e>
                        <m:r>
                          <a:rPr lang="vi-VN" b="1" i="1">
                            <a:latin typeface="Cambria Math" panose="02040503050406030204" pitchFamily="18" charset="0"/>
                            <a:ea typeface="Cambria Math" panose="02040503050406030204" pitchFamily="18" charset="0"/>
                          </a:rPr>
                          <m:t>𝟓</m:t>
                        </m:r>
                      </m:e>
                    </m:rad>
                    <m:r>
                      <m:rPr>
                        <m:nor/>
                      </m:rPr>
                      <a:rPr lang="fr-FR" b="1">
                        <a:latin typeface="Tahoma" panose="020B0604030504040204" pitchFamily="34" charset="0"/>
                        <a:ea typeface="Tahoma" panose="020B0604030504040204" pitchFamily="34" charset="0"/>
                        <a:cs typeface="Tahoma" panose="020B0604030504040204" pitchFamily="34" charset="0"/>
                      </a:rPr>
                      <m:t>.</m:t>
                    </m:r>
                  </m:oMath>
                </a14:m>
                <a:endParaRPr lang="fr-FR"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14:m>
                  <m:oMath xmlns:m="http://schemas.openxmlformats.org/officeDocument/2006/math">
                    <m:r>
                      <a:rPr lang="en-US" b="1" i="1">
                        <a:latin typeface="Cambria Math" panose="02040503050406030204" pitchFamily="18" charset="0"/>
                        <a:ea typeface="Cambria Math" panose="02040503050406030204" pitchFamily="18" charset="0"/>
                      </a:rPr>
                      <m:t>⟹</m:t>
                    </m:r>
                  </m:oMath>
                </a14:m>
                <a:r>
                  <a:rPr lang="vi-VN"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ea typeface="Cambria Math" panose="02040503050406030204" pitchFamily="18" charset="0"/>
                      </a:rPr>
                      <m:t>𝑨𝑩</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 Hai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fr-FR"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𝑨𝑪</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m:t>
                        </m:r>
                      </m:e>
                    </m:d>
                  </m:oMath>
                </a14:m>
                <a:r>
                  <a:rPr lang="fr-FR"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smtClean="0">
                            <a:latin typeface="Cambria Math" panose="02040503050406030204" pitchFamily="18" charset="0"/>
                            <a:ea typeface="Cambria Math" panose="02040503050406030204" pitchFamily="18" charset="0"/>
                          </a:rPr>
                          <m:t>𝟔</m:t>
                        </m:r>
                      </m:den>
                    </m:f>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𝟒</m:t>
                        </m:r>
                      </m:num>
                      <m:den>
                        <m:r>
                          <a:rPr lang="en-US" b="1" i="1" smtClean="0">
                            <a:latin typeface="Cambria Math" panose="02040503050406030204" pitchFamily="18" charset="0"/>
                            <a:ea typeface="Cambria Math" panose="02040503050406030204" pitchFamily="18" charset="0"/>
                          </a:rPr>
                          <m:t>𝟔</m:t>
                        </m:r>
                      </m:den>
                    </m:f>
                  </m:oMath>
                </a14:m>
                <a:r>
                  <a:rPr lang="fr-FR"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endParaRPr lang="fr-FR"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b="-192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792201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3" end="3"/>
                                            </p:txEl>
                                          </p:spTgt>
                                        </p:tgtEl>
                                        <p:attrNameLst>
                                          <p:attrName>style.visibility</p:attrName>
                                        </p:attrNameLst>
                                      </p:cBhvr>
                                      <p:to>
                                        <p:strVal val="visible"/>
                                      </p:to>
                                    </p:set>
                                    <p:animEffect transition="in" filter="fade">
                                      <p:cBhvr>
                                        <p:cTn id="28" dur="1000"/>
                                        <p:tgtEl>
                                          <p:spTgt spid="99">
                                            <p:txEl>
                                              <p:pRg st="3" end="3"/>
                                            </p:txEl>
                                          </p:spTgt>
                                        </p:tgtEl>
                                      </p:cBhvr>
                                    </p:animEffect>
                                    <p:anim calcmode="lin" valueType="num">
                                      <p:cBhvr>
                                        <p:cTn id="29"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4" end="4"/>
                                            </p:txEl>
                                          </p:spTgt>
                                        </p:tgtEl>
                                        <p:attrNameLst>
                                          <p:attrName>style.visibility</p:attrName>
                                        </p:attrNameLst>
                                      </p:cBhvr>
                                      <p:to>
                                        <p:strVal val="visible"/>
                                      </p:to>
                                    </p:set>
                                    <p:animEffect transition="in" filter="fade">
                                      <p:cBhvr>
                                        <p:cTn id="35" dur="1000"/>
                                        <p:tgtEl>
                                          <p:spTgt spid="99">
                                            <p:txEl>
                                              <p:pRg st="4" end="4"/>
                                            </p:txEl>
                                          </p:spTgt>
                                        </p:tgtEl>
                                      </p:cBhvr>
                                    </p:animEffect>
                                    <p:anim calcmode="lin" valueType="num">
                                      <p:cBhvr>
                                        <p:cTn id="36"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fade">
                                      <p:cBhvr>
                                        <p:cTn id="42" dur="1000"/>
                                        <p:tgtEl>
                                          <p:spTgt spid="99">
                                            <p:txEl>
                                              <p:pRg st="5" end="5"/>
                                            </p:txEl>
                                          </p:spTgt>
                                        </p:tgtEl>
                                      </p:cBhvr>
                                    </p:animEffect>
                                    <p:anim calcmode="lin" valueType="num">
                                      <p:cBhvr>
                                        <p:cTn id="43"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6" end="6"/>
                                            </p:txEl>
                                          </p:spTgt>
                                        </p:tgtEl>
                                        <p:attrNameLst>
                                          <p:attrName>style.visibility</p:attrName>
                                        </p:attrNameLst>
                                      </p:cBhvr>
                                      <p:to>
                                        <p:strVal val="visible"/>
                                      </p:to>
                                    </p:set>
                                    <p:animEffect transition="in" filter="fade">
                                      <p:cBhvr>
                                        <p:cTn id="49" dur="1000"/>
                                        <p:tgtEl>
                                          <p:spTgt spid="99">
                                            <p:txEl>
                                              <p:pRg st="6" end="6"/>
                                            </p:txEl>
                                          </p:spTgt>
                                        </p:tgtEl>
                                      </p:cBhvr>
                                    </p:animEffect>
                                    <p:anim calcmode="lin" valueType="num">
                                      <p:cBhvr>
                                        <p:cTn id="50"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9">
                                            <p:txEl>
                                              <p:pRg st="7" end="7"/>
                                            </p:txEl>
                                          </p:spTgt>
                                        </p:tgtEl>
                                        <p:attrNameLst>
                                          <p:attrName>style.visibility</p:attrName>
                                        </p:attrNameLst>
                                      </p:cBhvr>
                                      <p:to>
                                        <p:strVal val="visible"/>
                                      </p:to>
                                    </p:set>
                                    <p:animEffect transition="in" filter="fade">
                                      <p:cBhvr>
                                        <p:cTn id="56" dur="1000"/>
                                        <p:tgtEl>
                                          <p:spTgt spid="99">
                                            <p:txEl>
                                              <p:pRg st="7" end="7"/>
                                            </p:txEl>
                                          </p:spTgt>
                                        </p:tgtEl>
                                      </p:cBhvr>
                                    </p:animEffect>
                                    <p:anim calcmode="lin" valueType="num">
                                      <p:cBhvr>
                                        <p:cTn id="57"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fade">
                                      <p:cBhvr>
                                        <p:cTn id="70" dur="1000"/>
                                        <p:tgtEl>
                                          <p:spTgt spid="4">
                                            <p:txEl>
                                              <p:pRg st="0" end="0"/>
                                            </p:txEl>
                                          </p:spTgt>
                                        </p:tgtEl>
                                      </p:cBhvr>
                                    </p:animEffect>
                                    <p:anim calcmode="lin" valueType="num">
                                      <p:cBhvr>
                                        <p:cTn id="7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animEffect transition="in" filter="fade">
                                      <p:cBhvr>
                                        <p:cTn id="77" dur="1000"/>
                                        <p:tgtEl>
                                          <p:spTgt spid="4">
                                            <p:txEl>
                                              <p:pRg st="1" end="1"/>
                                            </p:txEl>
                                          </p:spTgt>
                                        </p:tgtEl>
                                      </p:cBhvr>
                                    </p:animEffect>
                                    <p:anim calcmode="lin" valueType="num">
                                      <p:cBhvr>
                                        <p:cTn id="7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2" end="2"/>
                                            </p:txEl>
                                          </p:spTgt>
                                        </p:tgtEl>
                                        <p:attrNameLst>
                                          <p:attrName>style.visibility</p:attrName>
                                        </p:attrNameLst>
                                      </p:cBhvr>
                                      <p:to>
                                        <p:strVal val="visible"/>
                                      </p:to>
                                    </p:set>
                                    <p:animEffect transition="in" filter="fade">
                                      <p:cBhvr>
                                        <p:cTn id="84" dur="1000"/>
                                        <p:tgtEl>
                                          <p:spTgt spid="4">
                                            <p:txEl>
                                              <p:pRg st="2" end="2"/>
                                            </p:txEl>
                                          </p:spTgt>
                                        </p:tgtEl>
                                      </p:cBhvr>
                                    </p:animEffect>
                                    <p:anim calcmode="lin" valueType="num">
                                      <p:cBhvr>
                                        <p:cTn id="8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4" end="4"/>
                                            </p:txEl>
                                          </p:spTgt>
                                        </p:tgtEl>
                                        <p:attrNameLst>
                                          <p:attrName>style.visibility</p:attrName>
                                        </p:attrNameLst>
                                      </p:cBhvr>
                                      <p:to>
                                        <p:strVal val="visible"/>
                                      </p:to>
                                    </p:set>
                                    <p:animEffect transition="in" filter="fade">
                                      <p:cBhvr>
                                        <p:cTn id="98" dur="1000"/>
                                        <p:tgtEl>
                                          <p:spTgt spid="4">
                                            <p:txEl>
                                              <p:pRg st="4" end="4"/>
                                            </p:txEl>
                                          </p:spTgt>
                                        </p:tgtEl>
                                      </p:cBhvr>
                                    </p:animEffect>
                                    <p:anim calcmode="lin" valueType="num">
                                      <p:cBhvr>
                                        <p:cTn id="9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5" end="5"/>
                                            </p:txEl>
                                          </p:spTgt>
                                        </p:tgtEl>
                                        <p:attrNameLst>
                                          <p:attrName>style.visibility</p:attrName>
                                        </p:attrNameLst>
                                      </p:cBhvr>
                                      <p:to>
                                        <p:strVal val="visible"/>
                                      </p:to>
                                    </p:set>
                                    <p:animEffect transition="in" filter="fade">
                                      <p:cBhvr>
                                        <p:cTn id="105" dur="1000"/>
                                        <p:tgtEl>
                                          <p:spTgt spid="4">
                                            <p:txEl>
                                              <p:pRg st="5" end="5"/>
                                            </p:txEl>
                                          </p:spTgt>
                                        </p:tgtEl>
                                      </p:cBhvr>
                                    </p:animEffect>
                                    <p:anim calcmode="lin" valueType="num">
                                      <p:cBhvr>
                                        <p:cTn id="10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fade">
                                      <p:cBhvr>
                                        <p:cTn id="112" dur="1000"/>
                                        <p:tgtEl>
                                          <p:spTgt spid="4">
                                            <p:txEl>
                                              <p:pRg st="6" end="6"/>
                                            </p:txEl>
                                          </p:spTgt>
                                        </p:tgtEl>
                                      </p:cBhvr>
                                    </p:animEffect>
                                    <p:anim calcmode="lin" valueType="num">
                                      <p:cBhvr>
                                        <p:cTn id="1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fade">
                                      <p:cBhvr>
                                        <p:cTn id="119" dur="1000"/>
                                        <p:tgtEl>
                                          <p:spTgt spid="4">
                                            <p:txEl>
                                              <p:pRg st="7" end="7"/>
                                            </p:txEl>
                                          </p:spTgt>
                                        </p:tgtEl>
                                      </p:cBhvr>
                                    </p:animEffect>
                                    <p:anim calcmode="lin" valueType="num">
                                      <p:cBhvr>
                                        <p:cTn id="12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
                                            <p:txEl>
                                              <p:pRg st="8" end="8"/>
                                            </p:txEl>
                                          </p:spTgt>
                                        </p:tgtEl>
                                        <p:attrNameLst>
                                          <p:attrName>style.visibility</p:attrName>
                                        </p:attrNameLst>
                                      </p:cBhvr>
                                      <p:to>
                                        <p:strVal val="visible"/>
                                      </p:to>
                                    </p:set>
                                    <p:animEffect transition="in" filter="fade">
                                      <p:cBhvr>
                                        <p:cTn id="126" dur="1000"/>
                                        <p:tgtEl>
                                          <p:spTgt spid="4">
                                            <p:txEl>
                                              <p:pRg st="8" end="8"/>
                                            </p:txEl>
                                          </p:spTgt>
                                        </p:tgtEl>
                                      </p:cBhvr>
                                    </p:animEffect>
                                    <p:anim calcmode="lin" valueType="num">
                                      <p:cBhvr>
                                        <p:cTn id="1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4">
                                            <p:txEl>
                                              <p:pRg st="9" end="9"/>
                                            </p:txEl>
                                          </p:spTgt>
                                        </p:tgtEl>
                                        <p:attrNameLst>
                                          <p:attrName>style.visibility</p:attrName>
                                        </p:attrNameLst>
                                      </p:cBhvr>
                                      <p:to>
                                        <p:strVal val="visible"/>
                                      </p:to>
                                    </p:set>
                                    <p:animEffect transition="in" filter="fade">
                                      <p:cBhvr>
                                        <p:cTn id="133" dur="1000"/>
                                        <p:tgtEl>
                                          <p:spTgt spid="4">
                                            <p:txEl>
                                              <p:pRg st="9" end="9"/>
                                            </p:txEl>
                                          </p:spTgt>
                                        </p:tgtEl>
                                      </p:cBhvr>
                                    </p:animEffect>
                                    <p:anim calcmode="lin" valueType="num">
                                      <p:cBhvr>
                                        <p:cTn id="13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3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04800" y="2743201"/>
                <a:ext cx="12649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𝑵</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r>
                          <a:rPr lang="en-US" b="1" i="1">
                            <a:latin typeface="Cambria Math" panose="02040503050406030204" pitchFamily="18" charset="0"/>
                            <a:ea typeface="Cambria Math" panose="02040503050406030204" pitchFamily="18" charset="0"/>
                          </a:rPr>
                          <m:t>′</m:t>
                        </m:r>
                      </m:e>
                    </m:d>
                  </m:oMath>
                </a14:m>
                <a:r>
                  <a:rPr lang="en-US"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và khoảng cách giữa hai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là</a:t>
                </a:r>
              </a:p>
              <a:p>
                <a:pPr marL="0" indent="0">
                  <a:lnSpc>
                    <a:spcPct val="100000"/>
                  </a:lnSpc>
                  <a:spcBef>
                    <a:spcPts val="1200"/>
                  </a:spcBef>
                  <a:buClr>
                    <a:srgbClr val="FF0000"/>
                  </a:buClr>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𝑴𝑵</m:t>
                      </m:r>
                      <m:r>
                        <a:rPr lang="en-US" b="1" i="1" smtClean="0">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a:ea typeface="Cambria Math" panose="02040503050406030204" pitchFamily="18" charset="0"/>
                            </a:rPr>
                          </m:ctrlPr>
                        </m:dPr>
                        <m:e>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e>
                      </m:d>
                      <m:r>
                        <a:rPr lang="en-US" b="1" i="1">
                          <a:solidFill>
                            <a:srgbClr val="FF0000"/>
                          </a:solidFill>
                          <a:latin typeface="Cambria Math" panose="02040503050406030204" pitchFamily="18" charset="0"/>
                          <a:ea typeface="Cambria Math" panose="02040503050406030204" pitchFamily="18" charset="0"/>
                        </a:rPr>
                        <m:t>=</m:t>
                      </m:r>
                      <m:rad>
                        <m:radPr>
                          <m:degHide m:val="on"/>
                          <m:ctrlPr>
                            <a:rPr lang="en-US" b="1" i="1">
                              <a:solidFill>
                                <a:srgbClr val="FF0000"/>
                              </a:solidFill>
                              <a:latin typeface="Cambria Math"/>
                              <a:ea typeface="Cambria Math" panose="02040503050406030204" pitchFamily="18" charset="0"/>
                            </a:rPr>
                          </m:ctrlPr>
                        </m:radPr>
                        <m:deg/>
                        <m:e>
                          <m:sSup>
                            <m:sSupPr>
                              <m:ctrlPr>
                                <a:rPr lang="en-US" b="1" i="1">
                                  <a:solidFill>
                                    <a:srgbClr val="FF0000"/>
                                  </a:solidFill>
                                  <a:latin typeface="Cambria Math"/>
                                  <a:ea typeface="Cambria Math" panose="02040503050406030204" pitchFamily="18" charset="0"/>
                                </a:rPr>
                              </m:ctrlPr>
                            </m:sSupPr>
                            <m:e>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e>
                              </m:d>
                            </m:e>
                            <m:sup>
                              <m:r>
                                <a:rPr lang="en-US" b="1" i="1">
                                  <a:solidFill>
                                    <a:srgbClr val="FF0000"/>
                                  </a:solidFill>
                                  <a:latin typeface="Cambria Math" panose="02040503050406030204" pitchFamily="18" charset="0"/>
                                  <a:ea typeface="Cambria Math" panose="02040503050406030204" pitchFamily="18" charset="0"/>
                                </a:rPr>
                                <m:t>𝟐</m:t>
                              </m:r>
                            </m:sup>
                          </m:sSup>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a:ea typeface="Cambria Math" panose="02040503050406030204" pitchFamily="18" charset="0"/>
                                </a:rPr>
                              </m:ctrlPr>
                            </m:sSupPr>
                            <m:e>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e>
                            <m:sup>
                              <m:r>
                                <a:rPr lang="en-US" b="1" i="1">
                                  <a:solidFill>
                                    <a:srgbClr val="FF0000"/>
                                  </a:solidFill>
                                  <a:latin typeface="Cambria Math" panose="02040503050406030204" pitchFamily="18" charset="0"/>
                                  <a:ea typeface="Cambria Math" panose="02040503050406030204" pitchFamily="18" charset="0"/>
                                </a:rPr>
                                <m:t>𝟐</m:t>
                              </m:r>
                            </m:sup>
                          </m:sSup>
                        </m:e>
                      </m:rad>
                      <m:r>
                        <a:rPr lang="en-US" b="1" i="1">
                          <a:solidFill>
                            <a:srgbClr val="FF0000"/>
                          </a:solidFill>
                          <a:latin typeface="Cambria Math" panose="02040503050406030204" pitchFamily="18" charset="0"/>
                          <a:ea typeface="Cambria Math" panose="02040503050406030204" pitchFamily="18" charset="0"/>
                        </a:rPr>
                        <m:t>.</m:t>
                      </m:r>
                    </m:oMath>
                  </m:oMathPara>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Clr>
                    <a:srgbClr val="FF0000"/>
                  </a:buClr>
                  <a:buNone/>
                </a:pPr>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a:t>
                </a:r>
                <a:r>
                  <a:rPr lang="en-US" b="1">
                    <a:solidFill>
                      <a:srgbClr val="FFFF00"/>
                    </a:solidFill>
                    <a:latin typeface="Tahoma" panose="020B0604030504040204" pitchFamily="34" charset="0"/>
                    <a:ea typeface="Tahoma" panose="020B0604030504040204" pitchFamily="34" charset="0"/>
                    <a:cs typeface="Tahoma" panose="020B0604030504040204" pitchFamily="34" charset="0"/>
                    <a:sym typeface="Wingdings"/>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VD3: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𝟕</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914400" indent="-914400">
                  <a:lnSpc>
                    <a:spcPct val="100000"/>
                  </a:lnSpc>
                  <a:spcBef>
                    <a:spcPts val="1200"/>
                  </a:spcBef>
                  <a:buAutoNum type="alphaLcParenR"/>
                </a:pPr>
                <a:r>
                  <a:rPr lang="en-US" b="1">
                    <a:latin typeface="Tahoma" panose="020B0604030504040204" pitchFamily="34" charset="0"/>
                    <a:ea typeface="Tahoma" panose="020B0604030504040204" pitchFamily="34" charset="0"/>
                    <a:cs typeface="Tahoma" panose="020B0604030504040204" pitchFamily="34" charset="0"/>
                  </a:rPr>
                  <a:t>Tìm tọa độ của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𝑩𝑪</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So sánh các khoảng cách từ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tới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b) Ba điểm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𝑪</m:t>
                    </m:r>
                  </m:oMath>
                </a14:m>
                <a:r>
                  <a:rPr lang="en-US" b="1">
                    <a:latin typeface="Tahoma" panose="020B0604030504040204" pitchFamily="34" charset="0"/>
                    <a:ea typeface="Tahoma" panose="020B0604030504040204" pitchFamily="34" charset="0"/>
                    <a:cs typeface="Tahoma" panose="020B0604030504040204" pitchFamily="34" charset="0"/>
                  </a:rPr>
                  <a:t> thẳng hàng không?</a:t>
                </a:r>
              </a:p>
              <a:p>
                <a:pPr marL="0" indent="0">
                  <a:lnSpc>
                    <a:spcPct val="100000"/>
                  </a:lnSpc>
                  <a:spcBef>
                    <a:spcPts val="1200"/>
                  </a:spcBef>
                  <a:buNone/>
                </a:pPr>
                <a:r>
                  <a:rPr lang="en-US" b="1">
                    <a:latin typeface="Tahoma" panose="020B0604030504040204" pitchFamily="34" charset="0"/>
                    <a:ea typeface="Tahoma" panose="020B0604030504040204" pitchFamily="34" charset="0"/>
                    <a:cs typeface="Tahoma" panose="020B0604030504040204" pitchFamily="34" charset="0"/>
                  </a:rPr>
                  <a:t>c) Tìm điểm </a:t>
                </a:r>
                <a14:m>
                  <m:oMath xmlns:m="http://schemas.openxmlformats.org/officeDocument/2006/math">
                    <m:r>
                      <a:rPr lang="en-US" b="1" i="1">
                        <a:latin typeface="Cambria Math" panose="02040503050406030204" pitchFamily="18" charset="0"/>
                        <a:ea typeface="Cambria Math" panose="02040503050406030204" pitchFamily="18" charset="0"/>
                      </a:rPr>
                      <m:t>𝑫</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𝑨𝑩𝑪𝑫</m:t>
                    </m:r>
                  </m:oMath>
                </a14:m>
                <a:r>
                  <a:rPr lang="en-US" b="1">
                    <a:latin typeface="Tahoma" panose="020B0604030504040204" pitchFamily="34" charset="0"/>
                    <a:ea typeface="Tahoma" panose="020B0604030504040204" pitchFamily="34" charset="0"/>
                    <a:cs typeface="Tahoma" panose="020B0604030504040204" pitchFamily="34" charset="0"/>
                  </a:rPr>
                  <a:t> là một hình thoi.</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2649200" cy="10744199"/>
              </a:xfrm>
              <a:prstGeom prst="rect">
                <a:avLst/>
              </a:prstGeom>
              <a:blipFill>
                <a:blip r:embed="rId3"/>
                <a:stretch>
                  <a:fillRect l="-2167" t="-850" r="-1107"/>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3335000" y="2743201"/>
                <a:ext cx="10744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c) </a:t>
                </a:r>
              </a:p>
              <a:p>
                <a:pPr marL="0" indent="0">
                  <a:lnSpc>
                    <a:spcPct val="100000"/>
                  </a:lnSpc>
                  <a:spcBef>
                    <a:spcPts val="1200"/>
                  </a:spcBef>
                  <a:buNone/>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𝑩</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không thẳng hàng và </a:t>
                </a:r>
                <a14:m>
                  <m:oMath xmlns:m="http://schemas.openxmlformats.org/officeDocument/2006/math">
                    <m:r>
                      <a:rPr lang="vi-VN" b="1" i="1">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𝑩𝑪</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vi-VN" b="1" i="1">
                        <a:solidFill>
                          <a:schemeClr val="tx1"/>
                        </a:solidFill>
                        <a:latin typeface="Cambria Math" panose="02040503050406030204" pitchFamily="18" charset="0"/>
                        <a:ea typeface="Cambria Math" panose="02040503050406030204" pitchFamily="18" charset="0"/>
                      </a:rPr>
                      <m:t>𝑨𝑩𝑪𝑫</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hình </a:t>
                </a:r>
                <a:r>
                  <a:rPr lang="en-US" b="1">
                    <a:latin typeface="Tahoma" panose="020B0604030504040204" pitchFamily="34" charset="0"/>
                    <a:ea typeface="Tahoma" panose="020B0604030504040204" pitchFamily="34" charset="0"/>
                    <a:cs typeface="Tahoma" panose="020B0604030504040204" pitchFamily="34" charset="0"/>
                  </a:rPr>
                  <a:t>thoi </a:t>
                </a:r>
                <a14:m>
                  <m:oMath xmlns:m="http://schemas.openxmlformats.org/officeDocument/2006/math">
                    <m:r>
                      <a:rPr lang="vi-VN" b="1" i="1">
                        <a:latin typeface="Cambria Math" panose="02040503050406030204" pitchFamily="18" charset="0"/>
                        <a:ea typeface="Cambria Math" panose="02040503050406030204" pitchFamily="18" charset="0"/>
                      </a:rPr>
                      <m:t>⇔</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𝑨𝑫</m:t>
                        </m:r>
                      </m:e>
                    </m:acc>
                    <m:r>
                      <a:rPr lang="vi-VN"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a:ea typeface="Cambria Math" panose="02040503050406030204" pitchFamily="18" charset="0"/>
                          </a:rPr>
                        </m:ctrlPr>
                      </m:accPr>
                      <m:e>
                        <m:r>
                          <a:rPr lang="vi-VN" b="1" i="1">
                            <a:solidFill>
                              <a:srgbClr val="FF0000"/>
                            </a:solidFill>
                            <a:latin typeface="Cambria Math" panose="02040503050406030204" pitchFamily="18" charset="0"/>
                            <a:ea typeface="Cambria Math" panose="02040503050406030204" pitchFamily="18" charset="0"/>
                          </a:rPr>
                          <m:t>𝑩𝑪</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spcBef>
                    <a:spcPts val="1200"/>
                  </a:spcBef>
                  <a:buNone/>
                </a:pPr>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1200"/>
                  </a:spcBef>
                  <a:buNone/>
                </a:pPr>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r>
                      <a:rPr lang="vi-VN" b="1">
                        <a:solidFill>
                          <a:schemeClr val="tx1"/>
                        </a:solidFill>
                        <a:latin typeface="Cambria Math" panose="02040503050406030204" pitchFamily="18" charset="0"/>
                        <a:ea typeface="Cambria Math" panose="02040503050406030204" pitchFamily="18" charset="0"/>
                      </a:rPr>
                      <m:t>,</m:t>
                    </m:r>
                    <m:r>
                      <a:rPr lang="en-US" b="1" i="0" smtClean="0">
                        <a:solidFill>
                          <a:schemeClr val="tx1"/>
                        </a:solidFill>
                        <a:latin typeface="Cambria Math" panose="02040503050406030204" pitchFamily="18" charset="0"/>
                        <a:ea typeface="Cambria Math" panose="02040503050406030204" pitchFamily="18" charset="0"/>
                      </a:rPr>
                      <m:t>  </m:t>
                    </m:r>
                    <m:acc>
                      <m:accPr>
                        <m:chr m:val="⃗"/>
                        <m:ctrlPr>
                          <a:rPr lang="en-US" b="1" i="1">
                            <a:solidFill>
                              <a:schemeClr val="tx1"/>
                            </a:solidFill>
                            <a:latin typeface="Cambria Math"/>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a:ea typeface="Cambria Math" panose="02040503050406030204" pitchFamily="18" charset="0"/>
                          </a:rPr>
                        </m:ctrlPr>
                      </m:dPr>
                      <m:e>
                        <m:r>
                          <a:rPr lang="vi-VN" b="1" i="1">
                            <a:solidFill>
                              <a:schemeClr val="tx1"/>
                            </a:solidFill>
                            <a:latin typeface="Cambria Math" panose="02040503050406030204" pitchFamily="18" charset="0"/>
                            <a:ea typeface="Cambria Math" panose="02040503050406030204" pitchFamily="18" charset="0"/>
                          </a:rPr>
                          <m:t>𝟒</m:t>
                        </m:r>
                        <m:r>
                          <a:rPr lang="vi-VN" b="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𝑨𝑫</m:t>
                        </m:r>
                      </m:e>
                    </m:acc>
                    <m:r>
                      <a:rPr lang="vi-VN" b="1" i="1">
                        <a:solidFill>
                          <a:schemeClr val="tx1"/>
                        </a:solidFill>
                        <a:latin typeface="Cambria Math" panose="02040503050406030204" pitchFamily="18" charset="0"/>
                        <a:ea typeface="Cambria Math" panose="02040503050406030204" pitchFamily="18" charset="0"/>
                      </a:rPr>
                      <m:t>=</m:t>
                    </m:r>
                    <m:acc>
                      <m:accPr>
                        <m:chr m:val="⃗"/>
                        <m:ctrlPr>
                          <a:rPr lang="en-US" b="1" i="1">
                            <a:solidFill>
                              <a:schemeClr val="tx1"/>
                            </a:solidFill>
                            <a:latin typeface="Cambria Math"/>
                            <a:ea typeface="Cambria Math" panose="02040503050406030204" pitchFamily="18" charset="0"/>
                          </a:rPr>
                        </m:ctrlPr>
                      </m:accPr>
                      <m:e>
                        <m:r>
                          <a:rPr lang="vi-VN" b="1" i="1">
                            <a:solidFill>
                              <a:schemeClr val="tx1"/>
                            </a:solidFill>
                            <a:latin typeface="Cambria Math" panose="02040503050406030204" pitchFamily="18" charset="0"/>
                            <a:ea typeface="Cambria Math" panose="02040503050406030204" pitchFamily="18" charset="0"/>
                          </a:rPr>
                          <m:t>𝑩𝑪</m:t>
                        </m:r>
                      </m:e>
                    </m:acc>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a:ea typeface="Cambria Math" panose="02040503050406030204" pitchFamily="18" charset="0"/>
                          </a:rPr>
                        </m:ctrlPr>
                      </m:dPr>
                      <m:e>
                        <m:m>
                          <m:mPr>
                            <m:plcHide m:val="on"/>
                            <m:mcs>
                              <m:mc>
                                <m:mcPr>
                                  <m:count m:val="1"/>
                                  <m:mcJc m:val="center"/>
                                </m:mcPr>
                              </m:mc>
                            </m:mcs>
                            <m:ctrlPr>
                              <a:rPr lang="en-US" b="1" i="1">
                                <a:solidFill>
                                  <a:schemeClr val="tx1"/>
                                </a:solidFill>
                                <a:latin typeface="Cambria Math"/>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𝟏</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𝟒</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𝟐</m:t>
                              </m:r>
                            </m:e>
                          </m:mr>
                        </m:m>
                      </m:e>
                    </m:d>
                    <m:r>
                      <a:rPr lang="vi-VN" b="1" i="1">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a:ea typeface="Cambria Math" panose="02040503050406030204" pitchFamily="18" charset="0"/>
                          </a:rPr>
                        </m:ctrlPr>
                      </m:dPr>
                      <m:e>
                        <m:m>
                          <m:mPr>
                            <m:plcHide m:val="on"/>
                            <m:mcs>
                              <m:mc>
                                <m:mcPr>
                                  <m:count m:val="1"/>
                                  <m:mcJc m:val="center"/>
                                </m:mcPr>
                              </m:mc>
                            </m:mcs>
                            <m:ctrlPr>
                              <a:rPr lang="en-US" b="1" i="1">
                                <a:solidFill>
                                  <a:schemeClr val="tx1"/>
                                </a:solidFill>
                                <a:latin typeface="Cambria Math"/>
                                <a:ea typeface="Cambria Math" panose="02040503050406030204" pitchFamily="18" charset="0"/>
                              </a:rPr>
                            </m:ctrlPr>
                          </m:mPr>
                          <m:mr>
                            <m:e>
                              <m:r>
                                <a:rPr lang="vi-VN" b="1" i="1">
                                  <a:solidFill>
                                    <a:schemeClr val="tx1"/>
                                  </a:solidFill>
                                  <a:latin typeface="Cambria Math" panose="02040503050406030204" pitchFamily="18" charset="0"/>
                                  <a:ea typeface="Cambria Math" panose="02040503050406030204" pitchFamily="18" charset="0"/>
                                </a:rPr>
                                <m:t>𝒙</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𝟓</m:t>
                              </m:r>
                            </m:e>
                          </m:mr>
                          <m:mr>
                            <m:e>
                              <m:r>
                                <a:rPr lang="vi-VN" b="1" i="1">
                                  <a:solidFill>
                                    <a:schemeClr val="tx1"/>
                                  </a:solidFill>
                                  <a:latin typeface="Cambria Math" panose="02040503050406030204" pitchFamily="18" charset="0"/>
                                  <a:ea typeface="Cambria Math" panose="02040503050406030204" pitchFamily="18" charset="0"/>
                                </a:rPr>
                                <m:t>𝒚</m:t>
                              </m:r>
                              <m:r>
                                <a:rPr lang="vi-VN" b="1" i="1">
                                  <a:solidFill>
                                    <a:schemeClr val="tx1"/>
                                  </a:solidFill>
                                  <a:latin typeface="Cambria Math" panose="02040503050406030204" pitchFamily="18" charset="0"/>
                                  <a:ea typeface="Cambria Math" panose="02040503050406030204" pitchFamily="18" charset="0"/>
                                </a:rPr>
                                <m:t>=</m:t>
                              </m:r>
                              <m:r>
                                <a:rPr lang="vi-VN" b="1" i="1">
                                  <a:solidFill>
                                    <a:schemeClr val="tx1"/>
                                  </a:solidFill>
                                  <a:latin typeface="Cambria Math" panose="02040503050406030204" pitchFamily="18" charset="0"/>
                                  <a:ea typeface="Cambria Math" panose="02040503050406030204" pitchFamily="18" charset="0"/>
                                </a:rPr>
                                <m:t>𝟎</m:t>
                              </m:r>
                              <m:r>
                                <a:rPr lang="vi-VN" b="1">
                                  <a:solidFill>
                                    <a:schemeClr val="tx1"/>
                                  </a:solidFill>
                                  <a:latin typeface="Cambria Math" panose="02040503050406030204" pitchFamily="18" charset="0"/>
                                  <a:ea typeface="Cambria Math" panose="02040503050406030204" pitchFamily="18" charset="0"/>
                                </a:rPr>
                                <m:t>.</m:t>
                              </m:r>
                            </m:e>
                          </m:mr>
                        </m:m>
                      </m:e>
                    </m:d>
                  </m:oMath>
                </a14:m>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b="1">
                    <a:solidFill>
                      <a:schemeClr val="tx1"/>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𝑫</m:t>
                    </m:r>
                    <m:d>
                      <m:dPr>
                        <m:ctrlPr>
                          <a:rPr lang="en-US" b="1" i="1">
                            <a:solidFill>
                              <a:schemeClr val="tx1"/>
                            </a:solidFill>
                            <a:latin typeface="Cambria Math"/>
                            <a:ea typeface="Cambria Math" panose="02040503050406030204" pitchFamily="18" charset="0"/>
                          </a:rPr>
                        </m:ctrlPr>
                      </m:dPr>
                      <m:e>
                        <m:r>
                          <a:rPr lang="en-US" b="1" i="1" smtClean="0">
                            <a:solidFill>
                              <a:schemeClr val="tx1"/>
                            </a:solidFill>
                            <a:latin typeface="Cambria Math" panose="02040503050406030204" pitchFamily="18" charset="0"/>
                            <a:ea typeface="Cambria Math" panose="02040503050406030204" pitchFamily="18" charset="0"/>
                          </a:rPr>
                          <m:t>𝟓</m:t>
                        </m:r>
                        <m:r>
                          <a:rPr lang="vi-VN" b="1" i="1">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𝟎</m:t>
                        </m:r>
                      </m:e>
                    </m:d>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3335000" y="2743201"/>
                <a:ext cx="10744200" cy="10744199"/>
              </a:xfrm>
              <a:prstGeom prst="rect">
                <a:avLst/>
              </a:prstGeom>
              <a:blipFill>
                <a:blip r:embed="rId4"/>
                <a:stretch>
                  <a:fillRect l="-2551" t="-793" r="-2721" b="-340"/>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 xmlns:a16="http://schemas.microsoft.com/office/drawing/2014/main" id="{3B536EB8-5B2E-4039-BE29-C400B32B98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21200" y="6324600"/>
            <a:ext cx="6052407" cy="3581400"/>
          </a:xfrm>
          <a:prstGeom prst="rect">
            <a:avLst/>
          </a:prstGeom>
        </p:spPr>
      </p:pic>
    </p:spTree>
    <p:extLst>
      <p:ext uri="{BB962C8B-B14F-4D97-AF65-F5344CB8AC3E}">
        <p14:creationId xmlns:p14="http://schemas.microsoft.com/office/powerpoint/2010/main" val="2776388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v"/>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5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a) Ta có</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Hai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𝑶𝑩</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không cùng phương (vì </a:t>
                </a:r>
                <a14:m>
                  <m:oMath xmlns:m="http://schemas.openxmlformats.org/officeDocument/2006/math">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𝟐</m:t>
                        </m:r>
                      </m:num>
                      <m:den>
                        <m:r>
                          <a:rPr lang="en-US" b="1" i="1">
                            <a:latin typeface="Cambria Math" panose="02040503050406030204" pitchFamily="18" charset="0"/>
                            <a:ea typeface="Cambria Math" panose="02040503050406030204" pitchFamily="18" charset="0"/>
                          </a:rPr>
                          <m:t>𝟑</m:t>
                        </m:r>
                      </m:den>
                    </m:f>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𝟏</m:t>
                        </m:r>
                      </m:num>
                      <m:den>
                        <m:r>
                          <a:rPr lang="en-US" b="1" i="1">
                            <a:latin typeface="Cambria Math" panose="02040503050406030204" pitchFamily="18" charset="0"/>
                            <a:ea typeface="Cambria Math" panose="02040503050406030204" pitchFamily="18" charset="0"/>
                          </a:rPr>
                          <m:t>𝟑</m:t>
                        </m:r>
                      </m:den>
                    </m:f>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Do đó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cùng nằm trên một đường thẳng. </a:t>
                </a:r>
              </a:p>
              <a:p>
                <a:pPr>
                  <a:lnSpc>
                    <a:spcPct val="150000"/>
                  </a:lnSpc>
                </a:pPr>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96321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1" end="1"/>
                                            </p:txEl>
                                          </p:spTgt>
                                        </p:tgtEl>
                                        <p:attrNameLst>
                                          <p:attrName>style.visibility</p:attrName>
                                        </p:attrNameLst>
                                      </p:cBhvr>
                                      <p:to>
                                        <p:strVal val="visible"/>
                                      </p:to>
                                    </p:set>
                                    <p:animEffect transition="in" filter="fade">
                                      <p:cBhvr>
                                        <p:cTn id="21" dur="1000"/>
                                        <p:tgtEl>
                                          <p:spTgt spid="99">
                                            <p:txEl>
                                              <p:pRg st="1" end="1"/>
                                            </p:txEl>
                                          </p:spTgt>
                                        </p:tgtEl>
                                      </p:cBhvr>
                                    </p:animEffect>
                                    <p:anim calcmode="lin" valueType="num">
                                      <p:cBhvr>
                                        <p:cTn id="22"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2" end="2"/>
                                            </p:txEl>
                                          </p:spTgt>
                                        </p:tgtEl>
                                        <p:attrNameLst>
                                          <p:attrName>style.visibility</p:attrName>
                                        </p:attrNameLst>
                                      </p:cBhvr>
                                      <p:to>
                                        <p:strVal val="visible"/>
                                      </p:to>
                                    </p:set>
                                    <p:animEffect transition="in" filter="fade">
                                      <p:cBhvr>
                                        <p:cTn id="28" dur="1000"/>
                                        <p:tgtEl>
                                          <p:spTgt spid="99">
                                            <p:txEl>
                                              <p:pRg st="2" end="2"/>
                                            </p:txEl>
                                          </p:spTgt>
                                        </p:tgtEl>
                                      </p:cBhvr>
                                    </p:animEffect>
                                    <p:anim calcmode="lin" valueType="num">
                                      <p:cBhvr>
                                        <p:cTn id="29"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3" end="3"/>
                                            </p:txEl>
                                          </p:spTgt>
                                        </p:tgtEl>
                                        <p:attrNameLst>
                                          <p:attrName>style.visibility</p:attrName>
                                        </p:attrNameLst>
                                      </p:cBhvr>
                                      <p:to>
                                        <p:strVal val="visible"/>
                                      </p:to>
                                    </p:set>
                                    <p:animEffect transition="in" filter="fade">
                                      <p:cBhvr>
                                        <p:cTn id="35" dur="1000"/>
                                        <p:tgtEl>
                                          <p:spTgt spid="99">
                                            <p:txEl>
                                              <p:pRg st="3" end="3"/>
                                            </p:txEl>
                                          </p:spTgt>
                                        </p:tgtEl>
                                      </p:cBhvr>
                                    </p:animEffect>
                                    <p:anim calcmode="lin" valueType="num">
                                      <p:cBhvr>
                                        <p:cTn id="36"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3" end="3"/>
                                            </p:txEl>
                                          </p:spTgt>
                                        </p:tgtEl>
                                        <p:attrNameLst>
                                          <p:attrName>style.visibility</p:attrName>
                                        </p:attrNameLst>
                                      </p:cBhvr>
                                      <p:to>
                                        <p:strVal val="visible"/>
                                      </p:to>
                                    </p:set>
                                    <p:animEffect transition="in" filter="fade">
                                      <p:cBhvr>
                                        <p:cTn id="70" dur="1000"/>
                                        <p:tgtEl>
                                          <p:spTgt spid="4">
                                            <p:txEl>
                                              <p:pRg st="3" end="3"/>
                                            </p:txEl>
                                          </p:spTgt>
                                        </p:tgtEl>
                                      </p:cBhvr>
                                    </p:animEffect>
                                    <p:anim calcmode="lin" valueType="num">
                                      <p:cBhvr>
                                        <p:cTn id="7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fade">
                                      <p:cBhvr>
                                        <p:cTn id="77" dur="1000"/>
                                        <p:tgtEl>
                                          <p:spTgt spid="4">
                                            <p:txEl>
                                              <p:pRg st="4" end="4"/>
                                            </p:txEl>
                                          </p:spTgt>
                                        </p:tgtEl>
                                      </p:cBhvr>
                                    </p:animEffect>
                                    <p:anim calcmode="lin" valueType="num">
                                      <p:cBhvr>
                                        <p:cTn id="7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708C62C3-3138-4092-86C2-85A1567C6E78}"/>
              </a:ext>
            </a:extLst>
          </p:cNvPr>
          <p:cNvGrpSpPr/>
          <p:nvPr/>
        </p:nvGrpSpPr>
        <p:grpSpPr>
          <a:xfrm>
            <a:off x="981492" y="1809817"/>
            <a:ext cx="22817236" cy="9946698"/>
            <a:chOff x="1438691" y="1793813"/>
            <a:chExt cx="22817236" cy="10641062"/>
          </a:xfrm>
        </p:grpSpPr>
        <p:grpSp>
          <p:nvGrpSpPr>
            <p:cNvPr id="2" name="Group 1">
              <a:extLst>
                <a:ext uri="{FF2B5EF4-FFF2-40B4-BE49-F238E27FC236}">
                  <a16:creationId xmlns="" xmlns:a16="http://schemas.microsoft.com/office/drawing/2014/main" id="{E17C9077-2F0E-4830-9CBB-2CF87E745444}"/>
                </a:ext>
              </a:extLst>
            </p:cNvPr>
            <p:cNvGrpSpPr/>
            <p:nvPr/>
          </p:nvGrpSpPr>
          <p:grpSpPr>
            <a:xfrm>
              <a:off x="1438691" y="1793813"/>
              <a:ext cx="22817236" cy="10641062"/>
              <a:chOff x="1438691" y="1793813"/>
              <a:chExt cx="22817236"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1" y="5971610"/>
                <a:ext cx="8010108" cy="893784"/>
                <a:chOff x="7450558" y="7793649"/>
                <a:chExt cx="8011038" cy="893888"/>
              </a:xfrm>
            </p:grpSpPr>
            <p:sp>
              <p:nvSpPr>
                <p:cNvPr id="57" name="Rectangle 56"/>
                <p:cNvSpPr/>
                <p:nvPr/>
              </p:nvSpPr>
              <p:spPr>
                <a:xfrm>
                  <a:off x="9149954" y="7793649"/>
                  <a:ext cx="6311642" cy="889111"/>
                </a:xfrm>
                <a:prstGeom prst="rect">
                  <a:avLst/>
                </a:prstGeom>
              </p:spPr>
              <p:txBody>
                <a:bodyPr wrap="square">
                  <a:spAutoFit/>
                </a:bodyPr>
                <a:lstStyle/>
                <a:p>
                  <a:pPr>
                    <a:lnSpc>
                      <a:spcPct val="100000"/>
                    </a:lnSpc>
                    <a:spcBef>
                      <a:spcPct val="0"/>
                    </a:spcBef>
                    <a:buFontTx/>
                    <a:buNone/>
                    <a:defRPr/>
                  </a:pPr>
                  <a:r>
                    <a:rPr lang="vi-VN" sz="4800" b="1">
                      <a:solidFill>
                        <a:srgbClr val="242452"/>
                      </a:solidFill>
                      <a:latin typeface="Tahoma" panose="020B0604030504040204" pitchFamily="34" charset="0"/>
                      <a:ea typeface="Tahoma" panose="020B0604030504040204" pitchFamily="34" charset="0"/>
                      <a:cs typeface="Tahoma" panose="020B0604030504040204" pitchFamily="34" charset="0"/>
                    </a:rPr>
                    <a:t>TỌA ĐỘ CỦA VECTƠ</a:t>
                  </a:r>
                  <a:endParaRPr lang="en-US" sz="48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52982"/>
                  <a:chOff x="7450631" y="8291755"/>
                  <a:chExt cx="1371600" cy="85298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21487"/>
                    <a:ext cx="1371600" cy="823250"/>
                    <a:chOff x="7450631" y="8321487"/>
                    <a:chExt cx="1371600" cy="82325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24349" y="8321487"/>
                      <a:ext cx="539313" cy="823250"/>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5" y="7460330"/>
                <a:ext cx="16267290" cy="979073"/>
                <a:chOff x="7459672" y="7170625"/>
                <a:chExt cx="16269158" cy="979184"/>
              </a:xfrm>
            </p:grpSpPr>
            <p:sp>
              <p:nvSpPr>
                <p:cNvPr id="75" name="Rectangle 74"/>
                <p:cNvSpPr/>
                <p:nvPr/>
              </p:nvSpPr>
              <p:spPr>
                <a:xfrm>
                  <a:off x="9111076" y="7260701"/>
                  <a:ext cx="14617754" cy="889108"/>
                </a:xfrm>
                <a:prstGeom prst="rect">
                  <a:avLst/>
                </a:prstGeom>
              </p:spPr>
              <p:txBody>
                <a:bodyPr wrap="square">
                  <a:spAutoFit/>
                </a:bodyPr>
                <a:lstStyle/>
                <a:p>
                  <a:pPr>
                    <a:lnSpc>
                      <a:spcPct val="100000"/>
                    </a:lnSpc>
                    <a:spcBef>
                      <a:spcPct val="0"/>
                    </a:spcBef>
                    <a:buNone/>
                    <a:defRPr/>
                  </a:pPr>
                  <a:r>
                    <a:rPr lang="vi-VN" sz="4800" b="1" spc="-150">
                      <a:solidFill>
                        <a:srgbClr val="242452"/>
                      </a:solidFill>
                      <a:latin typeface="Tahoma" panose="020B0604030504040204" pitchFamily="34" charset="0"/>
                      <a:ea typeface="Tahoma" panose="020B0604030504040204" pitchFamily="34" charset="0"/>
                      <a:cs typeface="Tahoma" panose="020B0604030504040204" pitchFamily="34" charset="0"/>
                    </a:rPr>
                    <a:t>BIỂU THỨC TỌA ĐỘ CỦA CÁC PHÉP TOÁN VECTƠ</a:t>
                  </a:r>
                  <a:endPar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4" cy="924549"/>
                  <a:chOff x="7459669" y="6189930"/>
                  <a:chExt cx="1399583" cy="924549"/>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291231"/>
                    <a:ext cx="1371600" cy="823248"/>
                    <a:chOff x="7487652" y="6291231"/>
                    <a:chExt cx="1371600" cy="823248"/>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61369" y="6291231"/>
                      <a:ext cx="539312" cy="823248"/>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47798" y="8899390"/>
                <a:ext cx="4343401" cy="965255"/>
                <a:chOff x="7459670" y="7441560"/>
                <a:chExt cx="5615662" cy="965366"/>
              </a:xfrm>
            </p:grpSpPr>
            <p:sp>
              <p:nvSpPr>
                <p:cNvPr id="48" name="Rectangle 47"/>
                <p:cNvSpPr/>
                <p:nvPr/>
              </p:nvSpPr>
              <p:spPr>
                <a:xfrm>
                  <a:off x="9610103" y="7517816"/>
                  <a:ext cx="3465229" cy="889110"/>
                </a:xfrm>
                <a:prstGeom prst="rect">
                  <a:avLst/>
                </a:prstGeom>
              </p:spPr>
              <p:txBody>
                <a:bodyPr wrap="square">
                  <a:spAutoFit/>
                </a:bodyPr>
                <a:lstStyle/>
                <a:p>
                  <a:pPr>
                    <a:lnSpc>
                      <a:spcPct val="100000"/>
                    </a:lnSpc>
                    <a:spcBef>
                      <a:spcPct val="0"/>
                    </a:spcBef>
                    <a:buNone/>
                    <a:defRPr/>
                  </a:pPr>
                  <a:r>
                    <a:rPr lang="en-US" sz="48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49" name="Group 32"/>
                <p:cNvGrpSpPr/>
                <p:nvPr/>
              </p:nvGrpSpPr>
              <p:grpSpPr>
                <a:xfrm>
                  <a:off x="7459670" y="7441560"/>
                  <a:ext cx="1800333" cy="920205"/>
                  <a:chOff x="7459669" y="6460865"/>
                  <a:chExt cx="1785470" cy="920205"/>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843988"/>
                    <a:chOff x="7469193" y="6537082"/>
                    <a:chExt cx="1775946" cy="843988"/>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84388" y="6557823"/>
                      <a:ext cx="697206" cy="823247"/>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grpSp>
        <p:sp>
          <p:nvSpPr>
            <p:cNvPr id="103" name="Google Shape;122;p14">
              <a:extLst>
                <a:ext uri="{FF2B5EF4-FFF2-40B4-BE49-F238E27FC236}">
                  <a16:creationId xmlns="" xmlns:a16="http://schemas.microsoft.com/office/drawing/2014/main" id="{FAF7E6E7-D68E-4774-9801-54F6529B128E}"/>
                </a:ext>
              </a:extLst>
            </p:cNvPr>
            <p:cNvSpPr/>
            <p:nvPr/>
          </p:nvSpPr>
          <p:spPr>
            <a:xfrm>
              <a:off x="3201476" y="3009805"/>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HỌC</a:t>
              </a:r>
              <a:endParaRPr sz="54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a:solidFill>
                    <a:schemeClr val="bg1"/>
                  </a:solidFill>
                </a:endParaRPr>
              </a:p>
            </p:txBody>
          </p:sp>
        </p:grpSp>
      </p:grpSp>
      <p:grpSp>
        <p:nvGrpSpPr>
          <p:cNvPr id="9" name="Group 8">
            <a:extLst>
              <a:ext uri="{FF2B5EF4-FFF2-40B4-BE49-F238E27FC236}">
                <a16:creationId xmlns=""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 xmlns:a16="http://schemas.microsoft.com/office/drawing/2014/main" id="{E248C2BE-8566-4C92-B9DC-0F7EBDD76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47" y="97578"/>
                <a:ext cx="6395438" cy="824094"/>
              </a:xfrm>
              <a:prstGeom prst="rect">
                <a:avLst/>
              </a:prstGeom>
            </p:spPr>
          </p:pic>
          <p:sp>
            <p:nvSpPr>
              <p:cNvPr id="115" name="TextBox 321">
                <a:extLst>
                  <a:ext uri="{FF2B5EF4-FFF2-40B4-BE49-F238E27FC236}">
                    <a16:creationId xmlns=""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a:solidFill>
                      <a:srgbClr val="FFFFFF"/>
                    </a:solidFill>
                    <a:latin typeface="Calibri" panose="020F0502020204030204" pitchFamily="34" charset="0"/>
                    <a:ea typeface="Calibri" panose="020F0502020204030204" pitchFamily="34" charset="0"/>
                    <a:cs typeface="Times New Roman" panose="02020603050405020304" pitchFamily="18" charset="0"/>
                  </a:rPr>
                  <a:t>10</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 xmlns:a16="http://schemas.microsoft.com/office/drawing/2014/main" id="{EB80CDAB-FCA9-4E95-8F6A-72A9575E1286}"/>
              </a:ext>
            </a:extLst>
          </p:cNvPr>
          <p:cNvSpPr txBox="1"/>
          <p:nvPr/>
        </p:nvSpPr>
        <p:spPr>
          <a:xfrm>
            <a:off x="9304114" y="3496270"/>
            <a:ext cx="12793886" cy="923330"/>
          </a:xfrm>
          <a:prstGeom prst="rect">
            <a:avLst/>
          </a:prstGeom>
          <a:noFill/>
        </p:spPr>
        <p:txBody>
          <a:bodyPr wrap="square" rtlCol="0">
            <a:spAutoFit/>
          </a:bodyPr>
          <a:lstStyle/>
          <a:p>
            <a:r>
              <a:rPr lang="vi-VN" sz="5400" b="1">
                <a:solidFill>
                  <a:schemeClr val="bg1"/>
                </a:solidFill>
                <a:latin typeface="Tahoma" panose="020B0604030504040204" pitchFamily="34" charset="0"/>
                <a:ea typeface="Tahoma" panose="020B0604030504040204" pitchFamily="34" charset="0"/>
                <a:cs typeface="Tahoma" panose="020B0604030504040204" pitchFamily="34" charset="0"/>
              </a:rPr>
              <a:t>VECTƠ TRONG MẶT PHẲNG TỌA ĐỘ</a:t>
            </a:r>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04800" y="2743201"/>
                <a:ext cx="115824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spcBef>
                    <a:spcPts val="0"/>
                  </a:spcBef>
                  <a:buClr>
                    <a:srgbClr val="FF0000"/>
                  </a:buClr>
                  <a:buFont typeface="Wingdings" panose="05000000000000000000" pitchFamily="2" charset="2"/>
                  <a:buChar char="1"/>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Luyện tập 2</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spcBef>
                    <a:spcPts val="0"/>
                  </a:spcBef>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b="1" i="1">
                        <a:latin typeface="Cambria Math" panose="02040503050406030204" pitchFamily="18" charset="0"/>
                        <a:ea typeface="Cambria Math" panose="02040503050406030204" pitchFamily="18" charset="0"/>
                      </a:rPr>
                      <m:t>𝑨</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a) 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có thẳng hàng không?</a:t>
                </a:r>
              </a:p>
              <a:p>
                <a:pPr marL="0" indent="0">
                  <a:lnSpc>
                    <a:spcPct val="150000"/>
                  </a:lnSpc>
                  <a:buNone/>
                </a:pPr>
                <a:r>
                  <a:rPr lang="en-US" b="1">
                    <a:latin typeface="Tahoma" panose="020B0604030504040204" pitchFamily="34" charset="0"/>
                    <a:ea typeface="Tahoma" panose="020B0604030504040204" pitchFamily="34" charset="0"/>
                    <a:cs typeface="Tahoma" panose="020B0604030504040204" pitchFamily="34" charset="0"/>
                  </a:rPr>
                  <a:t>b) Tìm điểm </a:t>
                </a:r>
                <a14:m>
                  <m:oMath xmlns:m="http://schemas.openxmlformats.org/officeDocument/2006/math">
                    <m:r>
                      <a:rPr lang="en-US" b="1" i="1">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oMath>
                </a14:m>
                <a:r>
                  <a:rPr lang="en-US" b="1">
                    <a:latin typeface="Tahoma" panose="020B0604030504040204" pitchFamily="34" charset="0"/>
                    <a:ea typeface="Tahoma" panose="020B0604030504040204" pitchFamily="34" charset="0"/>
                    <a:cs typeface="Tahoma" panose="020B0604030504040204" pitchFamily="34" charset="0"/>
                  </a:rPr>
                  <a:t> để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2743201"/>
                <a:ext cx="11582400" cy="10744199"/>
              </a:xfrm>
              <a:prstGeom prst="rect">
                <a:avLst/>
              </a:prstGeom>
              <a:blipFill>
                <a:blip r:embed="rId3"/>
                <a:stretch>
                  <a:fillRect l="-2313" r="-2944"/>
                </a:stretch>
              </a:blipFill>
              <a:ln>
                <a:solidFill>
                  <a:srgbClr val="00B0F0"/>
                </a:solidFill>
              </a:ln>
            </p:spPr>
            <p:txBody>
              <a:bodyPr/>
              <a:lstStyle/>
              <a:p>
                <a:r>
                  <a:rPr lang="en-US">
                    <a:noFill/>
                  </a:rPr>
                  <a:t> </a:t>
                </a:r>
              </a:p>
            </p:txBody>
          </p:sp>
        </mc:Fallback>
      </mc:AlternateContent>
      <p:sp>
        <p:nvSpPr>
          <p:cNvPr id="5" name="Title 1">
            <a:extLst>
              <a:ext uri="{FF2B5EF4-FFF2-40B4-BE49-F238E27FC236}">
                <a16:creationId xmlns="" xmlns:a16="http://schemas.microsoft.com/office/drawing/2014/main" id="{91EFB9E1-C2C8-4179-962F-C0CDC30C73C0}"/>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 xmlns:a16="http://schemas.microsoft.com/office/drawing/2014/main" id="{89433443-F7C6-4FAD-8BCF-22C0992B6D9C}"/>
                  </a:ext>
                </a:extLst>
              </p:cNvPr>
              <p:cNvSpPr txBox="1">
                <a:spLocks/>
              </p:cNvSpPr>
              <p:nvPr/>
            </p:nvSpPr>
            <p:spPr>
              <a:xfrm>
                <a:off x="12192000" y="2743201"/>
                <a:ext cx="11887200" cy="10744199"/>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ts val="1200"/>
                  </a:spcBef>
                  <a:buClr>
                    <a:srgbClr val="FF0000"/>
                  </a:buCl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dẫn:</a:t>
                </a:r>
              </a:p>
              <a:p>
                <a:pPr marL="0" indent="0" algn="just">
                  <a:lnSpc>
                    <a:spcPct val="100000"/>
                  </a:lnSpc>
                  <a:spcBef>
                    <a:spcPts val="1200"/>
                  </a:spcBef>
                  <a:buNone/>
                </a:pPr>
                <a:r>
                  <a:rPr lang="fr-FR" b="1">
                    <a:latin typeface="Tahoma" panose="020B0604030504040204" pitchFamily="34" charset="0"/>
                    <a:ea typeface="Tahoma" panose="020B0604030504040204" pitchFamily="34" charset="0"/>
                    <a:cs typeface="Tahoma" panose="020B0604030504040204" pitchFamily="34" charset="0"/>
                  </a:rPr>
                  <a:t>b)</a:t>
                </a: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marL="0" indent="0" algn="just">
                  <a:lnSpc>
                    <a:spcPct val="100000"/>
                  </a:lnSpc>
                  <a:spcBef>
                    <a:spcPts val="1200"/>
                  </a:spcBef>
                  <a:buNone/>
                </a:pPr>
                <a:endParaRPr lang="fr-FR" b="1">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𝑩</m:t>
                    </m:r>
                  </m:oMath>
                </a14:m>
                <a:r>
                  <a:rPr lang="en-US" b="1">
                    <a:latin typeface="Tahoma" panose="020B0604030504040204" pitchFamily="34" charset="0"/>
                    <a:ea typeface="Tahoma" panose="020B0604030504040204" pitchFamily="34" charset="0"/>
                    <a:cs typeface="Tahoma" panose="020B0604030504040204" pitchFamily="34" charset="0"/>
                  </a:rPr>
                  <a:t> không thẳng hàng nên </a:t>
                </a:r>
                <a14:m>
                  <m:oMath xmlns:m="http://schemas.openxmlformats.org/officeDocument/2006/math">
                    <m:r>
                      <a:rPr lang="en-US" b="1" i="1">
                        <a:latin typeface="Cambria Math" panose="02040503050406030204" pitchFamily="18" charset="0"/>
                        <a:ea typeface="Cambria Math" panose="02040503050406030204" pitchFamily="18" charset="0"/>
                      </a:rPr>
                      <m:t>𝑶𝑨𝑩𝑴</m:t>
                    </m:r>
                  </m:oMath>
                </a14:m>
                <a:r>
                  <a:rPr lang="en-US" b="1">
                    <a:latin typeface="Tahoma" panose="020B0604030504040204" pitchFamily="34" charset="0"/>
                    <a:ea typeface="Tahoma" panose="020B0604030504040204" pitchFamily="34" charset="0"/>
                    <a:cs typeface="Tahoma" panose="020B0604030504040204" pitchFamily="34" charset="0"/>
                  </a:rPr>
                  <a:t> là một hình bình hành khi và chỉ khi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𝑨𝑩</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spcAft>
                    <a:spcPts val="0"/>
                  </a:spcAft>
                </a:pP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  </m:t>
                    </m:r>
                    <m:acc>
                      <m:accPr>
                        <m:chr m:val="⃗"/>
                        <m:ctrlPr>
                          <a:rPr lang="en-US" b="1" i="1">
                            <a:latin typeface="Cambria Math"/>
                            <a:ea typeface="Cambria Math" panose="02040503050406030204" pitchFamily="18" charset="0"/>
                          </a:rPr>
                        </m:ctrlPr>
                      </m:accPr>
                      <m:e>
                        <m:r>
                          <a:rPr lang="vi-VN" b="1" i="1">
                            <a:latin typeface="Cambria Math" panose="02040503050406030204" pitchFamily="18" charset="0"/>
                            <a:ea typeface="Cambria Math" panose="02040503050406030204" pitchFamily="18" charset="0"/>
                          </a:rPr>
                          <m:t>𝑨</m:t>
                        </m:r>
                        <m:r>
                          <a:rPr lang="en-US" b="1" i="1">
                            <a:latin typeface="Cambria Math" panose="02040503050406030204" pitchFamily="18" charset="0"/>
                            <a:ea typeface="Cambria Math" panose="02040503050406030204" pitchFamily="18" charset="0"/>
                          </a:rPr>
                          <m:t>𝑩</m:t>
                        </m:r>
                      </m:e>
                    </m:acc>
                    <m:r>
                      <a:rPr lang="vi-VN"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vi-VN" b="1" i="1">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d>
                  </m:oMath>
                </a14:m>
                <a:endParaRPr lang="en-US" b="1" i="1">
                  <a:latin typeface="Tahoma" panose="020B0604030504040204" pitchFamily="34" charset="0"/>
                  <a:ea typeface="Tahoma" panose="020B0604030504040204" pitchFamily="34" charset="0"/>
                  <a:cs typeface="Tahoma" panose="020B0604030504040204" pitchFamily="34" charset="0"/>
                </a:endParaRPr>
              </a:p>
              <a:p>
                <a:pPr>
                  <a:spcAft>
                    <a:spcPts val="0"/>
                  </a:spcAft>
                </a:pPr>
                <a14:m>
                  <m:oMath xmlns:m="http://schemas.openxmlformats.org/officeDocument/2006/math">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𝑶𝑴</m:t>
                        </m:r>
                      </m:e>
                    </m:acc>
                    <m:r>
                      <a:rPr lang="vi-VN"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𝑨𝑩</m:t>
                        </m:r>
                      </m:e>
                    </m:acc>
                    <m:r>
                      <a:rPr lang="vi-VN" b="1" i="1">
                        <a:latin typeface="Cambria Math" panose="02040503050406030204" pitchFamily="18" charset="0"/>
                        <a:ea typeface="Cambria Math" panose="02040503050406030204" pitchFamily="18" charset="0"/>
                      </a:rPr>
                      <m:t>⇔</m:t>
                    </m:r>
                    <m:d>
                      <m:dPr>
                        <m:begChr m:val="{"/>
                        <m:endChr m:val=""/>
                        <m:ctrlPr>
                          <a:rPr lang="en-US" b="1" i="1">
                            <a:latin typeface="Cambria Math"/>
                            <a:ea typeface="Cambria Math" panose="02040503050406030204" pitchFamily="18" charset="0"/>
                          </a:rPr>
                        </m:ctrlPr>
                      </m:dPr>
                      <m:e>
                        <m:m>
                          <m:mPr>
                            <m:plcHide m:val="on"/>
                            <m:mcs>
                              <m:mc>
                                <m:mcPr>
                                  <m:count m:val="1"/>
                                  <m:mcJc m:val="center"/>
                                </m:mcPr>
                              </m:mc>
                            </m:mcs>
                            <m:ctrlPr>
                              <a:rPr lang="en-US" b="1" i="1">
                                <a:latin typeface="Cambria Math"/>
                                <a:ea typeface="Cambria Math" panose="02040503050406030204" pitchFamily="18" charset="0"/>
                              </a:rPr>
                            </m:ctrlPr>
                          </m:mPr>
                          <m:mr>
                            <m:e>
                              <m:r>
                                <a:rPr lang="vi-VN" b="1" i="1">
                                  <a:latin typeface="Cambria Math" panose="02040503050406030204" pitchFamily="18" charset="0"/>
                                  <a:ea typeface="Cambria Math" panose="02040503050406030204" pitchFamily="18" charset="0"/>
                                </a:rPr>
                                <m:t>𝒙</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m:t>
                              </m:r>
                            </m:e>
                          </m:mr>
                          <m:mr>
                            <m:e>
                              <m:r>
                                <a:rPr lang="vi-VN" b="1" i="1">
                                  <a:latin typeface="Cambria Math" panose="02040503050406030204" pitchFamily="18" charset="0"/>
                                  <a:ea typeface="Cambria Math" panose="02040503050406030204" pitchFamily="18" charset="0"/>
                                </a:rPr>
                                <m:t>𝒚</m:t>
                              </m:r>
                              <m:r>
                                <a:rPr lang="vi-VN" b="1" i="1">
                                  <a:latin typeface="Cambria Math" panose="02040503050406030204" pitchFamily="18" charset="0"/>
                                  <a:ea typeface="Cambria Math" panose="02040503050406030204" pitchFamily="18" charset="0"/>
                                </a:rPr>
                                <m:t>=</m:t>
                              </m:r>
                              <m:r>
                                <a:rPr lang="vi-VN" b="1" i="1">
                                  <a:latin typeface="Cambria Math" panose="02040503050406030204" pitchFamily="18" charset="0"/>
                                  <a:ea typeface="Cambria Math" panose="02040503050406030204" pitchFamily="18" charset="0"/>
                                </a:rPr>
                                <m:t>𝟐</m:t>
                              </m:r>
                            </m:e>
                          </m:mr>
                        </m:m>
                      </m:e>
                    </m:d>
                  </m:oMath>
                </a14:m>
                <a:endParaRPr lang="en-US" b="1">
                  <a:latin typeface="Tahoma" panose="020B0604030504040204" pitchFamily="34" charset="0"/>
                  <a:ea typeface="Tahoma" panose="020B0604030504040204" pitchFamily="34" charset="0"/>
                  <a:cs typeface="Tahoma" panose="020B0604030504040204" pitchFamily="34" charset="0"/>
                </a:endParaRPr>
              </a:p>
              <a:p>
                <a:r>
                  <a:rPr lang="en-US" b="1">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b="1" i="1" smtClean="0">
                        <a:latin typeface="Cambria Math" panose="02040503050406030204" pitchFamily="18" charset="0"/>
                        <a:ea typeface="Cambria Math" panose="02040503050406030204" pitchFamily="18" charset="0"/>
                      </a:rPr>
                      <m:t>𝑴</m:t>
                    </m:r>
                    <m:d>
                      <m:dPr>
                        <m:ctrlPr>
                          <a:rPr lang="en-US" b="1" i="1">
                            <a:latin typeface="Cambria Math"/>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𝟏</m:t>
                        </m:r>
                        <m:r>
                          <a:rPr lang="vi-VN"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e>
                    </m:d>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Content Placeholder 2">
                <a:extLst>
                  <a:ext uri="{FF2B5EF4-FFF2-40B4-BE49-F238E27FC236}">
                    <a16:creationId xmlns:a16="http://schemas.microsoft.com/office/drawing/2014/main" id="{89433443-F7C6-4FAD-8BCF-22C0992B6D9C}"/>
                  </a:ext>
                </a:extLst>
              </p:cNvPr>
              <p:cNvSpPr txBox="1">
                <a:spLocks noRot="1" noChangeAspect="1" noMove="1" noResize="1" noEditPoints="1" noAdjustHandles="1" noChangeArrowheads="1" noChangeShapeType="1" noTextEdit="1"/>
              </p:cNvSpPr>
              <p:nvPr/>
            </p:nvSpPr>
            <p:spPr>
              <a:xfrm>
                <a:off x="12192000" y="2743201"/>
                <a:ext cx="11887200" cy="10744199"/>
              </a:xfrm>
              <a:prstGeom prst="rect">
                <a:avLst/>
              </a:prstGeom>
              <a:blipFill>
                <a:blip r:embed="rId4"/>
                <a:stretch>
                  <a:fillRect l="-2254" t="-793" r="-3279" b="-1303"/>
                </a:stretch>
              </a:blipFill>
              <a:ln>
                <a:solidFill>
                  <a:srgbClr val="00B0F0"/>
                </a:solidFill>
              </a:ln>
            </p:spPr>
            <p:txBody>
              <a:bodyPr/>
              <a:lstStyle/>
              <a:p>
                <a:r>
                  <a:rPr lang="en-US">
                    <a:noFill/>
                  </a:rPr>
                  <a:t> </a:t>
                </a:r>
              </a:p>
            </p:txBody>
          </p:sp>
        </mc:Fallback>
      </mc:AlternateContent>
      <p:pic>
        <p:nvPicPr>
          <p:cNvPr id="6" name="Picture 5" descr="Red lights in the dark&#10;&#10;Description automatically generated with low confidence">
            <a:extLst>
              <a:ext uri="{FF2B5EF4-FFF2-40B4-BE49-F238E27FC236}">
                <a16:creationId xmlns="" xmlns:a16="http://schemas.microsoft.com/office/drawing/2014/main" id="{A0C344ED-9A66-4FC3-924F-12F9EE1A63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630400" y="3893955"/>
            <a:ext cx="5735070" cy="3268845"/>
          </a:xfrm>
          <a:prstGeom prst="rect">
            <a:avLst/>
          </a:prstGeom>
        </p:spPr>
      </p:pic>
    </p:spTree>
    <p:extLst>
      <p:ext uri="{BB962C8B-B14F-4D97-AF65-F5344CB8AC3E}">
        <p14:creationId xmlns:p14="http://schemas.microsoft.com/office/powerpoint/2010/main" val="4326919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prstClr val="white"/>
                      </a:solidFill>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a:spcBef>
                        <a:spcPct val="50000"/>
                      </a:spcBef>
                      <a:defRPr/>
                    </a:pPr>
                    <a:r>
                      <a:rPr lang="en-US" sz="5400" b="1" cap="all" dirty="0">
                        <a:ln w="0"/>
                        <a:solidFill>
                          <a:prstClr val="white"/>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7616948" cy="888033"/>
                <a:chOff x="7450558" y="7834555"/>
                <a:chExt cx="7617831" cy="888135"/>
              </a:xfrm>
            </p:grpSpPr>
            <p:sp>
              <p:nvSpPr>
                <p:cNvPr id="57" name="Rectangle 56"/>
                <p:cNvSpPr/>
                <p:nvPr/>
              </p:nvSpPr>
              <p:spPr>
                <a:xfrm>
                  <a:off x="9073745" y="7850045"/>
                  <a:ext cx="5994644" cy="872645"/>
                </a:xfrm>
                <a:prstGeom prst="rect">
                  <a:avLst/>
                </a:prstGeom>
              </p:spPr>
              <p:txBody>
                <a:bodyPr wrap="none">
                  <a:spAutoFit/>
                </a:bodyPr>
                <a:lstStyle/>
                <a:p>
                  <a:pPr>
                    <a:spcBef>
                      <a:spcPct val="0"/>
                    </a:spcBef>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TỌA ĐỘ CỦA </a:t>
                  </a: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15745136" cy="962610"/>
                <a:chOff x="7459672" y="7170625"/>
                <a:chExt cx="15746941" cy="962719"/>
              </a:xfrm>
            </p:grpSpPr>
            <p:sp>
              <p:nvSpPr>
                <p:cNvPr id="75" name="Rectangle 74"/>
                <p:cNvSpPr/>
                <p:nvPr/>
              </p:nvSpPr>
              <p:spPr>
                <a:xfrm>
                  <a:off x="9111075" y="7260701"/>
                  <a:ext cx="14095538" cy="872643"/>
                </a:xfrm>
                <a:prstGeom prst="rect">
                  <a:avLst/>
                </a:prstGeom>
              </p:spPr>
              <p:txBody>
                <a:bodyPr wrap="none">
                  <a:spAutoFit/>
                </a:bodyPr>
                <a:lstStyle/>
                <a:p>
                  <a:pPr>
                    <a:spcBef>
                      <a:spcPct val="0"/>
                    </a:spcBef>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BIỂU THỨC TỌA ĐỘ CỦA CÁC PHÉP TOÁN</a:t>
                  </a: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spcBef>
                      <a:spcPct val="0"/>
                    </a:spcBef>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algn="ct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algn="ctr"/>
                <a:r>
                  <a:rPr lang="en-US" sz="8000">
                    <a:solidFill>
                      <a:prstClr val="white"/>
                    </a:solidFill>
                    <a:latin typeface="Yu Gothic UI Semilight" panose="020B0400000000000000" pitchFamily="34" charset="-128"/>
                    <a:ea typeface="Yu Gothic UI Semilight" panose="020B0400000000000000" pitchFamily="34" charset="-128"/>
                  </a:rPr>
                  <a:t>➉</a:t>
                </a:r>
                <a:endParaRPr sz="8000" dirty="0">
                  <a:solidFill>
                    <a:prstClr val="white"/>
                  </a:solidFill>
                </a:endParaRPr>
              </a:p>
            </p:txBody>
          </p:sp>
        </p:grpSp>
      </p:grpSp>
      <p:grpSp>
        <p:nvGrpSpPr>
          <p:cNvPr id="9" name="Group 8">
            <a:extLst>
              <a:ext uri="{FF2B5EF4-FFF2-40B4-BE49-F238E27FC236}">
                <a16:creationId xmlns:a16="http://schemas.microsoft.com/office/drawing/2014/main" xmlns=""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xmlns=""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xmlns="" id="{EFE5FD9A-8DAE-41E9-BE5B-4B8636094028}"/>
                  </a:ext>
                </a:extLst>
              </p:cNvPr>
              <p:cNvSpPr txBox="1"/>
              <p:nvPr/>
            </p:nvSpPr>
            <p:spPr>
              <a:xfrm>
                <a:off x="180215" y="108752"/>
                <a:ext cx="715323" cy="872484"/>
              </a:xfrm>
              <a:prstGeom prst="rect">
                <a:avLst/>
              </a:prstGeom>
              <a:noFill/>
            </p:spPr>
            <p:txBody>
              <a:bodyPr wrap="square" rtlCol="0">
                <a:noAutofit/>
              </a:bodyPr>
              <a:lstStyle/>
              <a:p>
                <a:pPr algn="ctr">
                  <a:lnSpc>
                    <a:spcPct val="106000"/>
                  </a:lnSpc>
                  <a:spcAft>
                    <a:spcPts val="800"/>
                  </a:spcAft>
                </a:pPr>
                <a:r>
                  <a:rPr lang="vi-VN"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10</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xmlns=""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xmlns="" id="{EB80CDAB-FCA9-4E95-8F6A-72A9575E1286}"/>
              </a:ext>
            </a:extLst>
          </p:cNvPr>
          <p:cNvSpPr txBox="1"/>
          <p:nvPr/>
        </p:nvSpPr>
        <p:spPr>
          <a:xfrm>
            <a:off x="8838316" y="3626442"/>
            <a:ext cx="13968928" cy="984885"/>
          </a:xfrm>
          <a:prstGeom prst="rect">
            <a:avLst/>
          </a:prstGeom>
          <a:noFill/>
        </p:spPr>
        <p:txBody>
          <a:bodyPr wrap="square" rtlCol="0">
            <a:spAutoFit/>
          </a:bodyPr>
          <a:lstStyle/>
          <a:p>
            <a:r>
              <a:rPr lang="en-US" sz="5800" b="1" dirty="0">
                <a:solidFill>
                  <a:prstClr val="white"/>
                </a:solidFill>
                <a:latin typeface="Tahoma" panose="020B0604030504040204" pitchFamily="34" charset="0"/>
                <a:ea typeface="Tahoma" panose="020B0604030504040204" pitchFamily="34" charset="0"/>
                <a:cs typeface="Tahoma" panose="020B0604030504040204" pitchFamily="34" charset="0"/>
              </a:rPr>
              <a:t>VECTƠ</a:t>
            </a:r>
            <a:r>
              <a:rPr lang="vi-VN" sz="5800" b="1" dirty="0">
                <a:solidFill>
                  <a:prstClr val="white"/>
                </a:solidFill>
                <a:latin typeface="Tahoma" panose="020B0604030504040204" pitchFamily="34" charset="0"/>
                <a:ea typeface="Tahoma" panose="020B0604030504040204" pitchFamily="34" charset="0"/>
                <a:cs typeface="Tahoma" panose="020B0604030504040204" pitchFamily="34" charset="0"/>
              </a:rPr>
              <a:t> TRONG MẶT PHẲNG TỌA ĐỘ</a:t>
            </a:r>
            <a:endParaRPr lang="en-US" sz="5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379575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2514603" y="1103119"/>
                <a:ext cx="21717000" cy="247141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vi-VN" sz="46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4: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sz="4600" b="1" i="1">
                            <a:solidFill>
                              <a:prstClr val="black"/>
                            </a:solidFill>
                            <a:latin typeface="Cambria Math"/>
                            <a:ea typeface="Calibri" panose="020F0502020204030204" pitchFamily="34" charset="0"/>
                            <a:cs typeface="Times New Roman" panose="02020603050405020304" pitchFamily="18" charset="0"/>
                          </a:rPr>
                        </m:ctrlPr>
                      </m:dPr>
                      <m:e>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d>
                      <m:dPr>
                        <m:ctrlPr>
                          <a:rPr lang="en-US" sz="4600" b="1" i="1">
                            <a:solidFill>
                              <a:prstClr val="black"/>
                            </a:solidFill>
                            <a:latin typeface="Cambria Math"/>
                            <a:ea typeface="Calibri" panose="020F0502020204030204" pitchFamily="34" charset="0"/>
                            <a:cs typeface="Times New Roman" panose="02020603050405020304" pitchFamily="18" charset="0"/>
                          </a:rPr>
                        </m:ctrlPr>
                      </m:dPr>
                      <m:e>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e>
                    </m:d>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d>
                      <m:dPr>
                        <m:ctrlPr>
                          <a:rPr lang="en-US" sz="4600" b="1" i="1">
                            <a:solidFill>
                              <a:prstClr val="black"/>
                            </a:solidFill>
                            <a:latin typeface="Cambria Math"/>
                            <a:ea typeface="Calibri" panose="020F0502020204030204" pitchFamily="34" charset="0"/>
                            <a:cs typeface="Times New Roman" panose="02020603050405020304" pitchFamily="18" charset="0"/>
                          </a:rPr>
                        </m:ctrlPr>
                      </m:dPr>
                      <m:e>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m:t>
                    </m:r>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endParaRPr lang="en-US" dirty="0">
                  <a:solidFill>
                    <a:prstClr val="black"/>
                  </a:solidFill>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514603" y="1103119"/>
                <a:ext cx="21717000" cy="2471419"/>
              </a:xfrm>
              <a:prstGeom prst="rect">
                <a:avLst/>
              </a:prstGeom>
              <a:blipFill>
                <a:blip r:embed="rId3"/>
                <a:stretch>
                  <a:fillRect l="-1178" t="-5897" r="-898" b="-12531"/>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381000" y="3657600"/>
                <a:ext cx="23622000" cy="97536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vi-VN" sz="4400" b="1" dirty="0">
                    <a:solidFill>
                      <a:srgbClr val="385623"/>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385623"/>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m:t>
                    </m:r>
                    <m:d>
                      <m:dPr>
                        <m:ctrlPr>
                          <a:rPr lang="en-US" sz="4400" b="1" i="1">
                            <a:solidFill>
                              <a:prstClr val="black"/>
                            </a:solidFill>
                            <a:latin typeface="Cambria Math"/>
                            <a:ea typeface="Calibri" panose="020F0502020204030204" pitchFamily="34" charset="0"/>
                            <a:cs typeface="Times New Roman" panose="02020603050405020304" pitchFamily="18" charset="0"/>
                          </a:rPr>
                        </m:ctrlPr>
                      </m:dPr>
                      <m:e>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là trung điểm của đoạn thẳng </a:t>
                </a:r>
                <a:r>
                  <a:rPr lang="vi-VN" sz="4400" b="1" i="1" dirty="0">
                    <a:solidFill>
                      <a:srgbClr val="000000"/>
                    </a:solidFill>
                    <a:latin typeface="Tahoma" panose="020B0604030504040204" pitchFamily="34" charset="0"/>
                    <a:ea typeface="Tahoma" panose="020B0604030504040204" pitchFamily="34" charset="0"/>
                    <a:cs typeface="Tahoma" panose="020B0604030504040204" pitchFamily="34" charset="0"/>
                  </a:rPr>
                  <a:t>AB</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khi </a:t>
                </a:r>
                <a:r>
                  <a:rPr lang="vi-VN" sz="4400" b="1" dirty="0">
                    <a:solidFill>
                      <a:srgbClr val="2A2A2A"/>
                    </a:solidFill>
                    <a:latin typeface="Tahoma" panose="020B0604030504040204" pitchFamily="34" charset="0"/>
                    <a:ea typeface="Tahoma" panose="020B0604030504040204" pitchFamily="34" charset="0"/>
                    <a:cs typeface="Tahoma" panose="020B0604030504040204" pitchFamily="34" charset="0"/>
                  </a:rPr>
                  <a:t>và </a:t>
                </a:r>
                <a:r>
                  <a:rPr lang="en-US" sz="4400" b="1" dirty="0" err="1">
                    <a:solidFill>
                      <a:srgbClr val="2A2A2A"/>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A2A2A"/>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A2A2A"/>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2A2A2A"/>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ea typeface="Calibri" panose="020F0502020204030204" pitchFamily="34" charset="0"/>
                          </a:rPr>
                        </m:ctrlPr>
                      </m:accPr>
                      <m:e>
                        <m:r>
                          <a:rPr lang="en-US" sz="4400" b="1" i="1">
                            <a:solidFill>
                              <a:prstClr val="black"/>
                            </a:solidFill>
                            <a:latin typeface="Cambria Math" panose="02040503050406030204" pitchFamily="18" charset="0"/>
                            <a:ea typeface="Calibri" panose="020F0502020204030204" pitchFamily="34" charset="0"/>
                          </a:rPr>
                          <m:t>𝑰𝑨</m:t>
                        </m:r>
                      </m:e>
                    </m:acc>
                    <m:r>
                      <a:rPr lang="en-US" sz="4400" b="1" i="1">
                        <a:solidFill>
                          <a:prstClr val="black"/>
                        </a:solidFill>
                        <a:latin typeface="Cambria Math" panose="02040503050406030204" pitchFamily="18" charset="0"/>
                        <a:ea typeface="Calibri" panose="020F0502020204030204" pitchFamily="34" charset="0"/>
                      </a:rPr>
                      <m:t>+</m:t>
                    </m:r>
                    <m:acc>
                      <m:accPr>
                        <m:chr m:val="⃗"/>
                        <m:ctrlPr>
                          <a:rPr lang="en-US" sz="4400" b="1" i="1">
                            <a:solidFill>
                              <a:prstClr val="black"/>
                            </a:solidFill>
                            <a:latin typeface="Cambria Math"/>
                            <a:ea typeface="Calibri" panose="020F0502020204030204" pitchFamily="34" charset="0"/>
                          </a:rPr>
                        </m:ctrlPr>
                      </m:accPr>
                      <m:e>
                        <m:r>
                          <a:rPr lang="en-US" sz="4400" b="1" i="1">
                            <a:solidFill>
                              <a:prstClr val="black"/>
                            </a:solidFill>
                            <a:latin typeface="Cambria Math" panose="02040503050406030204" pitchFamily="18" charset="0"/>
                            <a:ea typeface="Calibri" panose="020F0502020204030204" pitchFamily="34" charset="0"/>
                          </a:rPr>
                          <m:t>𝑰𝑩</m:t>
                        </m:r>
                      </m:e>
                    </m:acc>
                    <m:r>
                      <a:rPr lang="en-US" sz="4400" b="1" i="1">
                        <a:solidFill>
                          <a:prstClr val="black"/>
                        </a:solidFill>
                        <a:latin typeface="Cambria Math" panose="02040503050406030204" pitchFamily="18" charset="0"/>
                        <a:ea typeface="Calibri" panose="020F0502020204030204" pitchFamily="34" charset="0"/>
                      </a:rPr>
                      <m:t>=</m:t>
                    </m:r>
                    <m:r>
                      <a:rPr lang="en-US" sz="4400" b="1" i="1">
                        <a:solidFill>
                          <a:prstClr val="black"/>
                        </a:solidFill>
                        <a:latin typeface="Cambria Math" panose="02040503050406030204" pitchFamily="18" charset="0"/>
                        <a:ea typeface="Calibri" panose="020F0502020204030204" pitchFamily="34" charset="0"/>
                      </a:rPr>
                      <m:t>𝟎</m:t>
                    </m:r>
                    <m:d>
                      <m:dPr>
                        <m:ctrlPr>
                          <a:rPr lang="en-US" sz="4400" b="1" i="1">
                            <a:solidFill>
                              <a:prstClr val="black"/>
                            </a:solidFill>
                            <a:latin typeface="Cambria Math"/>
                            <a:ea typeface="Calibri" panose="020F0502020204030204" pitchFamily="34" charset="0"/>
                          </a:rPr>
                        </m:ctrlPr>
                      </m:dPr>
                      <m:e>
                        <m:r>
                          <a:rPr lang="en-US" sz="4400" b="1" i="1">
                            <a:solidFill>
                              <a:prstClr val="black"/>
                            </a:solidFill>
                            <a:latin typeface="Cambria Math" panose="02040503050406030204" pitchFamily="18" charset="0"/>
                            <a:ea typeface="Calibri" panose="020F0502020204030204" pitchFamily="34" charset="0"/>
                          </a:rPr>
                          <m:t>∗</m:t>
                        </m: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ea typeface="Calibri" panose="020F0502020204030204" pitchFamily="34" charset="0"/>
                            <a:cs typeface="Times New Roman" panose="02020603050405020304" pitchFamily="18" charset="0"/>
                          </a:rPr>
                        </m:ctrlPr>
                      </m:acc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𝑰𝑨</m:t>
                        </m:r>
                      </m:e>
                    </m:acc>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prstClr val="black"/>
                            </a:solidFill>
                            <a:latin typeface="Cambria Math"/>
                            <a:ea typeface="Calibri" panose="020F0502020204030204" pitchFamily="34" charset="0"/>
                            <a:cs typeface="Times New Roman" panose="02020603050405020304" pitchFamily="18" charset="0"/>
                          </a:rPr>
                        </m:ctrlPr>
                      </m:d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ea typeface="Calibri" panose="020F0502020204030204" pitchFamily="34" charset="0"/>
                            <a:cs typeface="Times New Roman" panose="02020603050405020304" pitchFamily="18" charset="0"/>
                          </a:rPr>
                        </m:ctrlPr>
                      </m:acc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𝑰𝑩</m:t>
                        </m:r>
                      </m:e>
                    </m:acc>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prstClr val="black"/>
                            </a:solidFill>
                            <a:latin typeface="Cambria Math"/>
                            <a:ea typeface="Calibri" panose="020F0502020204030204" pitchFamily="34" charset="0"/>
                            <a:cs typeface="Times New Roman" panose="02020603050405020304" pitchFamily="18" charset="0"/>
                          </a:rPr>
                        </m:ctrlPr>
                      </m:d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d>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vi-VN" sz="44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ea typeface="Calibri" panose="020F0502020204030204" pitchFamily="34" charset="0"/>
                            <a:cs typeface="Times New Roman" panose="02020603050405020304" pitchFamily="18" charset="0"/>
                          </a:rPr>
                        </m:ctrlPr>
                      </m:acc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𝑰𝑨</m:t>
                        </m:r>
                      </m:e>
                    </m:acc>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solidFill>
                              <a:prstClr val="black"/>
                            </a:solidFill>
                            <a:latin typeface="Cambria Math"/>
                            <a:ea typeface="Calibri" panose="020F0502020204030204" pitchFamily="34" charset="0"/>
                            <a:cs typeface="Times New Roman" panose="02020603050405020304" pitchFamily="18" charset="0"/>
                          </a:rPr>
                        </m:ctrlPr>
                      </m:acc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𝑰𝑩</m:t>
                        </m:r>
                      </m:e>
                    </m:acc>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prstClr val="black"/>
                            </a:solidFill>
                            <a:latin typeface="Cambria Math"/>
                            <a:ea typeface="Calibri" panose="020F0502020204030204" pitchFamily="34" charset="0"/>
                            <a:cs typeface="Times New Roman" panose="02020603050405020304" pitchFamily="18" charset="0"/>
                          </a:rPr>
                        </m:ctrlPr>
                      </m:dPr>
                      <m:e>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đương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prstClr val="black"/>
                            </a:solidFill>
                            <a:latin typeface="Cambria Math"/>
                          </a:rPr>
                        </m:ctrlPr>
                      </m:dPr>
                      <m:e>
                        <m:eqArr>
                          <m:eqArrPr>
                            <m:ctrlPr>
                              <a:rPr lang="en-US" sz="4400" b="1" i="1">
                                <a:solidFill>
                                  <a:prstClr val="black"/>
                                </a:solidFill>
                                <a:latin typeface="Cambria Math"/>
                              </a:rPr>
                            </m:ctrlPr>
                          </m:eqArrPr>
                          <m:e>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e>
                          <m:e>
                            <m:r>
                              <a:rPr lang="en-US" sz="4400" b="1" i="1">
                                <a:solidFill>
                                  <a:prstClr val="black"/>
                                </a:solidFill>
                                <a:latin typeface="Cambria Math" panose="02040503050406030204" pitchFamily="18" charset="0"/>
                              </a:rPr>
                              <m:t>𝟗</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𝟎</m:t>
                            </m:r>
                          </m:e>
                        </m:eqArr>
                      </m:e>
                    </m:d>
                    <m:r>
                      <a:rPr lang="en-US" sz="4400" b="1" i="1">
                        <a:solidFill>
                          <a:prstClr val="black"/>
                        </a:solidFill>
                        <a:latin typeface="Cambria Math" panose="02040503050406030204" pitchFamily="18" charset="0"/>
                      </a:rPr>
                      <m:t>⇔</m:t>
                    </m:r>
                    <m:d>
                      <m:dPr>
                        <m:begChr m:val="{"/>
                        <m:endChr m:val=""/>
                        <m:ctrlPr>
                          <a:rPr lang="en-US" sz="4400" b="1" i="1">
                            <a:solidFill>
                              <a:prstClr val="black"/>
                            </a:solidFill>
                            <a:latin typeface="Cambria Math"/>
                          </a:rPr>
                        </m:ctrlPr>
                      </m:dPr>
                      <m:e>
                        <m:eqArr>
                          <m:eqArrPr>
                            <m:ctrlPr>
                              <a:rPr lang="en-US" sz="4400" b="1" i="1">
                                <a:solidFill>
                                  <a:prstClr val="black"/>
                                </a:solidFill>
                                <a:latin typeface="Cambria Math"/>
                              </a:rPr>
                            </m:ctrlPr>
                          </m:eqArrPr>
                          <m:e>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m:t>
                                </m:r>
                              </m:num>
                              <m:den>
                                <m:r>
                                  <a:rPr lang="en-US" sz="4400" b="1" i="1">
                                    <a:solidFill>
                                      <a:prstClr val="black"/>
                                    </a:solidFill>
                                    <a:latin typeface="Cambria Math" panose="02040503050406030204" pitchFamily="18" charset="0"/>
                                  </a:rPr>
                                  <m:t>𝟐</m:t>
                                </m:r>
                              </m:den>
                            </m:f>
                          </m:e>
                          <m:e>
                            <m:r>
                              <a:rPr lang="en-US" sz="4400" b="1" i="1">
                                <a:solidFill>
                                  <a:prstClr val="black"/>
                                </a:solidFill>
                                <a:latin typeface="Cambria Math" panose="02040503050406030204" pitchFamily="18" charset="0"/>
                              </a:rPr>
                              <m:t>𝒚</m:t>
                            </m:r>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𝟗</m:t>
                                </m:r>
                              </m:num>
                              <m:den>
                                <m:r>
                                  <a:rPr lang="en-US" sz="4400" b="1" i="1">
                                    <a:solidFill>
                                      <a:prstClr val="black"/>
                                    </a:solidFill>
                                    <a:latin typeface="Cambria Math" panose="02040503050406030204" pitchFamily="18" charset="0"/>
                                  </a:rPr>
                                  <m:t>𝟐</m:t>
                                </m:r>
                              </m:den>
                            </m:f>
                          </m:e>
                        </m:eqAr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𝑰</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𝟏</m:t>
                            </m:r>
                          </m:num>
                          <m:den>
                            <m:r>
                              <a:rPr lang="en-US" sz="4400" b="1" i="1">
                                <a:solidFill>
                                  <a:prstClr val="black"/>
                                </a:solidFill>
                                <a:latin typeface="Cambria Math" panose="02040503050406030204" pitchFamily="18" charset="0"/>
                              </a:rPr>
                              <m:t>𝟐</m:t>
                            </m:r>
                          </m:den>
                        </m:f>
                        <m:r>
                          <a:rPr lang="en-US" sz="4400" b="1" i="1">
                            <a:solidFill>
                              <a:prstClr val="black"/>
                            </a:solidFill>
                            <a:latin typeface="Cambria Math" panose="02040503050406030204" pitchFamily="18" charset="0"/>
                          </a:rPr>
                          <m:t>;</m:t>
                        </m:r>
                        <m:f>
                          <m:fPr>
                            <m:ctrlPr>
                              <a:rPr lang="en-US" sz="4400" b="1" i="1">
                                <a:solidFill>
                                  <a:prstClr val="black"/>
                                </a:solidFill>
                                <a:latin typeface="Cambria Math"/>
                              </a:rPr>
                            </m:ctrlPr>
                          </m:fPr>
                          <m:num>
                            <m:r>
                              <a:rPr lang="en-US" sz="4400" b="1" i="1">
                                <a:solidFill>
                                  <a:prstClr val="black"/>
                                </a:solidFill>
                                <a:latin typeface="Cambria Math" panose="02040503050406030204" pitchFamily="18" charset="0"/>
                              </a:rPr>
                              <m:t>𝟗</m:t>
                            </m:r>
                          </m:num>
                          <m:den>
                            <m:r>
                              <a:rPr lang="en-US" sz="4400" b="1" i="1">
                                <a:solidFill>
                                  <a:prstClr val="black"/>
                                </a:solidFill>
                                <a:latin typeface="Cambria Math" panose="02040503050406030204" pitchFamily="18" charset="0"/>
                              </a:rPr>
                              <m:t>𝟐</m:t>
                            </m:r>
                          </m:den>
                        </m:f>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pPr>
                <a:r>
                  <a:rPr lang="vi-VN" sz="4400" b="1" dirty="0">
                    <a:solidFill>
                      <a:srgbClr val="385623"/>
                    </a:solidFill>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385623"/>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𝑮</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𝒚</m:t>
                        </m:r>
                      </m:e>
                    </m:d>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prstClr val="black"/>
                        </a:solidFill>
                        <a:latin typeface="Cambria Math" panose="02040503050406030204" pitchFamily="18" charset="0"/>
                        <a:ea typeface="Cambria Math" panose="02040503050406030204" pitchFamily="18" charset="0"/>
                      </a:rPr>
                      <m:t>∆</m:t>
                    </m:r>
                    <m:r>
                      <a:rPr lang="en-US" sz="4400" b="1" i="1">
                        <a:solidFill>
                          <a:prstClr val="black"/>
                        </a:solidFill>
                        <a:latin typeface="Cambria Math" panose="02040503050406030204" pitchFamily="18" charset="0"/>
                      </a:rPr>
                      <m:t>𝑨𝑩𝑪</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𝑮𝑪</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𝟎</m:t>
                        </m:r>
                      </m:e>
                    </m:acc>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𝑮𝑨</m:t>
                        </m:r>
                      </m:e>
                    </m:acc>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𝟏</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𝒚</m:t>
                        </m:r>
                      </m:e>
                    </m:d>
                    <m:r>
                      <a:rPr lang="en-US" sz="4400" b="1" i="1">
                        <a:solidFill>
                          <a:prstClr val="black"/>
                        </a:solidFill>
                        <a:latin typeface="Cambria Math" panose="02040503050406030204" pitchFamily="18" charset="0"/>
                      </a:rPr>
                      <m:t>,</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𝑮𝑩</m:t>
                        </m:r>
                      </m:e>
                    </m:acc>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𝟐</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𝟔</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𝒚</m:t>
                        </m:r>
                      </m:e>
                    </m:d>
                    <m:r>
                      <a:rPr lang="en-US" sz="4400" b="1" i="1">
                        <a:solidFill>
                          <a:prstClr val="black"/>
                        </a:solidFill>
                        <a:latin typeface="Cambria Math" panose="02040503050406030204" pitchFamily="18" charset="0"/>
                      </a:rPr>
                      <m:t>,</m:t>
                    </m:r>
                  </m:oMath>
                </a14:m>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𝑮𝑪</m:t>
                        </m:r>
                      </m:e>
                    </m:acc>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𝟓</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𝒚</m:t>
                        </m:r>
                      </m:e>
                    </m:d>
                    <m:r>
                      <a:rPr lang="vi-VN" sz="4400" b="1" i="1" smtClean="0">
                        <a:solidFill>
                          <a:prstClr val="black"/>
                        </a:solidFill>
                        <a:latin typeface="Cambria Math" panose="02040503050406030204" pitchFamily="18" charset="0"/>
                      </a:rPr>
                      <m:t>.</m:t>
                    </m:r>
                  </m:oMath>
                </a14:m>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𝑮𝑨</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𝑮𝑩</m:t>
                        </m:r>
                      </m:e>
                    </m:acc>
                    <m:r>
                      <a:rPr lang="en-US" sz="4400" b="1" i="1">
                        <a:solidFill>
                          <a:prstClr val="black"/>
                        </a:solidFill>
                        <a:latin typeface="Cambria Math" panose="02040503050406030204" pitchFamily="18" charset="0"/>
                      </a:rPr>
                      <m:t>+</m:t>
                    </m:r>
                    <m:acc>
                      <m:accPr>
                        <m:chr m:val="⃗"/>
                        <m:ctrlPr>
                          <a:rPr lang="en-US" sz="4400" b="1" i="1">
                            <a:solidFill>
                              <a:prstClr val="black"/>
                            </a:solidFill>
                            <a:latin typeface="Cambria Math"/>
                          </a:rPr>
                        </m:ctrlPr>
                      </m:accPr>
                      <m:e>
                        <m:r>
                          <a:rPr lang="en-US" sz="4400" b="1" i="1">
                            <a:solidFill>
                              <a:prstClr val="black"/>
                            </a:solidFill>
                            <a:latin typeface="Cambria Math" panose="02040503050406030204" pitchFamily="18" charset="0"/>
                          </a:rPr>
                          <m:t>𝑮𝑪</m:t>
                        </m:r>
                      </m:e>
                    </m:acc>
                    <m:r>
                      <a:rPr lang="en-US" sz="4400" b="1" i="1">
                        <a:solidFill>
                          <a:prstClr val="black"/>
                        </a:solidFill>
                        <a:latin typeface="Cambria Math" panose="02040503050406030204" pitchFamily="18" charset="0"/>
                      </a:rPr>
                      <m:t>=</m:t>
                    </m:r>
                    <m:d>
                      <m:dPr>
                        <m:ctrlPr>
                          <a:rPr lang="en-US" sz="4400" b="1" i="1">
                            <a:solidFill>
                              <a:prstClr val="black"/>
                            </a:solidFill>
                            <a:latin typeface="Cambria Math"/>
                          </a:rPr>
                        </m:ctrlPr>
                      </m:dPr>
                      <m:e>
                        <m:r>
                          <a:rPr lang="en-US" sz="4400" b="1" i="1">
                            <a:solidFill>
                              <a:prstClr val="black"/>
                            </a:solidFill>
                            <a:latin typeface="Cambria Math" panose="02040503050406030204" pitchFamily="18" charset="0"/>
                          </a:rPr>
                          <m:t>𝟒</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𝒙</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𝟏𝟎</m:t>
                        </m:r>
                        <m:r>
                          <a:rPr lang="en-US" sz="4400" b="1" i="1">
                            <a:solidFill>
                              <a:prstClr val="black"/>
                            </a:solidFill>
                            <a:latin typeface="Cambria Math" panose="02040503050406030204" pitchFamily="18" charset="0"/>
                          </a:rPr>
                          <m:t>−</m:t>
                        </m:r>
                        <m:r>
                          <a:rPr lang="en-US" sz="4400" b="1" i="1">
                            <a:solidFill>
                              <a:prstClr val="black"/>
                            </a:solidFill>
                            <a:latin typeface="Cambria Math" panose="02040503050406030204" pitchFamily="18" charset="0"/>
                          </a:rPr>
                          <m:t>𝟑</m:t>
                        </m:r>
                        <m:r>
                          <a:rPr lang="en-US" sz="4400" b="1" i="1">
                            <a:solidFill>
                              <a:prstClr val="black"/>
                            </a:solidFill>
                            <a:latin typeface="Cambria Math" panose="02040503050406030204" pitchFamily="18" charset="0"/>
                          </a:rPr>
                          <m:t>𝒚</m:t>
                        </m:r>
                      </m:e>
                    </m:d>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đương</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600" b="1" i="1">
                            <a:solidFill>
                              <a:prstClr val="black"/>
                            </a:solidFill>
                            <a:latin typeface="Cambria Math"/>
                          </a:rPr>
                        </m:ctrlPr>
                      </m:dPr>
                      <m:e>
                        <m:eqArr>
                          <m:eqArrPr>
                            <m:ctrlPr>
                              <a:rPr lang="en-US" sz="4600" b="1" i="1">
                                <a:solidFill>
                                  <a:prstClr val="black"/>
                                </a:solidFill>
                                <a:latin typeface="Cambria Math"/>
                              </a:rPr>
                            </m:ctrlPr>
                          </m:eqArrPr>
                          <m:e>
                            <m:r>
                              <a:rPr lang="en-US" sz="4600" b="1" i="1">
                                <a:solidFill>
                                  <a:prstClr val="black"/>
                                </a:solidFill>
                                <a:latin typeface="Cambria Math" panose="02040503050406030204" pitchFamily="18" charset="0"/>
                              </a:rPr>
                              <m:t>𝟒</m:t>
                            </m:r>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𝟑</m:t>
                            </m:r>
                            <m:r>
                              <a:rPr lang="en-US" sz="4600" b="1" i="1">
                                <a:solidFill>
                                  <a:prstClr val="black"/>
                                </a:solidFill>
                                <a:latin typeface="Cambria Math" panose="02040503050406030204" pitchFamily="18" charset="0"/>
                              </a:rPr>
                              <m:t>𝒙</m:t>
                            </m:r>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𝟎</m:t>
                            </m:r>
                          </m:e>
                          <m:e>
                            <m:r>
                              <a:rPr lang="en-US" sz="4600" b="1" i="1">
                                <a:solidFill>
                                  <a:prstClr val="black"/>
                                </a:solidFill>
                                <a:latin typeface="Cambria Math" panose="02040503050406030204" pitchFamily="18" charset="0"/>
                              </a:rPr>
                              <m:t>𝟏𝟎</m:t>
                            </m:r>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𝟑</m:t>
                            </m:r>
                            <m:r>
                              <a:rPr lang="en-US" sz="4600" b="1" i="1">
                                <a:solidFill>
                                  <a:prstClr val="black"/>
                                </a:solidFill>
                                <a:latin typeface="Cambria Math" panose="02040503050406030204" pitchFamily="18" charset="0"/>
                              </a:rPr>
                              <m:t>𝒚</m:t>
                            </m:r>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𝟎</m:t>
                            </m:r>
                          </m:e>
                        </m:eqArr>
                      </m:e>
                    </m:d>
                    <m:r>
                      <a:rPr lang="en-US" sz="4600" b="1" i="1">
                        <a:solidFill>
                          <a:prstClr val="black"/>
                        </a:solidFill>
                        <a:latin typeface="Cambria Math" panose="02040503050406030204" pitchFamily="18" charset="0"/>
                      </a:rPr>
                      <m:t>⇔</m:t>
                    </m:r>
                    <m:d>
                      <m:dPr>
                        <m:begChr m:val="{"/>
                        <m:endChr m:val=""/>
                        <m:ctrlPr>
                          <a:rPr lang="en-US" sz="4600" b="1" i="1">
                            <a:solidFill>
                              <a:prstClr val="black"/>
                            </a:solidFill>
                            <a:latin typeface="Cambria Math"/>
                          </a:rPr>
                        </m:ctrlPr>
                      </m:dPr>
                      <m:e>
                        <m:eqArr>
                          <m:eqArrPr>
                            <m:ctrlPr>
                              <a:rPr lang="en-US" sz="4600" b="1" i="1">
                                <a:solidFill>
                                  <a:prstClr val="black"/>
                                </a:solidFill>
                                <a:latin typeface="Cambria Math"/>
                              </a:rPr>
                            </m:ctrlPr>
                          </m:eqArrPr>
                          <m:e>
                            <m:r>
                              <a:rPr lang="en-US" sz="4600" b="1" i="1">
                                <a:solidFill>
                                  <a:prstClr val="black"/>
                                </a:solidFill>
                                <a:latin typeface="Cambria Math" panose="02040503050406030204" pitchFamily="18" charset="0"/>
                              </a:rPr>
                              <m:t>𝒙</m:t>
                            </m:r>
                            <m:r>
                              <a:rPr lang="en-US" sz="4600" b="1" i="1">
                                <a:solidFill>
                                  <a:prstClr val="black"/>
                                </a:solidFill>
                                <a:latin typeface="Cambria Math" panose="02040503050406030204" pitchFamily="18" charset="0"/>
                              </a:rPr>
                              <m:t>=</m:t>
                            </m:r>
                            <m:f>
                              <m:fPr>
                                <m:ctrlPr>
                                  <a:rPr lang="en-US" sz="4600" b="1" i="1">
                                    <a:solidFill>
                                      <a:prstClr val="black"/>
                                    </a:solidFill>
                                    <a:latin typeface="Cambria Math"/>
                                  </a:rPr>
                                </m:ctrlPr>
                              </m:fPr>
                              <m:num>
                                <m:r>
                                  <a:rPr lang="en-US" sz="4600" b="1" i="1">
                                    <a:solidFill>
                                      <a:prstClr val="black"/>
                                    </a:solidFill>
                                    <a:latin typeface="Cambria Math" panose="02040503050406030204" pitchFamily="18" charset="0"/>
                                  </a:rPr>
                                  <m:t>𝟒</m:t>
                                </m:r>
                              </m:num>
                              <m:den>
                                <m:r>
                                  <a:rPr lang="en-US" sz="4600" b="1" i="1">
                                    <a:solidFill>
                                      <a:prstClr val="black"/>
                                    </a:solidFill>
                                    <a:latin typeface="Cambria Math" panose="02040503050406030204" pitchFamily="18" charset="0"/>
                                  </a:rPr>
                                  <m:t>𝟑</m:t>
                                </m:r>
                              </m:den>
                            </m:f>
                          </m:e>
                          <m:e>
                            <m:r>
                              <a:rPr lang="en-US" sz="4600" b="1" i="1">
                                <a:solidFill>
                                  <a:prstClr val="black"/>
                                </a:solidFill>
                                <a:latin typeface="Cambria Math" panose="02040503050406030204" pitchFamily="18" charset="0"/>
                              </a:rPr>
                              <m:t>𝒚</m:t>
                            </m:r>
                            <m:r>
                              <a:rPr lang="en-US" sz="4600" b="1" i="1">
                                <a:solidFill>
                                  <a:prstClr val="black"/>
                                </a:solidFill>
                                <a:latin typeface="Cambria Math" panose="02040503050406030204" pitchFamily="18" charset="0"/>
                              </a:rPr>
                              <m:t>=</m:t>
                            </m:r>
                            <m:f>
                              <m:fPr>
                                <m:ctrlPr>
                                  <a:rPr lang="en-US" sz="4600" b="1" i="1">
                                    <a:solidFill>
                                      <a:prstClr val="black"/>
                                    </a:solidFill>
                                    <a:latin typeface="Cambria Math"/>
                                  </a:rPr>
                                </m:ctrlPr>
                              </m:fPr>
                              <m:num>
                                <m:r>
                                  <a:rPr lang="en-US" sz="4600" b="1" i="1">
                                    <a:solidFill>
                                      <a:prstClr val="black"/>
                                    </a:solidFill>
                                    <a:latin typeface="Cambria Math" panose="02040503050406030204" pitchFamily="18" charset="0"/>
                                  </a:rPr>
                                  <m:t>𝟏𝟎</m:t>
                                </m:r>
                              </m:num>
                              <m:den>
                                <m:r>
                                  <a:rPr lang="en-US" sz="4600" b="1" i="1">
                                    <a:solidFill>
                                      <a:prstClr val="black"/>
                                    </a:solidFill>
                                    <a:latin typeface="Cambria Math" panose="02040503050406030204" pitchFamily="18" charset="0"/>
                                  </a:rPr>
                                  <m:t>𝟑</m:t>
                                </m:r>
                              </m:den>
                            </m:f>
                          </m:e>
                        </m:eqArr>
                      </m:e>
                    </m:d>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600" b="1" i="1">
                        <a:solidFill>
                          <a:prstClr val="black"/>
                        </a:solidFill>
                        <a:latin typeface="Cambria Math" panose="02040503050406030204" pitchFamily="18" charset="0"/>
                      </a:rPr>
                      <m:t>𝑮</m:t>
                    </m:r>
                    <m:d>
                      <m:dPr>
                        <m:ctrlPr>
                          <a:rPr lang="en-US" sz="4600" b="1" i="1">
                            <a:solidFill>
                              <a:prstClr val="black"/>
                            </a:solidFill>
                            <a:latin typeface="Cambria Math"/>
                          </a:rPr>
                        </m:ctrlPr>
                      </m:dPr>
                      <m:e>
                        <m:f>
                          <m:fPr>
                            <m:ctrlPr>
                              <a:rPr lang="en-US" sz="4600" b="1" i="1">
                                <a:solidFill>
                                  <a:prstClr val="black"/>
                                </a:solidFill>
                                <a:latin typeface="Cambria Math"/>
                              </a:rPr>
                            </m:ctrlPr>
                          </m:fPr>
                          <m:num>
                            <m:r>
                              <a:rPr lang="en-US" sz="4600" b="1" i="1">
                                <a:solidFill>
                                  <a:prstClr val="black"/>
                                </a:solidFill>
                                <a:latin typeface="Cambria Math" panose="02040503050406030204" pitchFamily="18" charset="0"/>
                              </a:rPr>
                              <m:t>𝟒</m:t>
                            </m:r>
                          </m:num>
                          <m:den>
                            <m:r>
                              <a:rPr lang="en-US" sz="4600" b="1" i="1">
                                <a:solidFill>
                                  <a:prstClr val="black"/>
                                </a:solidFill>
                                <a:latin typeface="Cambria Math" panose="02040503050406030204" pitchFamily="18" charset="0"/>
                              </a:rPr>
                              <m:t>𝟑</m:t>
                            </m:r>
                          </m:den>
                        </m:f>
                        <m:r>
                          <a:rPr lang="en-US" sz="4600" b="1" i="1">
                            <a:solidFill>
                              <a:prstClr val="black"/>
                            </a:solidFill>
                            <a:latin typeface="Cambria Math" panose="02040503050406030204" pitchFamily="18" charset="0"/>
                          </a:rPr>
                          <m:t>;</m:t>
                        </m:r>
                        <m:f>
                          <m:fPr>
                            <m:ctrlPr>
                              <a:rPr lang="en-US" sz="4600" b="1" i="1">
                                <a:solidFill>
                                  <a:prstClr val="black"/>
                                </a:solidFill>
                                <a:latin typeface="Cambria Math"/>
                              </a:rPr>
                            </m:ctrlPr>
                          </m:fPr>
                          <m:num>
                            <m:r>
                              <a:rPr lang="en-US" sz="4600" b="1" i="1">
                                <a:solidFill>
                                  <a:prstClr val="black"/>
                                </a:solidFill>
                                <a:latin typeface="Cambria Math" panose="02040503050406030204" pitchFamily="18" charset="0"/>
                              </a:rPr>
                              <m:t>𝟏𝟎</m:t>
                            </m:r>
                          </m:num>
                          <m:den>
                            <m:r>
                              <a:rPr lang="en-US" sz="4600" b="1" i="1">
                                <a:solidFill>
                                  <a:prstClr val="black"/>
                                </a:solidFill>
                                <a:latin typeface="Cambria Math" panose="02040503050406030204" pitchFamily="18" charset="0"/>
                              </a:rPr>
                              <m:t>𝟑</m:t>
                            </m:r>
                          </m:den>
                        </m:f>
                      </m:e>
                    </m:d>
                  </m:oMath>
                </a14:m>
                <a:r>
                  <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3657600"/>
                <a:ext cx="23622000" cy="9753600"/>
              </a:xfrm>
              <a:prstGeom prst="rect">
                <a:avLst/>
              </a:prstGeom>
              <a:blipFill>
                <a:blip r:embed="rId4"/>
                <a:stretch>
                  <a:fillRect l="-1032" t="-1186" b="-3683"/>
                </a:stretch>
              </a:blipFill>
              <a:ln>
                <a:solidFill>
                  <a:srgbClr val="00B0F0"/>
                </a:solid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xmlns="" id="{4D838A39-DC0F-4CAA-B685-A448DFBE39D8}"/>
              </a:ext>
            </a:extLst>
          </p:cNvPr>
          <p:cNvPicPr/>
          <p:nvPr/>
        </p:nvPicPr>
        <p:blipFill>
          <a:blip r:embed="rId5"/>
          <a:stretch>
            <a:fillRect/>
          </a:stretch>
        </p:blipFill>
        <p:spPr>
          <a:xfrm>
            <a:off x="16764000" y="2009656"/>
            <a:ext cx="7239000" cy="1419344"/>
          </a:xfrm>
          <a:prstGeom prst="rect">
            <a:avLst/>
          </a:prstGeom>
        </p:spPr>
      </p:pic>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6" name="Freeform 20">
            <a:extLst>
              <a:ext uri="{FF2B5EF4-FFF2-40B4-BE49-F238E27FC236}">
                <a16:creationId xmlns:a16="http://schemas.microsoft.com/office/drawing/2014/main" xmlns="" id="{5D6FBD04-7F02-4795-8903-48EA347C65D5}"/>
              </a:ext>
            </a:extLst>
          </p:cNvPr>
          <p:cNvSpPr>
            <a:spLocks/>
          </p:cNvSpPr>
          <p:nvPr/>
        </p:nvSpPr>
        <p:spPr bwMode="auto">
          <a:xfrm rot="16200000" flipV="1">
            <a:off x="850328" y="1993328"/>
            <a:ext cx="966341" cy="2362202"/>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TextBox 56">
            <a:extLst>
              <a:ext uri="{FF2B5EF4-FFF2-40B4-BE49-F238E27FC236}">
                <a16:creationId xmlns:a16="http://schemas.microsoft.com/office/drawing/2014/main" xmlns="" id="{1175597E-487A-4761-98B5-C84B33CA29B1}"/>
              </a:ext>
            </a:extLst>
          </p:cNvPr>
          <p:cNvSpPr txBox="1"/>
          <p:nvPr/>
        </p:nvSpPr>
        <p:spPr>
          <a:xfrm>
            <a:off x="152397" y="2774319"/>
            <a:ext cx="2247904" cy="800219"/>
          </a:xfrm>
          <a:prstGeom prst="rect">
            <a:avLst/>
          </a:prstGeom>
          <a:solidFill>
            <a:srgbClr val="DAE3F3"/>
          </a:solid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Giải:</a:t>
            </a:r>
            <a:endParaRPr lang="en-US" sz="4600" b="1" dirty="0">
              <a:solidFill>
                <a:prstClr val="black"/>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4052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wipe(up)">
                                      <p:cBhvr>
                                        <p:cTn id="27" dur="500"/>
                                        <p:tgtEl>
                                          <p:spTgt spid="9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1" end="1"/>
                                            </p:txEl>
                                          </p:spTgt>
                                        </p:tgtEl>
                                        <p:attrNameLst>
                                          <p:attrName>style.visibility</p:attrName>
                                        </p:attrNameLst>
                                      </p:cBhvr>
                                      <p:to>
                                        <p:strVal val="visible"/>
                                      </p:to>
                                    </p:set>
                                    <p:animEffect transition="in" filter="wipe(up)">
                                      <p:cBhvr>
                                        <p:cTn id="32" dur="500"/>
                                        <p:tgtEl>
                                          <p:spTgt spid="9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2" end="2"/>
                                            </p:txEl>
                                          </p:spTgt>
                                        </p:tgtEl>
                                        <p:attrNameLst>
                                          <p:attrName>style.visibility</p:attrName>
                                        </p:attrNameLst>
                                      </p:cBhvr>
                                      <p:to>
                                        <p:strVal val="visible"/>
                                      </p:to>
                                    </p:set>
                                    <p:animEffect transition="in" filter="wipe(up)">
                                      <p:cBhvr>
                                        <p:cTn id="37" dur="500"/>
                                        <p:tgtEl>
                                          <p:spTgt spid="9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wipe(up)">
                                      <p:cBhvr>
                                        <p:cTn id="42" dur="500"/>
                                        <p:tgtEl>
                                          <p:spTgt spid="9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animEffect transition="in" filter="wipe(up)">
                                      <p:cBhvr>
                                        <p:cTn id="47" dur="500"/>
                                        <p:tgtEl>
                                          <p:spTgt spid="9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5" end="5"/>
                                            </p:txEl>
                                          </p:spTgt>
                                        </p:tgtEl>
                                        <p:attrNameLst>
                                          <p:attrName>style.visibility</p:attrName>
                                        </p:attrNameLst>
                                      </p:cBhvr>
                                      <p:to>
                                        <p:strVal val="visible"/>
                                      </p:to>
                                    </p:set>
                                    <p:animEffect transition="in" filter="wipe(up)">
                                      <p:cBhvr>
                                        <p:cTn id="52" dur="500"/>
                                        <p:tgtEl>
                                          <p:spTgt spid="9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9">
                                            <p:txEl>
                                              <p:pRg st="6" end="6"/>
                                            </p:txEl>
                                          </p:spTgt>
                                        </p:tgtEl>
                                        <p:attrNameLst>
                                          <p:attrName>style.visibility</p:attrName>
                                        </p:attrNameLst>
                                      </p:cBhvr>
                                      <p:to>
                                        <p:strVal val="visible"/>
                                      </p:to>
                                    </p:set>
                                    <p:animEffect transition="in" filter="fade">
                                      <p:cBhvr>
                                        <p:cTn id="5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359321" y="1800310"/>
                <a:ext cx="23676521" cy="147629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tin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dự</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báo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bão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ở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đầu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bài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học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bão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thời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9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thời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gian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12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dự</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báo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359321" y="1800310"/>
                <a:ext cx="23676521" cy="1476290"/>
              </a:xfrm>
              <a:prstGeom prst="rect">
                <a:avLst/>
              </a:prstGeom>
              <a:blipFill>
                <a:blip r:embed="rId3"/>
                <a:stretch>
                  <a:fillRect l="-1158" t="-13878" r="-1055" b="-15918"/>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96898" y="4250837"/>
                <a:ext cx="14285902" cy="916830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b="1" i="1">
                        <a:solidFill>
                          <a:prstClr val="black"/>
                        </a:solidFill>
                        <a:latin typeface="Cambria Math" panose="02040503050406030204" pitchFamily="18" charset="0"/>
                      </a:rPr>
                      <m:t>𝑴</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𝒚</m:t>
                        </m:r>
                      </m:e>
                    </m:d>
                    <m:r>
                      <a:rPr lang="en-US" b="1" smtClean="0">
                        <a:solidFill>
                          <a:prstClr val="black"/>
                        </a:solidFill>
                        <a:latin typeface="Cambria Math" panose="02040503050406030204" pitchFamily="18" charset="0"/>
                      </a:rPr>
                      <m:t>, </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m:t>
                        </m:r>
                      </m:e>
                    </m:d>
                    <m:r>
                      <a:rPr lang="en-US" b="1" i="1" smtClean="0">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𝒚</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𝟏𝟎𝟔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e>
                    </m:d>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𝑨𝑩</m:t>
                    </m:r>
                    <m:r>
                      <a:rPr lang="en-US" b="1" i="1" smtClean="0">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𝟑</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e>
                            </m:d>
                          </m:e>
                          <m:sup>
                            <m:r>
                              <a:rPr lang="en-US" b="1" i="1">
                                <a:solidFill>
                                  <a:prstClr val="black"/>
                                </a:solidFill>
                                <a:latin typeface="Cambria Math" panose="02040503050406030204" pitchFamily="18" charset="0"/>
                              </a:rPr>
                              <m:t>𝟐</m:t>
                            </m:r>
                          </m:sup>
                        </m:sSup>
                      </m:e>
                    </m:rad>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𝑨𝑴</m:t>
                        </m:r>
                      </m:e>
                    </m:acc>
                    <m:r>
                      <a:rPr lang="en-US" b="1" i="1">
                        <a:solidFill>
                          <a:prstClr val="black"/>
                        </a:solidFill>
                        <a:latin typeface="Cambria Math" panose="02040503050406030204" pitchFamily="18" charset="0"/>
                      </a:rPr>
                      <m:t>=</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𝒚</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𝑨𝑩</m:t>
                        </m:r>
                      </m:e>
                    </m:acc>
                    <m:r>
                      <a:rPr lang="en-US" b="1" i="1">
                        <a:solidFill>
                          <a:prstClr val="black"/>
                        </a:solidFill>
                        <a:latin typeface="Cambria Math" panose="02040503050406030204" pitchFamily="18" charset="0"/>
                      </a:rPr>
                      <m:t>,</m:t>
                    </m:r>
                    <m:acc>
                      <m:accPr>
                        <m:chr m:val="⃗"/>
                        <m:ctrlPr>
                          <a:rPr lang="en-US" b="1" i="1">
                            <a:solidFill>
                              <a:prstClr val="black"/>
                            </a:solidFill>
                            <a:latin typeface="Cambria Math"/>
                          </a:rPr>
                        </m:ctrlPr>
                      </m:accPr>
                      <m:e>
                        <m:r>
                          <a:rPr lang="en-US" b="1" i="1">
                            <a:solidFill>
                              <a:prstClr val="black"/>
                            </a:solidFill>
                            <a:latin typeface="Cambria Math" panose="02040503050406030204" pitchFamily="18" charset="0"/>
                          </a:rPr>
                          <m:t>𝑨𝑴</m:t>
                        </m:r>
                      </m:e>
                    </m:acc>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num>
                      <m:den>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𝒚</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num>
                      <m:den>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𝒚</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𝟔𝟎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num>
                      <m:den>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Quãng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bão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9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lgn="ctr">
                  <a:buFont typeface="Arial" panose="020B0604020202020204" pitchFamily="34" charset="0"/>
                  <a:buNone/>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b="1" i="1">
                            <a:solidFill>
                              <a:prstClr val="black"/>
                            </a:solidFill>
                            <a:latin typeface="Cambria Math"/>
                          </a:rPr>
                        </m:ctrlPr>
                      </m:fPr>
                      <m:num>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𝟏𝟐</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𝟒</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96898" y="4250837"/>
                <a:ext cx="14285902" cy="9168303"/>
              </a:xfrm>
              <a:prstGeom prst="rect">
                <a:avLst/>
              </a:prstGeom>
              <a:blipFill>
                <a:blip r:embed="rId4"/>
                <a:stretch>
                  <a:fillRect l="-1748" t="-2324" r="-1791"/>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4630400" y="3276601"/>
            <a:ext cx="9525000" cy="101425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defRPr/>
            </a:pPr>
            <a:endParaRPr lang="en-US" dirty="0">
              <a:solidFill>
                <a:prstClr val="black"/>
              </a:solidFill>
            </a:endParaRPr>
          </a:p>
        </p:txBody>
      </p:sp>
      <p:grpSp>
        <p:nvGrpSpPr>
          <p:cNvPr id="27" name="Group 26">
            <a:extLst>
              <a:ext uri="{FF2B5EF4-FFF2-40B4-BE49-F238E27FC236}">
                <a16:creationId xmlns:a16="http://schemas.microsoft.com/office/drawing/2014/main" xmlns="" id="{47D60863-385B-4E62-802C-F08FCAA19F2D}"/>
              </a:ext>
            </a:extLst>
          </p:cNvPr>
          <p:cNvGrpSpPr/>
          <p:nvPr/>
        </p:nvGrpSpPr>
        <p:grpSpPr>
          <a:xfrm>
            <a:off x="-37301" y="1134655"/>
            <a:ext cx="2743200" cy="685800"/>
            <a:chOff x="22440" y="59287"/>
            <a:chExt cx="850471" cy="230002"/>
          </a:xfrm>
        </p:grpSpPr>
        <p:grpSp>
          <p:nvGrpSpPr>
            <p:cNvPr id="28" name="Group 27">
              <a:extLst>
                <a:ext uri="{FF2B5EF4-FFF2-40B4-BE49-F238E27FC236}">
                  <a16:creationId xmlns:a16="http://schemas.microsoft.com/office/drawing/2014/main" xmlns="" id="{2A36DAC6-10DB-4254-9F70-FF98E9557DF6}"/>
                </a:ext>
              </a:extLst>
            </p:cNvPr>
            <p:cNvGrpSpPr/>
            <p:nvPr/>
          </p:nvGrpSpPr>
          <p:grpSpPr>
            <a:xfrm>
              <a:off x="22440" y="59287"/>
              <a:ext cx="850471" cy="181322"/>
              <a:chOff x="31572" y="60276"/>
              <a:chExt cx="1196628" cy="224395"/>
            </a:xfrm>
          </p:grpSpPr>
          <p:sp>
            <p:nvSpPr>
              <p:cNvPr id="30" name="Arrow: Pentagon 29">
                <a:extLst>
                  <a:ext uri="{FF2B5EF4-FFF2-40B4-BE49-F238E27FC236}">
                    <a16:creationId xmlns:a16="http://schemas.microsoft.com/office/drawing/2014/main" xmlns="" id="{0073BDC7-7A67-4A14-A04C-DBA00B24C78E}"/>
                  </a:ext>
                </a:extLst>
              </p:cNvPr>
              <p:cNvSpPr/>
              <p:nvPr/>
            </p:nvSpPr>
            <p:spPr>
              <a:xfrm>
                <a:off x="204585" y="62042"/>
                <a:ext cx="1023615" cy="222629"/>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1000" b="1">
                    <a:solidFill>
                      <a:srgbClr val="0000CC"/>
                    </a:solidFill>
                    <a:ea typeface="Calibri" panose="020F0502020204030204" pitchFamily="34" charset="0"/>
                    <a:cs typeface="Times New Roman" panose="02020603050405020304" pitchFamily="18" charset="0"/>
                  </a:rPr>
                  <a:t> </a:t>
                </a:r>
                <a:endParaRPr lang="en-US" sz="120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xmlns="" id="{ACAF0981-9CD0-482B-AA6F-AC00F848D61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2" name="Arrow: Chevron 31">
                <a:extLst>
                  <a:ext uri="{FF2B5EF4-FFF2-40B4-BE49-F238E27FC236}">
                    <a16:creationId xmlns:a16="http://schemas.microsoft.com/office/drawing/2014/main" xmlns="" id="{BECC14F0-20E9-486E-8687-5DE8E14F694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grpSp>
        <p:sp>
          <p:nvSpPr>
            <p:cNvPr id="29" name="TextBox 56">
              <a:extLst>
                <a:ext uri="{FF2B5EF4-FFF2-40B4-BE49-F238E27FC236}">
                  <a16:creationId xmlns:a16="http://schemas.microsoft.com/office/drawing/2014/main" xmlns="" id="{C939EDA2-E4FC-4E2B-BB1E-CC7B543BBB2A}"/>
                </a:ext>
              </a:extLst>
            </p:cNvPr>
            <p:cNvSpPr txBox="1"/>
            <p:nvPr/>
          </p:nvSpPr>
          <p:spPr>
            <a:xfrm>
              <a:off x="188057" y="59287"/>
              <a:ext cx="684854" cy="230002"/>
            </a:xfrm>
            <a:prstGeom prst="rect">
              <a:avLst/>
            </a:prstGeom>
            <a:noFill/>
          </p:spPr>
          <p:txBody>
            <a:bodyPr wrap="square">
              <a:noAutofit/>
            </a:bodyPr>
            <a:lstStyle/>
            <a:p>
              <a:pPr>
                <a:lnSpc>
                  <a:spcPct val="107000"/>
                </a:lnSpc>
                <a:spcAft>
                  <a:spcPts val="800"/>
                </a:spcAft>
              </a:pPr>
              <a:r>
                <a:rPr lang="en-US" sz="30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sz="3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lang="en-US" sz="3000" b="1" dirty="0">
                  <a:solidFill>
                    <a:srgbClr val="0000CC"/>
                  </a:solidFill>
                  <a:latin typeface="Tahoma" panose="020B0604030504040204" pitchFamily="34" charset="0"/>
                  <a:ea typeface="Tahoma" panose="020B0604030504040204" pitchFamily="34" charset="0"/>
                  <a:cs typeface="Tahoma" panose="020B0604030504040204" pitchFamily="34" charset="0"/>
                </a:rPr>
                <a:t>.</a:t>
              </a:r>
              <a:endParaRPr lang="en-US" sz="3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xmlns="" id="{53C3564F-8CCB-4FDA-A64A-F294A2DE4896}"/>
              </a:ext>
            </a:extLst>
          </p:cNvPr>
          <p:cNvPicPr/>
          <p:nvPr/>
        </p:nvPicPr>
        <p:blipFill>
          <a:blip r:embed="rId5"/>
          <a:stretch>
            <a:fillRect/>
          </a:stretch>
        </p:blipFill>
        <p:spPr>
          <a:xfrm>
            <a:off x="17297400" y="9732034"/>
            <a:ext cx="2286000" cy="3665540"/>
          </a:xfrm>
          <a:prstGeom prst="rect">
            <a:avLst/>
          </a:prstGeom>
        </p:spPr>
      </p:pic>
      <mc:AlternateContent xmlns:mc="http://schemas.openxmlformats.org/markup-compatibility/2006" xmlns:a14="http://schemas.microsoft.com/office/drawing/2010/main">
        <mc:Choice Requires="a14">
          <p:sp>
            <p:nvSpPr>
              <p:cNvPr id="24" name="Speech Bubble: Rectangle with Corners Rounded 23">
                <a:extLst>
                  <a:ext uri="{FF2B5EF4-FFF2-40B4-BE49-F238E27FC236}">
                    <a16:creationId xmlns:a16="http://schemas.microsoft.com/office/drawing/2014/main" xmlns="" id="{74C04CD1-9D50-40DD-A714-58D8B68A716E}"/>
                  </a:ext>
                </a:extLst>
              </p:cNvPr>
              <p:cNvSpPr/>
              <p:nvPr/>
            </p:nvSpPr>
            <p:spPr>
              <a:xfrm>
                <a:off x="14630400" y="3270849"/>
                <a:ext cx="9483096" cy="6215349"/>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12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giờ</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tâm</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bão</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dự</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báo</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di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đều</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từ</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𝐴</m:t>
                    </m:r>
                    <m:d>
                      <m:dPr>
                        <m:ctrlPr>
                          <a:rPr lang="en-US" sz="4800" i="1">
                            <a:solidFill>
                              <a:srgbClr val="000000"/>
                            </a:solidFill>
                            <a:latin typeface="Cambria Math"/>
                            <a:ea typeface="Calibri" panose="020F0502020204030204" pitchFamily="34" charset="0"/>
                            <a:cs typeface="Tahoma" panose="020B0604030504040204" pitchFamily="34" charset="0"/>
                          </a:rPr>
                        </m:ctrlPr>
                      </m:dPr>
                      <m:e>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13,8;108,3</m:t>
                        </m:r>
                      </m:e>
                    </m:d>
                  </m:oMath>
                </a14:m>
                <a:r>
                  <a:rPr lang="en-US" sz="4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tới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vị</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trí</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có</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toạ</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𝐵</m:t>
                    </m:r>
                    <m:d>
                      <m:dPr>
                        <m:ctrlPr>
                          <a:rPr lang="en-US" sz="4800" i="1">
                            <a:solidFill>
                              <a:srgbClr val="000000"/>
                            </a:solidFill>
                            <a:latin typeface="Cambria Math"/>
                            <a:ea typeface="Calibri" panose="020F0502020204030204" pitchFamily="34" charset="0"/>
                            <a:cs typeface="Tahoma" panose="020B0604030504040204" pitchFamily="34" charset="0"/>
                          </a:rPr>
                        </m:ctrlPr>
                      </m:dPr>
                      <m:e>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14,1;106,3</m:t>
                        </m:r>
                      </m:e>
                    </m:d>
                  </m:oMath>
                </a14:m>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Gọi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toạ</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𝑀</m:t>
                    </m:r>
                  </m:oMath>
                </a14:m>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4800" i="1">
                            <a:solidFill>
                              <a:srgbClr val="000000"/>
                            </a:solidFill>
                            <a:latin typeface="Cambria Math"/>
                            <a:ea typeface="Calibri" panose="020F0502020204030204" pitchFamily="34" charset="0"/>
                            <a:cs typeface="Tahoma" panose="020B0604030504040204" pitchFamily="34" charset="0"/>
                          </a:rPr>
                        </m:ctrlPr>
                      </m:dPr>
                      <m:e>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𝑥</m:t>
                        </m:r>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m:t>
                        </m:r>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𝑦</m:t>
                        </m:r>
                      </m:e>
                    </m:d>
                  </m:oMath>
                </a14:m>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Bạn</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hãy</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mối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liên</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hệ</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giữa</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hai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vectơ</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i="1">
                            <a:solidFill>
                              <a:prstClr val="black"/>
                            </a:solidFill>
                            <a:latin typeface="Cambria Math"/>
                            <a:ea typeface="Calibri" panose="020F0502020204030204" pitchFamily="34" charset="0"/>
                            <a:cs typeface="Tahoma" panose="020B0604030504040204" pitchFamily="34" charset="0"/>
                          </a:rPr>
                        </m:ctrlPr>
                      </m:accPr>
                      <m:e>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𝐴𝑀</m:t>
                        </m:r>
                      </m:e>
                    </m:acc>
                  </m:oMath>
                </a14:m>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800" i="1">
                            <a:solidFill>
                              <a:prstClr val="black"/>
                            </a:solidFill>
                            <a:latin typeface="Cambria Math"/>
                            <a:ea typeface="Calibri" panose="020F0502020204030204" pitchFamily="34" charset="0"/>
                            <a:cs typeface="Tahoma" panose="020B0604030504040204" pitchFamily="34" charset="0"/>
                          </a:rPr>
                        </m:ctrlPr>
                      </m:accPr>
                      <m:e>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𝐴𝐵</m:t>
                        </m:r>
                      </m:e>
                    </m:acc>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 </m:t>
                    </m:r>
                  </m:oMath>
                </a14:m>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thể</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mối</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quan</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hệ</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đó</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toạ</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6600FF"/>
                    </a:solidFill>
                    <a:latin typeface="Times New Roman" panose="02020603050405020304" pitchFamily="18" charset="0"/>
                    <a:ea typeface="Calibri" panose="020F0502020204030204" pitchFamily="34" charset="0"/>
                    <a:cs typeface="Times New Roman" panose="02020603050405020304" pitchFamily="18" charset="0"/>
                  </a:rPr>
                  <a:t>tìm</a:t>
                </a:r>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𝑥</m:t>
                    </m:r>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m:t>
                    </m:r>
                    <m:r>
                      <a:rPr lang="en-US" sz="4800" i="1">
                        <a:solidFill>
                          <a:srgbClr val="000000"/>
                        </a:solidFill>
                        <a:latin typeface="Cambria Math" panose="02040503050406030204" pitchFamily="18" charset="0"/>
                        <a:ea typeface="Calibri" panose="020F0502020204030204" pitchFamily="34" charset="0"/>
                        <a:cs typeface="Tahoma" panose="020B0604030504040204" pitchFamily="34" charset="0"/>
                      </a:rPr>
                      <m:t>𝑦</m:t>
                    </m:r>
                  </m:oMath>
                </a14:m>
                <a:r>
                  <a:rPr lang="en-US" sz="4800" dirty="0">
                    <a:solidFill>
                      <a:srgbClr val="66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4" name="Speech Bubble: Rectangle with Corners Rounded 23">
                <a:extLst>
                  <a:ext uri="{FF2B5EF4-FFF2-40B4-BE49-F238E27FC236}">
                    <a16:creationId xmlns:a16="http://schemas.microsoft.com/office/drawing/2014/main" id="{74C04CD1-9D50-40DD-A714-58D8B68A716E}"/>
                  </a:ext>
                </a:extLst>
              </p:cNvPr>
              <p:cNvSpPr>
                <a:spLocks noRot="1" noChangeAspect="1" noMove="1" noResize="1" noEditPoints="1" noAdjustHandles="1" noChangeArrowheads="1" noChangeShapeType="1" noTextEdit="1"/>
              </p:cNvSpPr>
              <p:nvPr/>
            </p:nvSpPr>
            <p:spPr>
              <a:xfrm>
                <a:off x="14630400" y="3270849"/>
                <a:ext cx="9483096" cy="6215349"/>
              </a:xfrm>
              <a:prstGeom prst="wedgeRoundRectCallout">
                <a:avLst/>
              </a:prstGeom>
              <a:blipFill>
                <a:blip r:embed="rId6"/>
                <a:stretch>
                  <a:fillRect t="-3307"/>
                </a:stretch>
              </a:blipFill>
            </p:spPr>
            <p:txBody>
              <a:bodyPr/>
              <a:lstStyle/>
              <a:p>
                <a:r>
                  <a:rPr lang="en-US">
                    <a:noFill/>
                  </a:rPr>
                  <a:t> </a:t>
                </a:r>
              </a:p>
            </p:txBody>
          </p:sp>
        </mc:Fallback>
      </mc:AlternateContent>
      <p:sp>
        <p:nvSpPr>
          <p:cNvPr id="26" name="Freeform 20">
            <a:extLst>
              <a:ext uri="{FF2B5EF4-FFF2-40B4-BE49-F238E27FC236}">
                <a16:creationId xmlns:a16="http://schemas.microsoft.com/office/drawing/2014/main" xmlns="" id="{8643E262-BDC8-45EC-B66F-E8850B76189C}"/>
              </a:ext>
            </a:extLst>
          </p:cNvPr>
          <p:cNvSpPr>
            <a:spLocks/>
          </p:cNvSpPr>
          <p:nvPr/>
        </p:nvSpPr>
        <p:spPr bwMode="auto">
          <a:xfrm rot="16200000" flipV="1">
            <a:off x="6659751" y="2151575"/>
            <a:ext cx="966341" cy="3106218"/>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TextBox 32">
            <a:extLst>
              <a:ext uri="{FF2B5EF4-FFF2-40B4-BE49-F238E27FC236}">
                <a16:creationId xmlns:a16="http://schemas.microsoft.com/office/drawing/2014/main" xmlns="" id="{5C8CE8FA-63A9-41A6-AB34-D3CBA27CDC49}"/>
              </a:ext>
            </a:extLst>
          </p:cNvPr>
          <p:cNvSpPr txBox="1"/>
          <p:nvPr/>
        </p:nvSpPr>
        <p:spPr>
          <a:xfrm>
            <a:off x="5562600" y="3340394"/>
            <a:ext cx="2978124" cy="800219"/>
          </a:xfrm>
          <a:prstGeom prst="rect">
            <a:avLst/>
          </a:prstGeom>
          <a:solidFill>
            <a:srgbClr val="DAE3F3"/>
          </a:solid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34" name="Picture 33">
            <a:extLst>
              <a:ext uri="{FF2B5EF4-FFF2-40B4-BE49-F238E27FC236}">
                <a16:creationId xmlns:a16="http://schemas.microsoft.com/office/drawing/2014/main" xmlns="" id="{576CA542-4007-4B88-B7B6-CEF4F86D949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78451" y="3193790"/>
            <a:ext cx="1097756" cy="1079473"/>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28885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ipe(up)">
                                      <p:cBhvr>
                                        <p:cTn id="42" dur="500"/>
                                        <p:tgtEl>
                                          <p:spTgt spid="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0" end="0"/>
                                            </p:txEl>
                                          </p:spTgt>
                                        </p:tgtEl>
                                        <p:attrNameLst>
                                          <p:attrName>style.visibility</p:attrName>
                                        </p:attrNameLst>
                                      </p:cBhvr>
                                      <p:to>
                                        <p:strVal val="visible"/>
                                      </p:to>
                                    </p:set>
                                    <p:animEffect transition="in" filter="wipe(up)">
                                      <p:cBhvr>
                                        <p:cTn id="47" dur="500"/>
                                        <p:tgtEl>
                                          <p:spTgt spid="9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1" end="1"/>
                                            </p:txEl>
                                          </p:spTgt>
                                        </p:tgtEl>
                                        <p:attrNameLst>
                                          <p:attrName>style.visibility</p:attrName>
                                        </p:attrNameLst>
                                      </p:cBhvr>
                                      <p:to>
                                        <p:strVal val="visible"/>
                                      </p:to>
                                    </p:set>
                                    <p:animEffect transition="in" filter="wipe(up)">
                                      <p:cBhvr>
                                        <p:cTn id="52" dur="500"/>
                                        <p:tgtEl>
                                          <p:spTgt spid="9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2" end="2"/>
                                            </p:txEl>
                                          </p:spTgt>
                                        </p:tgtEl>
                                        <p:attrNameLst>
                                          <p:attrName>style.visibility</p:attrName>
                                        </p:attrNameLst>
                                      </p:cBhvr>
                                      <p:to>
                                        <p:strVal val="visible"/>
                                      </p:to>
                                    </p:set>
                                    <p:animEffect transition="in" filter="wipe(up)">
                                      <p:cBhvr>
                                        <p:cTn id="57" dur="500"/>
                                        <p:tgtEl>
                                          <p:spTgt spid="9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99">
                                            <p:txEl>
                                              <p:pRg st="3" end="3"/>
                                            </p:txEl>
                                          </p:spTgt>
                                        </p:tgtEl>
                                        <p:attrNameLst>
                                          <p:attrName>style.visibility</p:attrName>
                                        </p:attrNameLst>
                                      </p:cBhvr>
                                      <p:to>
                                        <p:strVal val="visible"/>
                                      </p:to>
                                    </p:set>
                                    <p:animEffect transition="in" filter="wipe(up)">
                                      <p:cBhvr>
                                        <p:cTn id="62" dur="500"/>
                                        <p:tgtEl>
                                          <p:spTgt spid="9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99">
                                            <p:txEl>
                                              <p:pRg st="4" end="4"/>
                                            </p:txEl>
                                          </p:spTgt>
                                        </p:tgtEl>
                                        <p:attrNameLst>
                                          <p:attrName>style.visibility</p:attrName>
                                        </p:attrNameLst>
                                      </p:cBhvr>
                                      <p:to>
                                        <p:strVal val="visible"/>
                                      </p:to>
                                    </p:set>
                                    <p:animEffect transition="in" filter="wipe(up)">
                                      <p:cBhvr>
                                        <p:cTn id="67" dur="500"/>
                                        <p:tgtEl>
                                          <p:spTgt spid="9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99">
                                            <p:txEl>
                                              <p:pRg st="5" end="5"/>
                                            </p:txEl>
                                          </p:spTgt>
                                        </p:tgtEl>
                                        <p:attrNameLst>
                                          <p:attrName>style.visibility</p:attrName>
                                        </p:attrNameLst>
                                      </p:cBhvr>
                                      <p:to>
                                        <p:strVal val="visible"/>
                                      </p:to>
                                    </p:set>
                                    <p:animEffect transition="in" filter="wipe(up)">
                                      <p:cBhvr>
                                        <p:cTn id="72" dur="500"/>
                                        <p:tgtEl>
                                          <p:spTgt spid="9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99">
                                            <p:txEl>
                                              <p:pRg st="6" end="6"/>
                                            </p:txEl>
                                          </p:spTgt>
                                        </p:tgtEl>
                                        <p:attrNameLst>
                                          <p:attrName>style.visibility</p:attrName>
                                        </p:attrNameLst>
                                      </p:cBhvr>
                                      <p:to>
                                        <p:strVal val="visible"/>
                                      </p:to>
                                    </p:set>
                                    <p:animEffect transition="in" filter="wipe(up)">
                                      <p:cBhvr>
                                        <p:cTn id="7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24" grpId="0" animBg="1"/>
      <p:bldP spid="26"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95300" y="1981200"/>
                <a:ext cx="23393400" cy="10363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𝑨𝑴</m:t>
                    </m:r>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𝟒</m:t>
                        </m:r>
                      </m:den>
                    </m:f>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𝒚</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e>
                            </m:d>
                          </m:e>
                          <m:sup>
                            <m:r>
                              <a:rPr lang="en-US" b="1" i="1">
                                <a:solidFill>
                                  <a:prstClr val="black"/>
                                </a:solidFill>
                                <a:latin typeface="Cambria Math" panose="02040503050406030204" pitchFamily="18" charset="0"/>
                              </a:rPr>
                              <m:t>𝟐</m:t>
                            </m:r>
                          </m:sup>
                        </m:sSup>
                      </m:e>
                    </m:rad>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𝟒</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rad>
                      <m:radPr>
                        <m:degHide m:val="on"/>
                        <m:ctrlPr>
                          <a:rPr lang="en-US" b="1" i="1">
                            <a:solidFill>
                              <a:prstClr val="black"/>
                            </a:solidFill>
                            <a:latin typeface="Cambria Math"/>
                          </a:rPr>
                        </m:ctrlPr>
                      </m:radPr>
                      <m:deg/>
                      <m:e>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f>
                                  <m:fPr>
                                    <m:ctrlPr>
                                      <a:rPr lang="en-US" b="1" i="1">
                                        <a:solidFill>
                                          <a:prstClr val="black"/>
                                        </a:solidFill>
                                        <a:latin typeface="Cambria Math"/>
                                      </a:rPr>
                                    </m:ctrlPr>
                                  </m:fPr>
                                  <m:num>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𝟔𝟎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m:t>
                                    </m:r>
                                  </m:num>
                                  <m:den>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e>
                            </m:d>
                          </m:e>
                          <m:sup>
                            <m:r>
                              <a:rPr lang="en-US" b="1" i="1">
                                <a:solidFill>
                                  <a:prstClr val="black"/>
                                </a:solidFill>
                                <a:latin typeface="Cambria Math" panose="02040503050406030204" pitchFamily="18" charset="0"/>
                              </a:rPr>
                              <m:t>𝟐</m:t>
                            </m:r>
                          </m:sup>
                        </m:sSup>
                      </m:e>
                    </m:rad>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𝟒</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f>
                                <m:fPr>
                                  <m:ctrlPr>
                                    <a:rPr lang="en-US" b="1" i="1">
                                      <a:solidFill>
                                        <a:prstClr val="black"/>
                                      </a:solidFill>
                                      <a:latin typeface="Cambria Math"/>
                                    </a:rPr>
                                  </m:ctrlPr>
                                </m:fPr>
                                <m:num>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𝟔𝟎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𝟗</m:t>
                                  </m:r>
                                </m:num>
                                <m:den>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den>
                              </m:f>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m:t>
                                  </m:r>
                                  <m:rad>
                                    <m:radPr>
                                      <m:degHide m:val="on"/>
                                      <m:ctrlPr>
                                        <a:rPr lang="en-US" b="1" i="1">
                                          <a:solidFill>
                                            <a:prstClr val="black"/>
                                          </a:solidFill>
                                          <a:latin typeface="Cambria Math"/>
                                        </a:rPr>
                                      </m:ctrlPr>
                                    </m:radPr>
                                    <m:deg/>
                                    <m:e>
                                      <m:r>
                                        <a:rPr lang="en-US" b="1" i="1">
                                          <a:solidFill>
                                            <a:prstClr val="black"/>
                                          </a:solidFill>
                                          <a:latin typeface="Cambria Math" panose="02040503050406030204" pitchFamily="18" charset="0"/>
                                        </a:rPr>
                                        <m:t>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𝟎𝟗</m:t>
                                      </m:r>
                                    </m:e>
                                  </m:rad>
                                </m:num>
                                <m:den>
                                  <m:r>
                                    <a:rPr lang="en-US" b="1" i="1">
                                      <a:solidFill>
                                        <a:prstClr val="black"/>
                                      </a:solidFill>
                                      <a:latin typeface="Cambria Math" panose="02040503050406030204" pitchFamily="18" charset="0"/>
                                    </a:rPr>
                                    <m:t>𝟒</m:t>
                                  </m:r>
                                </m:den>
                              </m:f>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𝟖𝟏</m:t>
                          </m:r>
                        </m:num>
                        <m:den>
                          <m:r>
                            <a:rPr lang="en-US" b="1" i="1">
                              <a:solidFill>
                                <a:prstClr val="black"/>
                              </a:solidFill>
                              <a:latin typeface="Cambria Math" panose="02040503050406030204" pitchFamily="18" charset="0"/>
                            </a:rPr>
                            <m:t>𝟏𝟔</m:t>
                          </m:r>
                        </m:den>
                      </m:f>
                    </m:oMath>
                  </m:oMathPara>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14:m>
                  <m:oMath xmlns:m="http://schemas.openxmlformats.org/officeDocument/2006/math">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sSup>
                      <m:sSupPr>
                        <m:ctrlPr>
                          <a:rPr lang="en-US" b="1" i="1">
                            <a:solidFill>
                              <a:prstClr val="black"/>
                            </a:solidFill>
                            <a:latin typeface="Cambria Math"/>
                          </a:rPr>
                        </m:ctrlPr>
                      </m:sSupPr>
                      <m:e>
                        <m:d>
                          <m:dPr>
                            <m:ctrlPr>
                              <a:rPr lang="en-US" b="1" i="1">
                                <a:solidFill>
                                  <a:prstClr val="black"/>
                                </a:solidFill>
                                <a:latin typeface="Cambria Math"/>
                              </a:rPr>
                            </m:ctrlPr>
                          </m:dPr>
                          <m:e>
                            <m:f>
                              <m:fPr>
                                <m:ctrlPr>
                                  <a:rPr lang="en-US" b="1" i="1">
                                    <a:solidFill>
                                      <a:prstClr val="black"/>
                                    </a:solidFill>
                                    <a:latin typeface="Cambria Math"/>
                                  </a:rPr>
                                </m:ctrlPr>
                              </m:fPr>
                              <m:num>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m:t>
                                </m:r>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𝟔</m:t>
                                </m:r>
                              </m:num>
                              <m:den>
                                <m:r>
                                  <a:rPr lang="en-US" b="1" i="1">
                                    <a:solidFill>
                                      <a:prstClr val="black"/>
                                    </a:solidFill>
                                    <a:latin typeface="Cambria Math" panose="02040503050406030204" pitchFamily="18" charset="0"/>
                                  </a:rPr>
                                  <m:t>𝟎</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den>
                            </m:f>
                          </m:e>
                        </m:d>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r>
                          <a:rPr lang="en-US" b="1" i="1">
                            <a:solidFill>
                              <a:prstClr val="black"/>
                            </a:solidFill>
                            <a:latin typeface="Cambria Math" panose="02040503050406030204" pitchFamily="18" charset="0"/>
                          </a:rPr>
                          <m:t>𝟑𝟔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𝟖𝟏</m:t>
                        </m:r>
                      </m:num>
                      <m:den>
                        <m:r>
                          <a:rPr lang="en-US" b="1" i="1">
                            <a:solidFill>
                              <a:prstClr val="black"/>
                            </a:solidFill>
                            <a:latin typeface="Cambria Math" panose="02040503050406030204" pitchFamily="18" charset="0"/>
                          </a:rPr>
                          <m:t>𝟏𝟔</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chức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năng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SLOVE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MTCT 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nghiệm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smtClean="0">
                            <a:solidFill>
                              <a:prstClr val="black"/>
                            </a:solidFill>
                            <a:latin typeface="Cambria Math"/>
                          </a:rPr>
                        </m:ctrlPr>
                      </m:dPr>
                      <m:e>
                        <m:eqArr>
                          <m:eqArrPr>
                            <m:ctrlPr>
                              <a:rPr lang="en-US" b="1" i="1">
                                <a:solidFill>
                                  <a:prstClr val="black"/>
                                </a:solidFill>
                                <a:latin typeface="Cambria Math"/>
                              </a:rPr>
                            </m:ctrlPr>
                          </m:eqArrPr>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𝟓𝟕𝟓</m:t>
                            </m:r>
                            <m:r>
                              <a:rPr lang="en-US" b="1" i="1" smtClean="0">
                                <a:solidFill>
                                  <a:prstClr val="black"/>
                                </a:solidFill>
                                <a:latin typeface="Cambria Math" panose="02040503050406030204" pitchFamily="18" charset="0"/>
                              </a:rPr>
                              <m:t>    </m:t>
                            </m:r>
                            <m:d>
                              <m:dPr>
                                <m:ctrlPr>
                                  <a:rPr lang="en-US" b="1" i="1">
                                    <a:solidFill>
                                      <a:prstClr val="black"/>
                                    </a:solidFill>
                                    <a:latin typeface="Cambria Math"/>
                                  </a:rPr>
                                </m:ctrlPr>
                              </m:dPr>
                              <m:e>
                                <m:r>
                                  <m:rPr>
                                    <m:nor/>
                                  </m:rP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m:t>lo</m:t>
                                </m:r>
                                <m:r>
                                  <m:rPr>
                                    <m:nor/>
                                  </m:rP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m:t>ạ</m:t>
                                </m:r>
                                <m:r>
                                  <m:rPr>
                                    <m:nor/>
                                  </m:rP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m:t>i</m:t>
                                </m:r>
                              </m:e>
                            </m:d>
                          </m:e>
                          <m:e>
                            <m:r>
                              <a:rPr lang="en-US" b="1" i="1">
                                <a:solidFill>
                                  <a:prstClr val="black"/>
                                </a:solidFill>
                                <a:latin typeface="Cambria Math" panose="02040503050406030204" pitchFamily="18" charset="0"/>
                              </a:rPr>
                              <m:t>𝒙</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𝟎𝟐𝟓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𝒚</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eqArr>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a:buFont typeface="Arial" panose="020B0604020202020204" pitchFamily="34" charset="0"/>
                  <a:buNone/>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𝑴</m:t>
                    </m:r>
                    <m:d>
                      <m:dPr>
                        <m:ctrlPr>
                          <a:rPr lang="en-US" b="1" i="1">
                            <a:solidFill>
                              <a:prstClr val="black"/>
                            </a:solidFill>
                            <a:latin typeface="Cambria Math"/>
                          </a:rPr>
                        </m:ctrlPr>
                      </m:dPr>
                      <m:e>
                        <m:r>
                          <a:rPr lang="en-US" b="1" i="1">
                            <a:solidFill>
                              <a:prstClr val="black"/>
                            </a:solidFill>
                            <a:latin typeface="Cambria Math" panose="02040503050406030204" pitchFamily="18" charset="0"/>
                          </a:rPr>
                          <m:t>𝟏𝟒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𝟎𝟐𝟓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𝟏𝟎𝟔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𝟖</m:t>
                        </m:r>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495300" y="1981200"/>
                <a:ext cx="23393400" cy="10363200"/>
              </a:xfrm>
              <a:prstGeom prst="rect">
                <a:avLst/>
              </a:prstGeom>
              <a:blipFill>
                <a:blip r:embed="rId3"/>
                <a:stretch>
                  <a:fillRect l="-1042"/>
                </a:stretch>
              </a:blipFill>
              <a:ln>
                <a:solidFill>
                  <a:srgbClr val="00B0F0"/>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695345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67983" y="2764439"/>
                <a:ext cx="23393400" cy="233985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dirty="0" err="1">
                    <a:solidFill>
                      <a:srgbClr val="FF0000"/>
                    </a:solidFill>
                  </a:rPr>
                  <a:t>Chú</a:t>
                </a:r>
                <a:r>
                  <a:rPr lang="en-US" b="1" dirty="0">
                    <a:solidFill>
                      <a:srgbClr val="FF0000"/>
                    </a:solidFill>
                  </a:rPr>
                  <a:t> ý</a:t>
                </a:r>
                <a:r>
                  <a:rPr lang="vi-VN" dirty="0">
                    <a:solidFill>
                      <a:srgbClr val="FF0000"/>
                    </a:solidFill>
                  </a:rPr>
                  <a:t>: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đ</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iể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 </a:t>
                </a:r>
                <a14:m>
                  <m:oMath xmlns:m="http://schemas.openxmlformats.org/officeDocument/2006/math">
                    <m:r>
                      <a:rPr lang="en-US" b="1" i="1">
                        <a:solidFill>
                          <a:prstClr val="black"/>
                        </a:solidFill>
                        <a:latin typeface="Cambria Math" panose="02040503050406030204" pitchFamily="18" charset="0"/>
                      </a:rPr>
                      <m:t>𝑴</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𝑨𝑩</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solidFill>
                              <a:prstClr val="black"/>
                            </a:solidFill>
                            <a:latin typeface="Cambria Math"/>
                          </a:rPr>
                        </m:ctrlPr>
                      </m:dPr>
                      <m:e>
                        <m:f>
                          <m:fPr>
                            <m:ctrlPr>
                              <a:rPr lang="en-US" b="1" i="1">
                                <a:solidFill>
                                  <a:prstClr val="black"/>
                                </a:solidFill>
                                <a:latin typeface="Cambria Math"/>
                              </a:rPr>
                            </m:ctrlPr>
                          </m:fPr>
                          <m:num>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𝒙</m:t>
                                </m:r>
                              </m:e>
                              <m:sub>
                                <m:r>
                                  <a:rPr lang="en-US" b="1" i="1">
                                    <a:solidFill>
                                      <a:prstClr val="black"/>
                                    </a:solidFill>
                                    <a:latin typeface="Cambria Math" panose="02040503050406030204" pitchFamily="18" charset="0"/>
                                  </a:rPr>
                                  <m:t>𝑨</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𝒙</m:t>
                                </m:r>
                              </m:e>
                              <m:sub>
                                <m:r>
                                  <a:rPr lang="en-US" b="1" i="1">
                                    <a:solidFill>
                                      <a:prstClr val="black"/>
                                    </a:solidFill>
                                    <a:latin typeface="Cambria Math" panose="02040503050406030204" pitchFamily="18" charset="0"/>
                                  </a:rPr>
                                  <m:t>𝑩</m:t>
                                </m:r>
                              </m:sub>
                            </m:sSub>
                          </m:num>
                          <m:den>
                            <m:r>
                              <a:rPr lang="en-US" b="1" i="1">
                                <a:solidFill>
                                  <a:prstClr val="black"/>
                                </a:solidFill>
                                <a:latin typeface="Cambria Math" panose="02040503050406030204" pitchFamily="18" charset="0"/>
                              </a:rPr>
                              <m:t>𝟐</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𝒚</m:t>
                                </m:r>
                              </m:e>
                              <m:sub>
                                <m:r>
                                  <a:rPr lang="en-US" b="1" i="1">
                                    <a:solidFill>
                                      <a:prstClr val="black"/>
                                    </a:solidFill>
                                    <a:latin typeface="Cambria Math" panose="02040503050406030204" pitchFamily="18" charset="0"/>
                                  </a:rPr>
                                  <m:t>𝑨</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𝒚</m:t>
                                </m:r>
                              </m:e>
                              <m:sub>
                                <m:r>
                                  <a:rPr lang="en-US" b="1" i="1">
                                    <a:solidFill>
                                      <a:prstClr val="black"/>
                                    </a:solidFill>
                                    <a:latin typeface="Cambria Math" panose="02040503050406030204" pitchFamily="18" charset="0"/>
                                  </a:rPr>
                                  <m:t>𝑩</m:t>
                                </m:r>
                              </m:sub>
                            </m:sSub>
                          </m:num>
                          <m:den>
                            <m:r>
                              <a:rPr lang="en-US" b="1" i="1">
                                <a:solidFill>
                                  <a:prstClr val="black"/>
                                </a:solidFill>
                                <a:latin typeface="Cambria Math" panose="02040503050406030204" pitchFamily="18" charset="0"/>
                              </a:rPr>
                              <m:t>𝟐</m:t>
                            </m:r>
                          </m:den>
                        </m:f>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𝑮</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rPr>
                      <m:t>𝑨𝑩𝑪</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solidFill>
                              <a:prstClr val="black"/>
                            </a:solidFill>
                            <a:latin typeface="Cambria Math"/>
                          </a:rPr>
                        </m:ctrlPr>
                      </m:dPr>
                      <m:e>
                        <m:f>
                          <m:fPr>
                            <m:ctrlPr>
                              <a:rPr lang="en-US" b="1" i="1">
                                <a:solidFill>
                                  <a:prstClr val="black"/>
                                </a:solidFill>
                                <a:latin typeface="Cambria Math"/>
                              </a:rPr>
                            </m:ctrlPr>
                          </m:fPr>
                          <m:num>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𝒙</m:t>
                                </m:r>
                              </m:e>
                              <m:sub>
                                <m:r>
                                  <a:rPr lang="en-US" b="1" i="1">
                                    <a:solidFill>
                                      <a:prstClr val="black"/>
                                    </a:solidFill>
                                    <a:latin typeface="Cambria Math" panose="02040503050406030204" pitchFamily="18" charset="0"/>
                                  </a:rPr>
                                  <m:t>𝑨</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𝒙</m:t>
                                </m:r>
                              </m:e>
                              <m:sub>
                                <m:r>
                                  <a:rPr lang="en-US" b="1" i="1">
                                    <a:solidFill>
                                      <a:prstClr val="black"/>
                                    </a:solidFill>
                                    <a:latin typeface="Cambria Math" panose="02040503050406030204" pitchFamily="18" charset="0"/>
                                  </a:rPr>
                                  <m:t>𝑩</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𝒙</m:t>
                                </m:r>
                              </m:e>
                              <m:sub>
                                <m:r>
                                  <a:rPr lang="en-US" b="1" i="1">
                                    <a:solidFill>
                                      <a:prstClr val="black"/>
                                    </a:solidFill>
                                    <a:latin typeface="Cambria Math" panose="02040503050406030204" pitchFamily="18" charset="0"/>
                                  </a:rPr>
                                  <m:t>𝑪</m:t>
                                </m:r>
                              </m:sub>
                            </m:sSub>
                          </m:num>
                          <m:den>
                            <m:r>
                              <a:rPr lang="en-US" b="1" i="1">
                                <a:solidFill>
                                  <a:prstClr val="black"/>
                                </a:solidFill>
                                <a:latin typeface="Cambria Math" panose="02040503050406030204" pitchFamily="18" charset="0"/>
                              </a:rPr>
                              <m:t>𝟑</m:t>
                            </m:r>
                          </m:den>
                        </m:f>
                        <m:r>
                          <a:rPr lang="en-US" b="1" i="1">
                            <a:solidFill>
                              <a:prstClr val="black"/>
                            </a:solidFill>
                            <a:latin typeface="Cambria Math" panose="02040503050406030204" pitchFamily="18" charset="0"/>
                          </a:rPr>
                          <m:t>;</m:t>
                        </m:r>
                        <m:f>
                          <m:fPr>
                            <m:ctrlPr>
                              <a:rPr lang="en-US" b="1" i="1">
                                <a:solidFill>
                                  <a:prstClr val="black"/>
                                </a:solidFill>
                                <a:latin typeface="Cambria Math"/>
                              </a:rPr>
                            </m:ctrlPr>
                          </m:fPr>
                          <m:num>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𝒚</m:t>
                                </m:r>
                              </m:e>
                              <m:sub>
                                <m:r>
                                  <a:rPr lang="en-US" b="1" i="1">
                                    <a:solidFill>
                                      <a:prstClr val="black"/>
                                    </a:solidFill>
                                    <a:latin typeface="Cambria Math" panose="02040503050406030204" pitchFamily="18" charset="0"/>
                                  </a:rPr>
                                  <m:t>𝑨</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𝒚</m:t>
                                </m:r>
                              </m:e>
                              <m:sub>
                                <m:r>
                                  <a:rPr lang="en-US" b="1" i="1">
                                    <a:solidFill>
                                      <a:prstClr val="black"/>
                                    </a:solidFill>
                                    <a:latin typeface="Cambria Math" panose="02040503050406030204" pitchFamily="18" charset="0"/>
                                  </a:rPr>
                                  <m:t>𝑩</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𝒚</m:t>
                                </m:r>
                              </m:e>
                              <m:sub>
                                <m:r>
                                  <a:rPr lang="en-US" b="1" i="1">
                                    <a:solidFill>
                                      <a:prstClr val="black"/>
                                    </a:solidFill>
                                    <a:latin typeface="Cambria Math" panose="02040503050406030204" pitchFamily="18" charset="0"/>
                                  </a:rPr>
                                  <m:t>𝑪</m:t>
                                </m:r>
                              </m:sub>
                            </m:sSub>
                          </m:num>
                          <m:den>
                            <m:r>
                              <a:rPr lang="en-US" b="1" i="1">
                                <a:solidFill>
                                  <a:prstClr val="black"/>
                                </a:solidFill>
                                <a:latin typeface="Cambria Math" panose="02040503050406030204" pitchFamily="18" charset="0"/>
                              </a:rPr>
                              <m:t>𝟑</m:t>
                            </m:r>
                          </m:den>
                        </m:f>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vi-VN" dirty="0">
                    <a:solidFill>
                      <a:prstClr val="black"/>
                    </a:solidFill>
                  </a:rPr>
                  <a:t> </a:t>
                </a:r>
                <a:endParaRPr lang="en-US" dirty="0">
                  <a:solidFill>
                    <a:prstClr val="black"/>
                  </a:solidFill>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67983" y="2764439"/>
                <a:ext cx="23393400" cy="2339855"/>
              </a:xfrm>
              <a:prstGeom prst="rect">
                <a:avLst/>
              </a:prstGeom>
              <a:blipFill>
                <a:blip r:embed="rId3"/>
                <a:stretch>
                  <a:fillRect l="-1381" t="-3368" b="-5699"/>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Title 1">
            <a:extLst>
              <a:ext uri="{FF2B5EF4-FFF2-40B4-BE49-F238E27FC236}">
                <a16:creationId xmlns:a16="http://schemas.microsoft.com/office/drawing/2014/main" xmlns="" id="{34DB4C0F-AB3E-43A6-85DA-18F74C5B01B8}"/>
              </a:ext>
            </a:extLst>
          </p:cNvPr>
          <p:cNvSpPr txBox="1">
            <a:spLocks/>
          </p:cNvSpPr>
          <p:nvPr/>
        </p:nvSpPr>
        <p:spPr>
          <a:xfrm>
            <a:off x="495300" y="5715000"/>
            <a:ext cx="23393400" cy="366910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685800" indent="-685800" algn="just">
              <a:buFontTx/>
              <a:buChar cha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Đất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đồ</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phép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chiếu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đồ</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vẽ</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thực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loại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đồ</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nguyên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tắc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phạm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vi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hẹp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685800" indent="-685800" algn="just">
              <a:buFontTx/>
              <a:buChar cha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dụng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phạm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vi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ngắn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bão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grpSp>
        <p:nvGrpSpPr>
          <p:cNvPr id="7" name="Group 6">
            <a:extLst>
              <a:ext uri="{FF2B5EF4-FFF2-40B4-BE49-F238E27FC236}">
                <a16:creationId xmlns:a16="http://schemas.microsoft.com/office/drawing/2014/main" xmlns="" id="{E5B1057C-ACAA-4040-B4BE-81C7B33C52BD}"/>
              </a:ext>
            </a:extLst>
          </p:cNvPr>
          <p:cNvGrpSpPr/>
          <p:nvPr/>
        </p:nvGrpSpPr>
        <p:grpSpPr>
          <a:xfrm>
            <a:off x="-72643" y="1572056"/>
            <a:ext cx="19656043" cy="830997"/>
            <a:chOff x="-288923" y="1892299"/>
            <a:chExt cx="19659598" cy="830996"/>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p:spTree>
    <p:extLst>
      <p:ext uri="{BB962C8B-B14F-4D97-AF65-F5344CB8AC3E}">
        <p14:creationId xmlns:p14="http://schemas.microsoft.com/office/powerpoint/2010/main" val="2379240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3200400" y="1758547"/>
                <a:ext cx="19659600" cy="233985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4.16.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dài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𝑶𝑴𝑵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vi-VN"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3200400" y="1758547"/>
                <a:ext cx="19659600" cy="2339855"/>
              </a:xfrm>
              <a:prstGeom prst="rect">
                <a:avLst/>
              </a:prstGeom>
              <a:blipFill>
                <a:blip r:embed="rId3"/>
                <a:stretch>
                  <a:fillRect l="-1363" t="-9067" r="-930" b="-1554"/>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xmlns="" id="{34DB4C0F-AB3E-43A6-85DA-18F74C5B01B8}"/>
                  </a:ext>
                </a:extLst>
              </p:cNvPr>
              <p:cNvSpPr txBox="1">
                <a:spLocks/>
              </p:cNvSpPr>
              <p:nvPr/>
            </p:nvSpPr>
            <p:spPr>
              <a:xfrm>
                <a:off x="3200400" y="5268448"/>
                <a:ext cx="19659600" cy="791415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50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𝑶𝑴</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e>
                    </m:ra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𝟏𝟎</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𝑶𝑵</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e>
                    </m:ra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𝟓</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50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𝑴𝑵</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e>
                            </m:d>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e>
                            </m:d>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e>
                    </m:ra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ad>
                      <m:radPr>
                        <m:degHide m:val="on"/>
                        <m:ctrlPr>
                          <a:rPr lang="en-US" sz="4800" b="1" i="1">
                            <a:solidFill>
                              <a:prstClr val="black"/>
                            </a:solidFill>
                            <a:latin typeface="Cambria Math"/>
                            <a:ea typeface="Calibri" panose="020F0502020204030204" pitchFamily="34" charset="0"/>
                            <a:cs typeface="Tahoma" panose="020B0604030504040204" pitchFamily="34" charset="0"/>
                          </a:rPr>
                        </m:ctrlPr>
                      </m:radPr>
                      <m:deg/>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𝟏𝟎</m:t>
                        </m:r>
                      </m:e>
                    </m:ra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50000"/>
                  </a:lnSpc>
                  <a:spcAft>
                    <a:spcPts val="800"/>
                  </a:spcAf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𝑵</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𝟐𝟎</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m:t>
                    </m:r>
                    <m:sSup>
                      <m:sSupPr>
                        <m:ctrlPr>
                          <a:rPr lang="en-US" sz="4800" b="1" i="1">
                            <a:solidFill>
                              <a:prstClr val="black"/>
                            </a:solidFill>
                            <a:latin typeface="Cambria Math"/>
                            <a:ea typeface="Calibri" panose="020F0502020204030204" pitchFamily="34" charset="0"/>
                            <a:cs typeface="Tahoma" panose="020B0604030504040204" pitchFamily="34" charset="0"/>
                          </a:rPr>
                        </m:ctrlPr>
                      </m:sSup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𝑵</m:t>
                        </m:r>
                      </m:e>
                      <m:sup>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sup>
                    </m:sSup>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𝑶𝑴𝑵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r>
                      <a:rPr lang="en-US" sz="4800" b="1" smtClean="0">
                        <a:solidFill>
                          <a:prstClr val="black"/>
                        </a:solidFill>
                        <a:latin typeface="Cambria Math" panose="02040503050406030204" pitchFamily="18" charset="0"/>
                        <a:ea typeface="Calibri" panose="020F0502020204030204" pitchFamily="34" charset="0"/>
                        <a:cs typeface="Tahoma" panose="020B0604030504040204" pitchFamily="34" charset="0"/>
                      </a:rPr>
                      <m:t>.</m:t>
                    </m:r>
                  </m:oMath>
                </a14:m>
                <a:endParaRPr lang="en-US" sz="4800" b="1" dirty="0">
                  <a:solidFill>
                    <a:prstClr val="black"/>
                  </a:solidFill>
                  <a:latin typeface="Tahoma" panose="020B0604030504040204" pitchFamily="34" charset="0"/>
                  <a:ea typeface="Calibri" panose="020F0502020204030204" pitchFamily="34" charset="0"/>
                  <a:cs typeface="Tahoma" panose="020B0604030504040204" pitchFamily="34" charset="0"/>
                </a:endParaRPr>
              </a:p>
              <a:p>
                <a:pPr>
                  <a:lnSpc>
                    <a:spcPct val="150000"/>
                  </a:lnSpc>
                  <a:spcAft>
                    <a:spcPts val="800"/>
                  </a:spcAf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𝑶𝑴</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𝑶𝑴𝑵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itle 1">
                <a:extLst>
                  <a:ext uri="{FF2B5EF4-FFF2-40B4-BE49-F238E27FC236}">
                    <a16:creationId xmlns:a16="http://schemas.microsoft.com/office/drawing/2014/main" id="{34DB4C0F-AB3E-43A6-85DA-18F74C5B01B8}"/>
                  </a:ext>
                </a:extLst>
              </p:cNvPr>
              <p:cNvSpPr txBox="1">
                <a:spLocks noRot="1" noChangeAspect="1" noMove="1" noResize="1" noEditPoints="1" noAdjustHandles="1" noChangeArrowheads="1" noChangeShapeType="1" noTextEdit="1"/>
              </p:cNvSpPr>
              <p:nvPr/>
            </p:nvSpPr>
            <p:spPr>
              <a:xfrm>
                <a:off x="3200400" y="5268448"/>
                <a:ext cx="19659600" cy="7914152"/>
              </a:xfrm>
              <a:prstGeom prst="rect">
                <a:avLst/>
              </a:prstGeom>
              <a:blipFill>
                <a:blip r:embed="rId4"/>
                <a:stretch>
                  <a:fillRect l="-1363"/>
                </a:stretch>
              </a:blipFill>
              <a:ln>
                <a:solidFill>
                  <a:schemeClr val="tx2">
                    <a:lumMod val="20000"/>
                    <a:lumOff val="80000"/>
                  </a:schemeClr>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E5B1057C-ACAA-4040-B4BE-81C7B33C52BD}"/>
              </a:ext>
            </a:extLst>
          </p:cNvPr>
          <p:cNvGrpSpPr/>
          <p:nvPr/>
        </p:nvGrpSpPr>
        <p:grpSpPr>
          <a:xfrm>
            <a:off x="-72644" y="1602026"/>
            <a:ext cx="3118290" cy="978566"/>
            <a:chOff x="-288924" y="1922269"/>
            <a:chExt cx="3118854" cy="978565"/>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4" y="2052547"/>
              <a:ext cx="3107350" cy="81281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277420" y="2069838"/>
              <a:ext cx="3107350"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a:solidFill>
                    <a:srgbClr val="FFFF00"/>
                  </a:solidFill>
                  <a:latin typeface="Tahoma" pitchFamily="34" charset="0"/>
                  <a:ea typeface="Tahoma" pitchFamily="34" charset="0"/>
                  <a:cs typeface="Tahoma" pitchFamily="34" charset="0"/>
                </a:rPr>
                <a:t>BÀI TẬP</a:t>
              </a:r>
            </a:p>
          </p:txBody>
        </p:sp>
      </p:grpSp>
      <p:sp>
        <p:nvSpPr>
          <p:cNvPr id="12" name="Freeform 20">
            <a:extLst>
              <a:ext uri="{FF2B5EF4-FFF2-40B4-BE49-F238E27FC236}">
                <a16:creationId xmlns:a16="http://schemas.microsoft.com/office/drawing/2014/main" xmlns="" id="{EE63F1AC-86ED-40F7-B2B6-B7D3ADDAF24E}"/>
              </a:ext>
            </a:extLst>
          </p:cNvPr>
          <p:cNvSpPr>
            <a:spLocks/>
          </p:cNvSpPr>
          <p:nvPr/>
        </p:nvSpPr>
        <p:spPr bwMode="auto">
          <a:xfrm rot="16200000" flipV="1">
            <a:off x="2144378" y="3220468"/>
            <a:ext cx="847461" cy="2712681"/>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12">
            <a:extLst>
              <a:ext uri="{FF2B5EF4-FFF2-40B4-BE49-F238E27FC236}">
                <a16:creationId xmlns:a16="http://schemas.microsoft.com/office/drawing/2014/main" xmlns="" id="{FFFF3373-39F7-412E-977B-70DDD3FE332B}"/>
              </a:ext>
            </a:extLst>
          </p:cNvPr>
          <p:cNvSpPr txBox="1"/>
          <p:nvPr/>
        </p:nvSpPr>
        <p:spPr>
          <a:xfrm>
            <a:off x="1298706" y="4210087"/>
            <a:ext cx="2462457" cy="800219"/>
          </a:xfrm>
          <a:prstGeom prst="rect">
            <a:avLst/>
          </a:prstGeom>
          <a:solidFill>
            <a:srgbClr val="DAE3F3"/>
          </a:solid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14" name="Picture 13">
            <a:extLst>
              <a:ext uri="{FF2B5EF4-FFF2-40B4-BE49-F238E27FC236}">
                <a16:creationId xmlns:a16="http://schemas.microsoft.com/office/drawing/2014/main" xmlns="" id="{00E8A9D4-A133-4FE5-BC91-F638DD0B5F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6800" y="4142266"/>
            <a:ext cx="897592" cy="946675"/>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7675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2362200" y="1691770"/>
                <a:ext cx="21784052" cy="35625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4.17.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𝒊</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𝒋</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𝒃</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liên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𝒃</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hay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điềm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𝑷</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𝑶𝑴𝑵𝑷</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vi-VN" sz="4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362200" y="1691770"/>
                <a:ext cx="21784052" cy="3562565"/>
              </a:xfrm>
              <a:prstGeom prst="rect">
                <a:avLst/>
              </a:prstGeom>
              <a:blipFill>
                <a:blip r:embed="rId3"/>
                <a:stretch>
                  <a:fillRect l="-1259" t="-3242" b="-9215"/>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xmlns="" id="{34DB4C0F-AB3E-43A6-85DA-18F74C5B01B8}"/>
                  </a:ext>
                </a:extLst>
              </p:cNvPr>
              <p:cNvSpPr txBox="1">
                <a:spLocks/>
              </p:cNvSpPr>
              <p:nvPr/>
            </p:nvSpPr>
            <p:spPr>
              <a:xfrm>
                <a:off x="228600" y="6392623"/>
                <a:ext cx="23393400" cy="715522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𝟗</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𝒃</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𝒂</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𝒃</m:t>
                            </m:r>
                          </m:e>
                        </m:acc>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b</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𝑶𝑴</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d>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𝑶𝑵</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𝟔</m:t>
                        </m:r>
                      </m:num>
                      <m:den>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en>
                    </m:f>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𝑶𝑴</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𝑶𝑵</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800" b="1" i="1">
                        <a:solidFill>
                          <a:prstClr val="black"/>
                        </a:solidFill>
                        <a:latin typeface="Cambria Math" panose="02040503050406030204" pitchFamily="18" charset="0"/>
                      </a:rPr>
                      <m:t>𝑶</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𝑶𝑴</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d>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𝑷𝑵</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𝑶𝑴𝑵𝑷</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𝑶𝑴</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𝑷𝑵</m:t>
                        </m:r>
                      </m:e>
                    </m:acc>
                  </m:oMath>
                </a14:m>
                <a:endParaRPr lang="en-US" sz="4800" b="1" i="1" dirty="0">
                  <a:solidFill>
                    <a:prstClr val="black"/>
                  </a:solidFill>
                </a:endParaRPr>
              </a:p>
              <a:p>
                <a14:m>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𝟗</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𝑷</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𝟗</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itle 1">
                <a:extLst>
                  <a:ext uri="{FF2B5EF4-FFF2-40B4-BE49-F238E27FC236}">
                    <a16:creationId xmlns:a16="http://schemas.microsoft.com/office/drawing/2014/main" id="{34DB4C0F-AB3E-43A6-85DA-18F74C5B01B8}"/>
                  </a:ext>
                </a:extLst>
              </p:cNvPr>
              <p:cNvSpPr txBox="1">
                <a:spLocks noRot="1" noChangeAspect="1" noMove="1" noResize="1" noEditPoints="1" noAdjustHandles="1" noChangeArrowheads="1" noChangeShapeType="1" noTextEdit="1"/>
              </p:cNvSpPr>
              <p:nvPr/>
            </p:nvSpPr>
            <p:spPr>
              <a:xfrm>
                <a:off x="228600" y="6392623"/>
                <a:ext cx="23393400" cy="7155222"/>
              </a:xfrm>
              <a:prstGeom prst="rect">
                <a:avLst/>
              </a:prstGeom>
              <a:blipFill>
                <a:blip r:embed="rId4"/>
                <a:stretch>
                  <a:fillRect l="-1172" t="-1617" r="-234"/>
                </a:stretch>
              </a:blipFill>
              <a:ln>
                <a:solidFill>
                  <a:schemeClr val="tx2">
                    <a:lumMod val="20000"/>
                    <a:lumOff val="80000"/>
                  </a:schemeClr>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E5B1057C-ACAA-4040-B4BE-81C7B33C52BD}"/>
              </a:ext>
            </a:extLst>
          </p:cNvPr>
          <p:cNvGrpSpPr/>
          <p:nvPr/>
        </p:nvGrpSpPr>
        <p:grpSpPr>
          <a:xfrm>
            <a:off x="-350482" y="1602026"/>
            <a:ext cx="2712683" cy="943092"/>
            <a:chOff x="-566812" y="1922269"/>
            <a:chExt cx="2713173" cy="943091"/>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4" y="2052547"/>
              <a:ext cx="2435283" cy="81281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566812" y="1962023"/>
              <a:ext cx="271317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000" b="1" dirty="0">
                  <a:solidFill>
                    <a:srgbClr val="FFFF00"/>
                  </a:solidFill>
                  <a:latin typeface="Tahoma" pitchFamily="34" charset="0"/>
                  <a:ea typeface="Tahoma" pitchFamily="34" charset="0"/>
                  <a:cs typeface="Tahoma" pitchFamily="34" charset="0"/>
                </a:rPr>
                <a:t>BÀI TẬP</a:t>
              </a:r>
            </a:p>
          </p:txBody>
        </p:sp>
      </p:grpSp>
      <p:sp>
        <p:nvSpPr>
          <p:cNvPr id="12" name="Freeform 20">
            <a:extLst>
              <a:ext uri="{FF2B5EF4-FFF2-40B4-BE49-F238E27FC236}">
                <a16:creationId xmlns:a16="http://schemas.microsoft.com/office/drawing/2014/main" xmlns="" id="{EE63F1AC-86ED-40F7-B2B6-B7D3ADDAF24E}"/>
              </a:ext>
            </a:extLst>
          </p:cNvPr>
          <p:cNvSpPr>
            <a:spLocks/>
          </p:cNvSpPr>
          <p:nvPr/>
        </p:nvSpPr>
        <p:spPr bwMode="auto">
          <a:xfrm rot="16200000" flipV="1">
            <a:off x="2231316" y="4467139"/>
            <a:ext cx="847461" cy="2712681"/>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12">
            <a:extLst>
              <a:ext uri="{FF2B5EF4-FFF2-40B4-BE49-F238E27FC236}">
                <a16:creationId xmlns:a16="http://schemas.microsoft.com/office/drawing/2014/main" xmlns="" id="{FFFF3373-39F7-412E-977B-70DDD3FE332B}"/>
              </a:ext>
            </a:extLst>
          </p:cNvPr>
          <p:cNvSpPr txBox="1"/>
          <p:nvPr/>
        </p:nvSpPr>
        <p:spPr>
          <a:xfrm>
            <a:off x="1385644" y="5456758"/>
            <a:ext cx="2462457" cy="800219"/>
          </a:xfrm>
          <a:prstGeom prst="rect">
            <a:avLst/>
          </a:prstGeom>
          <a:solidFill>
            <a:srgbClr val="DAE3F3"/>
          </a:solid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14" name="Picture 13">
            <a:extLst>
              <a:ext uri="{FF2B5EF4-FFF2-40B4-BE49-F238E27FC236}">
                <a16:creationId xmlns:a16="http://schemas.microsoft.com/office/drawing/2014/main" xmlns="" id="{00E8A9D4-A133-4FE5-BC91-F638DD0B5F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3738" y="5388937"/>
            <a:ext cx="897592" cy="946675"/>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5372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down)">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00"/>
                                        <p:tgtEl>
                                          <p:spTgt spid="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down)">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
                                            <p:txEl>
                                              <p:pRg st="6" end="6"/>
                                            </p:txEl>
                                          </p:spTgt>
                                        </p:tgtEl>
                                        <p:attrNameLst>
                                          <p:attrName>style.visibility</p:attrName>
                                        </p:attrNameLst>
                                      </p:cBhvr>
                                      <p:to>
                                        <p:strVal val="visible"/>
                                      </p:to>
                                    </p:set>
                                    <p:animEffect transition="in" filter="wipe(down)">
                                      <p:cBhvr>
                                        <p:cTn id="5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60062" y="1779557"/>
                <a:ext cx="23390538" cy="400435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4.18.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Hãy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chứng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minh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ea typeface="Cambria Math" panose="02040503050406030204" pitchFamily="18" charset="0"/>
                      </a:rPr>
                      <m:t>∆</m:t>
                    </m:r>
                    <m:r>
                      <a:rPr lang="en-US" sz="4800" b="1" i="1">
                        <a:solidFill>
                          <a:prstClr val="black"/>
                        </a:solidFill>
                        <a:latin typeface="Cambria Math" panose="02040503050406030204" pitchFamily="18" charset="0"/>
                      </a:rPr>
                      <m:t>𝑨𝑩𝑪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d)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𝑫</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mbria Math" panose="02040503050406030204" pitchFamily="18" charset="0"/>
                      </a:rPr>
                      <m:t>∆</m:t>
                    </m:r>
                    <m:r>
                      <a:rPr lang="en-US" sz="4800" b="1" i="1">
                        <a:solidFill>
                          <a:prstClr val="black"/>
                        </a:solidFill>
                        <a:latin typeface="Cambria Math" panose="02040503050406030204" pitchFamily="18" charset="0"/>
                      </a:rPr>
                      <m:t>𝑨𝑩𝑫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60062" y="1779557"/>
                <a:ext cx="23390538" cy="4004355"/>
              </a:xfrm>
              <a:prstGeom prst="rect">
                <a:avLst/>
              </a:prstGeom>
              <a:blipFill>
                <a:blip r:embed="rId3"/>
                <a:stretch>
                  <a:fillRect l="-1146" t="-5311" b="-8649"/>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xmlns="" id="{34DB4C0F-AB3E-43A6-85DA-18F74C5B01B8}"/>
                  </a:ext>
                </a:extLst>
              </p:cNvPr>
              <p:cNvSpPr txBox="1">
                <a:spLocks/>
              </p:cNvSpPr>
              <p:nvPr/>
            </p:nvSpPr>
            <p:spPr>
              <a:xfrm>
                <a:off x="228600" y="6392623"/>
                <a:ext cx="12865887" cy="715522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𝑨𝑩</m:t>
                        </m:r>
                      </m:e>
                    </m:acc>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𝑨𝑪</m:t>
                        </m:r>
                      </m:e>
                    </m:acc>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den>
                    </m:f>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𝑨𝑩</m:t>
                        </m:r>
                      </m:e>
                    </m:acc>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𝑨𝑪</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𝑨</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𝑩</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eqArr>
                          <m:eqArrPr>
                            <m:ctrlPr>
                              <a:rPr lang="en-US" sz="4800" b="1" i="1">
                                <a:solidFill>
                                  <a:prstClr val="black"/>
                                </a:solidFill>
                                <a:latin typeface="Cambria Math"/>
                                <a:ea typeface="Calibri" panose="020F0502020204030204" pitchFamily="34" charset="0"/>
                                <a:cs typeface="Tahoma" panose="020B0604030504040204" pitchFamily="34" charset="0"/>
                              </a:rPr>
                            </m:ctrlPr>
                          </m:eqArr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e>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𝟕</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e>
                        </m:eqAr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d>
                      <m:dPr>
                        <m:ctrlPr>
                          <a:rPr lang="en-US" sz="4800" b="1" i="1">
                            <a:solidFill>
                              <a:prstClr val="black"/>
                            </a:solidFill>
                            <a:latin typeface="Cambria Math"/>
                            <a:ea typeface="Calibri" panose="020F0502020204030204" pitchFamily="34" charset="0"/>
                            <a:cs typeface="Tahoma" panose="020B0604030504040204" pitchFamily="34" charset="0"/>
                          </a:rPr>
                        </m:ctrlPr>
                      </m:dPr>
                      <m:e>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𝟕</m:t>
                            </m:r>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den>
                        </m:f>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itle 1">
                <a:extLst>
                  <a:ext uri="{FF2B5EF4-FFF2-40B4-BE49-F238E27FC236}">
                    <a16:creationId xmlns:a16="http://schemas.microsoft.com/office/drawing/2014/main" id="{34DB4C0F-AB3E-43A6-85DA-18F74C5B01B8}"/>
                  </a:ext>
                </a:extLst>
              </p:cNvPr>
              <p:cNvSpPr txBox="1">
                <a:spLocks noRot="1" noChangeAspect="1" noMove="1" noResize="1" noEditPoints="1" noAdjustHandles="1" noChangeArrowheads="1" noChangeShapeType="1" noTextEdit="1"/>
              </p:cNvSpPr>
              <p:nvPr/>
            </p:nvSpPr>
            <p:spPr>
              <a:xfrm>
                <a:off x="228600" y="6392623"/>
                <a:ext cx="12865887" cy="7155222"/>
              </a:xfrm>
              <a:prstGeom prst="rect">
                <a:avLst/>
              </a:prstGeom>
              <a:blipFill>
                <a:blip r:embed="rId4"/>
                <a:stretch>
                  <a:fillRect l="-2131" t="-1021" r="-1752"/>
                </a:stretch>
              </a:blipFill>
              <a:ln>
                <a:solidFill>
                  <a:schemeClr val="tx2">
                    <a:lumMod val="20000"/>
                    <a:lumOff val="80000"/>
                  </a:schemeClr>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E5B1057C-ACAA-4040-B4BE-81C7B33C52BD}"/>
              </a:ext>
            </a:extLst>
          </p:cNvPr>
          <p:cNvGrpSpPr/>
          <p:nvPr/>
        </p:nvGrpSpPr>
        <p:grpSpPr>
          <a:xfrm>
            <a:off x="-72644" y="1602026"/>
            <a:ext cx="3118290" cy="978566"/>
            <a:chOff x="-288924" y="1922269"/>
            <a:chExt cx="3118854" cy="978565"/>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4" y="2052547"/>
              <a:ext cx="3107350" cy="81281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277420" y="2069838"/>
              <a:ext cx="3107350"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a:solidFill>
                    <a:srgbClr val="FFFF00"/>
                  </a:solidFill>
                  <a:latin typeface="Tahoma" pitchFamily="34" charset="0"/>
                  <a:ea typeface="Tahoma" pitchFamily="34" charset="0"/>
                  <a:cs typeface="Tahoma" pitchFamily="34" charset="0"/>
                </a:rPr>
                <a:t>BÀI TẬP</a:t>
              </a:r>
            </a:p>
          </p:txBody>
        </p:sp>
      </p:grpSp>
      <p:sp>
        <p:nvSpPr>
          <p:cNvPr id="12" name="Freeform 20">
            <a:extLst>
              <a:ext uri="{FF2B5EF4-FFF2-40B4-BE49-F238E27FC236}">
                <a16:creationId xmlns:a16="http://schemas.microsoft.com/office/drawing/2014/main" xmlns="" id="{EE63F1AC-86ED-40F7-B2B6-B7D3ADDAF24E}"/>
              </a:ext>
            </a:extLst>
          </p:cNvPr>
          <p:cNvSpPr>
            <a:spLocks/>
          </p:cNvSpPr>
          <p:nvPr/>
        </p:nvSpPr>
        <p:spPr bwMode="auto">
          <a:xfrm rot="16200000" flipV="1">
            <a:off x="1999542" y="4806078"/>
            <a:ext cx="686064" cy="2712681"/>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12">
            <a:extLst>
              <a:ext uri="{FF2B5EF4-FFF2-40B4-BE49-F238E27FC236}">
                <a16:creationId xmlns:a16="http://schemas.microsoft.com/office/drawing/2014/main" xmlns="" id="{FFFF3373-39F7-412E-977B-70DDD3FE332B}"/>
              </a:ext>
            </a:extLst>
          </p:cNvPr>
          <p:cNvSpPr txBox="1"/>
          <p:nvPr/>
        </p:nvSpPr>
        <p:spPr>
          <a:xfrm>
            <a:off x="1088460" y="5736010"/>
            <a:ext cx="2508228" cy="769441"/>
          </a:xfrm>
          <a:prstGeom prst="rect">
            <a:avLst/>
          </a:prstGeom>
          <a:solidFill>
            <a:srgbClr val="DAE3F3"/>
          </a:solidFill>
        </p:spPr>
        <p:txBody>
          <a:bodyPr wrap="square" rtlCol="0">
            <a:spAutoFit/>
          </a:bodyPr>
          <a:lstStyle/>
          <a:p>
            <a:pPr algn="ctr"/>
            <a:r>
              <a:rPr lang="vi-VN" sz="4400" b="1" dirty="0">
                <a:solidFill>
                  <a:prstClr val="black"/>
                </a:solidFill>
                <a:latin typeface="Tahoma" pitchFamily="34" charset="0"/>
                <a:ea typeface="Tahoma" pitchFamily="34" charset="0"/>
                <a:cs typeface="Tahoma" pitchFamily="34" charset="0"/>
              </a:rPr>
              <a:t>Bài giải</a:t>
            </a:r>
            <a:endParaRPr lang="en-US" sz="4400" b="1" dirty="0">
              <a:solidFill>
                <a:prstClr val="black"/>
              </a:solidFill>
              <a:latin typeface="Tahoma" pitchFamily="34" charset="0"/>
              <a:ea typeface="Tahoma" pitchFamily="34" charset="0"/>
              <a:cs typeface="Tahoma" pitchFamily="34" charset="0"/>
            </a:endParaRPr>
          </a:p>
        </p:txBody>
      </p:sp>
      <p:pic>
        <p:nvPicPr>
          <p:cNvPr id="14" name="Picture 13">
            <a:extLst>
              <a:ext uri="{FF2B5EF4-FFF2-40B4-BE49-F238E27FC236}">
                <a16:creationId xmlns:a16="http://schemas.microsoft.com/office/drawing/2014/main" xmlns="" id="{00E8A9D4-A133-4FE5-BC91-F638DD0B5F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66" y="5827471"/>
            <a:ext cx="897592" cy="766383"/>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16" name="Title 1">
                <a:extLst>
                  <a:ext uri="{FF2B5EF4-FFF2-40B4-BE49-F238E27FC236}">
                    <a16:creationId xmlns:a16="http://schemas.microsoft.com/office/drawing/2014/main" xmlns="" id="{26E59A69-9AF9-4A55-9DEC-193CF3743110}"/>
                  </a:ext>
                </a:extLst>
              </p:cNvPr>
              <p:cNvSpPr txBox="1">
                <a:spLocks/>
              </p:cNvSpPr>
              <p:nvPr/>
            </p:nvSpPr>
            <p:spPr>
              <a:xfrm>
                <a:off x="13030200" y="6392623"/>
                <a:ext cx="11212136" cy="7155222"/>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eqArr>
                          <m:eqArrPr>
                            <m:ctrlPr>
                              <a:rPr lang="en-US" sz="4800" b="1" i="1">
                                <a:solidFill>
                                  <a:prstClr val="black"/>
                                </a:solidFill>
                                <a:latin typeface="Cambria Math"/>
                                <a:ea typeface="Calibri" panose="020F0502020204030204" pitchFamily="34" charset="0"/>
                                <a:cs typeface="Tahoma" panose="020B0604030504040204" pitchFamily="34" charset="0"/>
                              </a:rPr>
                            </m:ctrlPr>
                          </m:eqArr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𝑮</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e>
                                </m:d>
                              </m:num>
                              <m:den>
                                <m:r>
                                  <a:rPr lang="en-US" sz="4800" b="1" i="1" smtClean="0">
                                    <a:solidFill>
                                      <a:prstClr val="black"/>
                                    </a:solidFill>
                                    <a:latin typeface="Cambria Math" panose="02040503050406030204" pitchFamily="18" charset="0"/>
                                    <a:ea typeface="Calibri" panose="020F0502020204030204" pitchFamily="34" charset="0"/>
                                    <a:cs typeface="Tahoma" panose="020B0604030504040204" pitchFamily="34" charset="0"/>
                                  </a:rPr>
                                  <m:t>𝟑</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e>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𝑮</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num>
                              <m:den>
                                <m:r>
                                  <a:rPr lang="en-US" sz="4800" b="1" i="1" smtClean="0">
                                    <a:solidFill>
                                      <a:prstClr val="black"/>
                                    </a:solidFill>
                                    <a:latin typeface="Cambria Math" panose="02040503050406030204" pitchFamily="18" charset="0"/>
                                    <a:ea typeface="Calibri" panose="020F0502020204030204" pitchFamily="34" charset="0"/>
                                    <a:cs typeface="Tahoma" panose="020B0604030504040204" pitchFamily="34" charset="0"/>
                                  </a:rPr>
                                  <m:t>𝟑</m:t>
                                </m:r>
                              </m:den>
                            </m:f>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smtClean="0">
                                <a:solidFill>
                                  <a:prstClr val="black"/>
                                </a:solidFill>
                                <a:latin typeface="Cambria Math" panose="02040503050406030204" pitchFamily="18" charset="0"/>
                                <a:ea typeface="Calibri" panose="020F0502020204030204" pitchFamily="34" charset="0"/>
                                <a:cs typeface="Tahoma" panose="020B0604030504040204" pitchFamily="34" charset="0"/>
                              </a:rPr>
                              <m:t>𝟑</m:t>
                            </m:r>
                          </m:e>
                        </m:eqAr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𝑮</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smtClean="0">
                            <a:solidFill>
                              <a:prstClr val="black"/>
                            </a:solidFill>
                            <a:latin typeface="Cambria Math" panose="02040503050406030204" pitchFamily="18" charset="0"/>
                            <a:ea typeface="Calibri" panose="020F0502020204030204" pitchFamily="34" charset="0"/>
                            <a:cs typeface="Tahoma" panose="020B0604030504040204" pitchFamily="34"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d)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d>
                      <m:dPr>
                        <m:ctrlPr>
                          <a:rPr lang="en-US" sz="4800" b="1" i="1">
                            <a:solidFill>
                              <a:prstClr val="black"/>
                            </a:solidFill>
                            <a:latin typeface="Cambria Math"/>
                            <a:ea typeface="Calibri" panose="020F0502020204030204" pitchFamily="34" charset="0"/>
                            <a:cs typeface="Tahoma" panose="020B0604030504040204" pitchFamily="34" charset="0"/>
                          </a:rPr>
                        </m:ctrlPr>
                      </m:dPr>
                      <m:e>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i="1" dirty="0">
                  <a:solidFill>
                    <a:prstClr val="black"/>
                  </a:solidFill>
                  <a:latin typeface="Cambria Math" panose="02040503050406030204" pitchFamily="18" charset="0"/>
                  <a:ea typeface="Calibri" panose="020F0502020204030204" pitchFamily="34" charset="0"/>
                  <a:cs typeface="Tahoma" panose="020B0604030504040204" pitchFamily="34" charset="0"/>
                </a:endParaRPr>
              </a:p>
              <a:p>
                <a:pPr>
                  <a:lnSpc>
                    <a:spcPct val="107000"/>
                  </a:lnSpc>
                  <a:spcAft>
                    <a:spcPts val="800"/>
                  </a:spcAft>
                </a:pPr>
                <a14:m>
                  <m:oMath xmlns:m="http://schemas.openxmlformats.org/officeDocument/2006/math">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eqArr>
                          <m:eqArrPr>
                            <m:ctrlPr>
                              <a:rPr lang="en-US" sz="4800" b="1" i="1">
                                <a:solidFill>
                                  <a:prstClr val="black"/>
                                </a:solidFill>
                                <a:latin typeface="Cambria Math"/>
                                <a:ea typeface="Calibri" panose="020F0502020204030204" pitchFamily="34" charset="0"/>
                                <a:cs typeface="Tahoma" panose="020B0604030504040204" pitchFamily="34" charset="0"/>
                              </a:rPr>
                            </m:ctrlPr>
                          </m:eqArr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den>
                            </m:f>
                          </m:e>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f>
                              <m:fPr>
                                <m:ctrlPr>
                                  <a:rPr lang="en-US" sz="4800" b="1" i="1">
                                    <a:solidFill>
                                      <a:prstClr val="black"/>
                                    </a:solidFill>
                                    <a:latin typeface="Cambria Math"/>
                                    <a:ea typeface="Calibri" panose="020F0502020204030204" pitchFamily="34" charset="0"/>
                                    <a:cs typeface="Tahoma" panose="020B0604030504040204" pitchFamily="34" charset="0"/>
                                  </a:rPr>
                                </m:ctrlPr>
                              </m:fPr>
                              <m:num>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num>
                              <m:den>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den>
                            </m:f>
                          </m:e>
                        </m:eqAr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eqArr>
                          <m:eqArrPr>
                            <m:ctrlPr>
                              <a:rPr lang="en-US" sz="4800" b="1" i="1">
                                <a:solidFill>
                                  <a:prstClr val="black"/>
                                </a:solidFill>
                                <a:latin typeface="Cambria Math"/>
                                <a:ea typeface="Calibri" panose="020F0502020204030204" pitchFamily="34" charset="0"/>
                                <a:cs typeface="Tahoma" panose="020B0604030504040204" pitchFamily="34" charset="0"/>
                              </a:rPr>
                            </m:ctrlPr>
                          </m:eqArr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e>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𝟕</m:t>
                            </m:r>
                          </m:e>
                        </m:eqAr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𝟕</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Title 1">
                <a:extLst>
                  <a:ext uri="{FF2B5EF4-FFF2-40B4-BE49-F238E27FC236}">
                    <a16:creationId xmlns:a16="http://schemas.microsoft.com/office/drawing/2014/main" id="{26E59A69-9AF9-4A55-9DEC-193CF3743110}"/>
                  </a:ext>
                </a:extLst>
              </p:cNvPr>
              <p:cNvSpPr txBox="1">
                <a:spLocks noRot="1" noChangeAspect="1" noMove="1" noResize="1" noEditPoints="1" noAdjustHandles="1" noChangeArrowheads="1" noChangeShapeType="1" noTextEdit="1"/>
              </p:cNvSpPr>
              <p:nvPr/>
            </p:nvSpPr>
            <p:spPr>
              <a:xfrm>
                <a:off x="13030200" y="6392623"/>
                <a:ext cx="11212136" cy="7155222"/>
              </a:xfrm>
              <a:prstGeom prst="rect">
                <a:avLst/>
              </a:prstGeom>
              <a:blipFill>
                <a:blip r:embed="rId6"/>
                <a:stretch>
                  <a:fillRect l="-2444" r="-598"/>
                </a:stretch>
              </a:blipFill>
              <a:ln>
                <a:solidFill>
                  <a:schemeClr val="tx2">
                    <a:lumMod val="20000"/>
                    <a:lumOff val="80000"/>
                  </a:schemeClr>
                </a:solidFill>
              </a:ln>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xmlns="" id="{CE1912C3-F0DD-4EBD-95D2-C58768DD75F3}"/>
              </a:ext>
            </a:extLst>
          </p:cNvPr>
          <p:cNvCxnSpPr>
            <a:cxnSpLocks/>
          </p:cNvCxnSpPr>
          <p:nvPr/>
        </p:nvCxnSpPr>
        <p:spPr>
          <a:xfrm flipH="1">
            <a:off x="13012536" y="6392623"/>
            <a:ext cx="17664" cy="715522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33248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fade">
                                      <p:cBhvr>
                                        <p:cTn id="56" dur="5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fade">
                                      <p:cBhvr>
                                        <p:cTn id="61" dur="5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6">
                                            <p:txEl>
                                              <p:pRg st="2" end="2"/>
                                            </p:txEl>
                                          </p:spTgt>
                                        </p:tgtEl>
                                        <p:attrNameLst>
                                          <p:attrName>style.visibility</p:attrName>
                                        </p:attrNameLst>
                                      </p:cBhvr>
                                      <p:to>
                                        <p:strVal val="visible"/>
                                      </p:to>
                                    </p:set>
                                    <p:animEffect transition="in" filter="fade">
                                      <p:cBhvr>
                                        <p:cTn id="6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P spid="12" grpId="0" animBg="1"/>
      <p:bldP spid="13"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57200" y="1758547"/>
                <a:ext cx="23469600" cy="28134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4.19.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Sự</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chuyển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tàu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thủy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hiện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như</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Tàu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chuyển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đều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tốc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𝒗</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tàu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thời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57200" y="1758547"/>
                <a:ext cx="23469600" cy="2813453"/>
              </a:xfrm>
              <a:prstGeom prst="rect">
                <a:avLst/>
              </a:prstGeom>
              <a:blipFill>
                <a:blip r:embed="rId3"/>
                <a:stretch>
                  <a:fillRect l="-1142" t="-7328" r="-1142" b="-7759"/>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xmlns="" id="{34DB4C0F-AB3E-43A6-85DA-18F74C5B01B8}"/>
                  </a:ext>
                </a:extLst>
              </p:cNvPr>
              <p:cNvSpPr txBox="1">
                <a:spLocks/>
              </p:cNvSpPr>
              <p:nvPr/>
            </p:nvSpPr>
            <p:spPr>
              <a:xfrm>
                <a:off x="173050" y="5307427"/>
                <a:ext cx="12235991" cy="80000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&gt;</m:t>
                    </m:r>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a14:m>
                  <m:oMath xmlns:m="http://schemas.openxmlformats.org/officeDocument/2006/math">
                    <m:d>
                      <m:dPr>
                        <m:begChr m:val="|"/>
                        <m:endChr m:val="|"/>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𝒗</m:t>
                            </m:r>
                          </m:e>
                        </m:acc>
                      </m:e>
                    </m:d>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a:rPr>
                        </m:ctrlPr>
                      </m:radPr>
                      <m:deg/>
                      <m:e>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𝟑</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𝟒</m:t>
                            </m:r>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Quảng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tàu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thủy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chạy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e>
                    </m:d>
                    <m:r>
                      <a:rPr lang="en-US" sz="4800" b="1" i="1">
                        <a:solidFill>
                          <a:prstClr val="black"/>
                        </a:solidFill>
                        <a:latin typeface="Cambria Math" panose="02040503050406030204" pitchFamily="18" charset="0"/>
                      </a:rPr>
                      <m:t>=</m:t>
                    </m:r>
                    <m:rad>
                      <m:radPr>
                        <m:degHide m:val="on"/>
                        <m:ctrlPr>
                          <a:rPr lang="en-US" sz="4800" b="1" i="1">
                            <a:solidFill>
                              <a:prstClr val="black"/>
                            </a:solidFill>
                            <a:latin typeface="Cambria Math"/>
                          </a:rPr>
                        </m:ctrlPr>
                      </m:radPr>
                      <m:deg/>
                      <m:e>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e>
                          <m:sup>
                            <m:r>
                              <a:rPr lang="en-US" sz="4800" b="1" i="1">
                                <a:solidFill>
                                  <a:prstClr val="black"/>
                                </a:solidFill>
                                <a:latin typeface="Cambria Math" panose="02040503050406030204" pitchFamily="18" charset="0"/>
                              </a:rPr>
                              <m:t>𝟐</m:t>
                            </m:r>
                          </m:sup>
                        </m:sSup>
                      </m:e>
                    </m:ra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oMath>
                </a14:m>
                <a:endParaRPr lang="en-US" sz="48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𝟓</m:t>
                        </m:r>
                      </m:e>
                      <m:sup>
                        <m:r>
                          <a:rPr lang="en-US" sz="4800" b="1" i="1">
                            <a:solidFill>
                              <a:prstClr val="black"/>
                            </a:solidFill>
                            <a:latin typeface="Cambria Math" panose="02040503050406030204" pitchFamily="18" charset="0"/>
                          </a:rPr>
                          <m:t>𝟐</m:t>
                        </m:r>
                      </m:sup>
                    </m:sSup>
                    <m:r>
                      <a:rPr lang="en-US" sz="4800" b="1" i="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𝒗</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phương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a14:m>
                  <m:oMath xmlns:m="http://schemas.openxmlformats.org/officeDocument/2006/math">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num>
                      <m:den>
                        <m:r>
                          <a:rPr lang="en-US" sz="4800" b="1" i="1">
                            <a:solidFill>
                              <a:prstClr val="black"/>
                            </a:solidFill>
                            <a:latin typeface="Cambria Math" panose="02040503050406030204" pitchFamily="18" charset="0"/>
                          </a:rPr>
                          <m:t>𝟒</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𝟑</m:t>
                        </m:r>
                      </m:num>
                      <m:den>
                        <m:r>
                          <a:rPr lang="en-US" sz="4800" b="1" i="1">
                            <a:solidFill>
                              <a:prstClr val="black"/>
                            </a:solidFill>
                            <a:latin typeface="Cambria Math" panose="02040503050406030204" pitchFamily="18" charset="0"/>
                          </a:rPr>
                          <m:t>𝟒</m:t>
                        </m:r>
                      </m:den>
                    </m:f>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r>
                      <a:rPr lang="en-US" sz="4800" b="1" i="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Thay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14:m>
                  <m:oMathPara xmlns:m="http://schemas.openxmlformats.org/officeDocument/2006/math">
                    <m:oMathParaPr>
                      <m:jc m:val="center"/>
                    </m:oMathParaPr>
                    <m:oMath xmlns:m="http://schemas.openxmlformats.org/officeDocument/2006/math">
                      <m:sSup>
                        <m:sSupPr>
                          <m:ctrlPr>
                            <a:rPr lang="en-US" sz="4800" b="1" i="1">
                              <a:solidFill>
                                <a:prstClr val="black"/>
                              </a:solidFill>
                              <a:latin typeface="Cambria Math"/>
                            </a:rPr>
                          </m:ctrlPr>
                        </m:sSupPr>
                        <m:e>
                          <m:d>
                            <m:dPr>
                              <m:ctrlPr>
                                <a:rPr lang="en-US" sz="4800" b="1" i="1">
                                  <a:solidFill>
                                    <a:prstClr val="black"/>
                                  </a:solidFill>
                                  <a:latin typeface="Cambria Math"/>
                                </a:rPr>
                              </m:ctrlPr>
                            </m:d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𝟑</m:t>
                                  </m:r>
                                </m:num>
                                <m:den>
                                  <m:r>
                                    <a:rPr lang="en-US" sz="4800" b="1" i="1">
                                      <a:solidFill>
                                        <a:prstClr val="black"/>
                                      </a:solidFill>
                                      <a:latin typeface="Cambria Math" panose="02040503050406030204" pitchFamily="18" charset="0"/>
                                    </a:rPr>
                                    <m:t>𝟒</m:t>
                                  </m:r>
                                </m:den>
                              </m:f>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𝟓</m:t>
                          </m:r>
                        </m:e>
                        <m:sup>
                          <m:r>
                            <a:rPr lang="en-US" sz="4800" b="1" i="1">
                              <a:solidFill>
                                <a:prstClr val="black"/>
                              </a:solidFill>
                              <a:latin typeface="Cambria Math" panose="02040503050406030204" pitchFamily="18" charset="0"/>
                            </a:rPr>
                            <m:t>𝟐</m:t>
                          </m:r>
                        </m:sup>
                      </m:sSup>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4800" b="1" dirty="0">
                  <a:solidFill>
                    <a:prstClr val="black"/>
                  </a:solidFill>
                </a:endParaRPr>
              </a:p>
            </p:txBody>
          </p:sp>
        </mc:Choice>
        <mc:Fallback xmlns="">
          <p:sp>
            <p:nvSpPr>
              <p:cNvPr id="5" name="Title 1">
                <a:extLst>
                  <a:ext uri="{FF2B5EF4-FFF2-40B4-BE49-F238E27FC236}">
                    <a16:creationId xmlns:a16="http://schemas.microsoft.com/office/drawing/2014/main" id="{34DB4C0F-AB3E-43A6-85DA-18F74C5B01B8}"/>
                  </a:ext>
                </a:extLst>
              </p:cNvPr>
              <p:cNvSpPr txBox="1">
                <a:spLocks noRot="1" noChangeAspect="1" noMove="1" noResize="1" noEditPoints="1" noAdjustHandles="1" noChangeArrowheads="1" noChangeShapeType="1" noTextEdit="1"/>
              </p:cNvSpPr>
              <p:nvPr/>
            </p:nvSpPr>
            <p:spPr>
              <a:xfrm>
                <a:off x="173050" y="5307427"/>
                <a:ext cx="12235991" cy="8000010"/>
              </a:xfrm>
              <a:prstGeom prst="rect">
                <a:avLst/>
              </a:prstGeom>
              <a:blipFill>
                <a:blip r:embed="rId4"/>
                <a:stretch>
                  <a:fillRect l="-2189" t="-2664" b="-4566"/>
                </a:stretch>
              </a:blipFill>
              <a:ln>
                <a:solidFill>
                  <a:schemeClr val="tx2">
                    <a:lumMod val="20000"/>
                    <a:lumOff val="80000"/>
                  </a:schemeClr>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E5B1057C-ACAA-4040-B4BE-81C7B33C52BD}"/>
              </a:ext>
            </a:extLst>
          </p:cNvPr>
          <p:cNvGrpSpPr/>
          <p:nvPr/>
        </p:nvGrpSpPr>
        <p:grpSpPr>
          <a:xfrm>
            <a:off x="-72644" y="1602026"/>
            <a:ext cx="3118290" cy="978566"/>
            <a:chOff x="-288924" y="1922269"/>
            <a:chExt cx="3118854" cy="978565"/>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4" y="2052547"/>
              <a:ext cx="3107350" cy="81281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277420" y="2069838"/>
              <a:ext cx="3107350"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a:solidFill>
                    <a:srgbClr val="FFFF00"/>
                  </a:solidFill>
                  <a:latin typeface="Tahoma" pitchFamily="34" charset="0"/>
                  <a:ea typeface="Tahoma" pitchFamily="34" charset="0"/>
                  <a:cs typeface="Tahoma" pitchFamily="34" charset="0"/>
                </a:rPr>
                <a:t>BÀI TẬP</a:t>
              </a:r>
            </a:p>
          </p:txBody>
        </p:sp>
      </p:grpSp>
      <p:sp>
        <p:nvSpPr>
          <p:cNvPr id="12" name="Freeform 20">
            <a:extLst>
              <a:ext uri="{FF2B5EF4-FFF2-40B4-BE49-F238E27FC236}">
                <a16:creationId xmlns:a16="http://schemas.microsoft.com/office/drawing/2014/main" xmlns="" id="{EE63F1AC-86ED-40F7-B2B6-B7D3ADDAF24E}"/>
              </a:ext>
            </a:extLst>
          </p:cNvPr>
          <p:cNvSpPr>
            <a:spLocks/>
          </p:cNvSpPr>
          <p:nvPr/>
        </p:nvSpPr>
        <p:spPr bwMode="auto">
          <a:xfrm rot="16200000" flipV="1">
            <a:off x="2139760" y="3655333"/>
            <a:ext cx="686064" cy="2712681"/>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12">
            <a:extLst>
              <a:ext uri="{FF2B5EF4-FFF2-40B4-BE49-F238E27FC236}">
                <a16:creationId xmlns:a16="http://schemas.microsoft.com/office/drawing/2014/main" xmlns="" id="{FFFF3373-39F7-412E-977B-70DDD3FE332B}"/>
              </a:ext>
            </a:extLst>
          </p:cNvPr>
          <p:cNvSpPr txBox="1"/>
          <p:nvPr/>
        </p:nvSpPr>
        <p:spPr>
          <a:xfrm>
            <a:off x="1228678" y="4585265"/>
            <a:ext cx="2508228" cy="769441"/>
          </a:xfrm>
          <a:prstGeom prst="rect">
            <a:avLst/>
          </a:prstGeom>
          <a:solidFill>
            <a:srgbClr val="DAE3F3"/>
          </a:solidFill>
        </p:spPr>
        <p:txBody>
          <a:bodyPr wrap="square" rtlCol="0">
            <a:spAutoFit/>
          </a:bodyPr>
          <a:lstStyle/>
          <a:p>
            <a:pPr algn="ctr"/>
            <a:r>
              <a:rPr lang="vi-VN" sz="4400" b="1" dirty="0">
                <a:solidFill>
                  <a:prstClr val="black"/>
                </a:solidFill>
                <a:latin typeface="Tahoma" pitchFamily="34" charset="0"/>
                <a:ea typeface="Tahoma" pitchFamily="34" charset="0"/>
                <a:cs typeface="Tahoma" pitchFamily="34" charset="0"/>
              </a:rPr>
              <a:t>Bài giải</a:t>
            </a:r>
            <a:endParaRPr lang="en-US" sz="4400" b="1" dirty="0">
              <a:solidFill>
                <a:prstClr val="black"/>
              </a:solidFill>
              <a:latin typeface="Tahoma" pitchFamily="34" charset="0"/>
              <a:ea typeface="Tahoma" pitchFamily="34" charset="0"/>
              <a:cs typeface="Tahoma" pitchFamily="34" charset="0"/>
            </a:endParaRPr>
          </a:p>
        </p:txBody>
      </p:sp>
      <p:pic>
        <p:nvPicPr>
          <p:cNvPr id="14" name="Picture 13">
            <a:extLst>
              <a:ext uri="{FF2B5EF4-FFF2-40B4-BE49-F238E27FC236}">
                <a16:creationId xmlns:a16="http://schemas.microsoft.com/office/drawing/2014/main" xmlns="" id="{00E8A9D4-A133-4FE5-BC91-F638DD0B5F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1484" y="4676726"/>
            <a:ext cx="897592" cy="766383"/>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mc:AlternateContent xmlns:mc="http://schemas.openxmlformats.org/markup-compatibility/2006" xmlns:a14="http://schemas.microsoft.com/office/drawing/2010/main">
        <mc:Choice Requires="a14">
          <p:sp>
            <p:nvSpPr>
              <p:cNvPr id="16" name="Title 1">
                <a:extLst>
                  <a:ext uri="{FF2B5EF4-FFF2-40B4-BE49-F238E27FC236}">
                    <a16:creationId xmlns:a16="http://schemas.microsoft.com/office/drawing/2014/main" xmlns="" id="{26E59A69-9AF9-4A55-9DEC-193CF3743110}"/>
                  </a:ext>
                </a:extLst>
              </p:cNvPr>
              <p:cNvSpPr txBox="1">
                <a:spLocks/>
              </p:cNvSpPr>
              <p:nvPr/>
            </p:nvSpPr>
            <p:spPr>
              <a:xfrm>
                <a:off x="14662753" y="9307432"/>
                <a:ext cx="8247224" cy="403102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14:m>
                  <m:oMathPara xmlns:m="http://schemas.openxmlformats.org/officeDocument/2006/math">
                    <m:oMathParaPr>
                      <m:jc m:val="left"/>
                    </m:oMathParaPr>
                    <m:oMath xmlns:m="http://schemas.openxmlformats.org/officeDocument/2006/math">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𝟐𝟓</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𝒚</m:t>
                          </m:r>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𝟏𝟎𝟎</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𝟖𝟎𝟎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oMath>
                  </m:oMathPara>
                </a14:m>
                <a:endParaRPr lang="en-US" sz="48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𝟖</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𝟏𝟏</m:t>
                                </m:r>
                              </m:num>
                              <m:den>
                                <m:r>
                                  <a:rPr lang="en-US" sz="4800" b="1" i="1">
                                    <a:solidFill>
                                      <a:prstClr val="black"/>
                                    </a:solidFill>
                                    <a:latin typeface="Cambria Math" panose="02040503050406030204" pitchFamily="18" charset="0"/>
                                  </a:rPr>
                                  <m:t>𝟐</m:t>
                                </m:r>
                              </m:den>
                            </m:f>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lo</m:t>
                            </m:r>
                            <m:r>
                              <a:rPr lang="en-US" sz="4800" b="1" smtClean="0">
                                <a:solidFill>
                                  <a:prstClr val="black"/>
                                </a:solidFill>
                                <a:latin typeface="Cambria Math" panose="02040503050406030204" pitchFamily="18" charset="0"/>
                              </a:rPr>
                              <m:t>ạ</m:t>
                            </m:r>
                            <m:r>
                              <a:rPr lang="en-US" sz="4800" b="1" smtClean="0">
                                <a:solidFill>
                                  <a:prstClr val="black"/>
                                </a:solidFill>
                                <a:latin typeface="Cambria Math" panose="02040503050406030204" pitchFamily="18" charset="0"/>
                              </a:rPr>
                              <m:t>𝐢</m:t>
                            </m:r>
                            <m:r>
                              <a:rPr lang="en-US" sz="4800" b="1">
                                <a:solidFill>
                                  <a:prstClr val="black"/>
                                </a:solidFill>
                                <a:latin typeface="Cambria Math" panose="02040503050406030204" pitchFamily="18" charset="0"/>
                              </a:rPr>
                              <m:t>)</m:t>
                            </m:r>
                          </m:e>
                        </m:eqAr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𝟖</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𝟏𝟏</m:t>
                            </m:r>
                          </m:num>
                          <m:den>
                            <m:r>
                              <a:rPr lang="en-US" sz="4800" b="1" i="1">
                                <a:solidFill>
                                  <a:prstClr val="black"/>
                                </a:solidFill>
                                <a:latin typeface="Cambria Math" panose="02040503050406030204" pitchFamily="18" charset="0"/>
                              </a:rPr>
                              <m:t>𝟐</m:t>
                            </m:r>
                          </m:den>
                        </m:f>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Title 1">
                <a:extLst>
                  <a:ext uri="{FF2B5EF4-FFF2-40B4-BE49-F238E27FC236}">
                    <a16:creationId xmlns:a16="http://schemas.microsoft.com/office/drawing/2014/main" id="{26E59A69-9AF9-4A55-9DEC-193CF3743110}"/>
                  </a:ext>
                </a:extLst>
              </p:cNvPr>
              <p:cNvSpPr txBox="1">
                <a:spLocks noRot="1" noChangeAspect="1" noMove="1" noResize="1" noEditPoints="1" noAdjustHandles="1" noChangeArrowheads="1" noChangeShapeType="1" noTextEdit="1"/>
              </p:cNvSpPr>
              <p:nvPr/>
            </p:nvSpPr>
            <p:spPr>
              <a:xfrm>
                <a:off x="14662753" y="9307432"/>
                <a:ext cx="8247224" cy="4031021"/>
              </a:xfrm>
              <a:prstGeom prst="rect">
                <a:avLst/>
              </a:prstGeom>
              <a:blipFill>
                <a:blip r:embed="rId6"/>
                <a:stretch>
                  <a:fillRect l="-3247"/>
                </a:stretch>
              </a:blipFill>
              <a:ln>
                <a:solidFill>
                  <a:schemeClr val="tx2">
                    <a:lumMod val="20000"/>
                    <a:lumOff val="80000"/>
                  </a:schemeClr>
                </a:solidFill>
              </a:ln>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xmlns="" id="{CE1912C3-F0DD-4EBD-95D2-C58768DD75F3}"/>
              </a:ext>
            </a:extLst>
          </p:cNvPr>
          <p:cNvCxnSpPr>
            <a:cxnSpLocks/>
          </p:cNvCxnSpPr>
          <p:nvPr/>
        </p:nvCxnSpPr>
        <p:spPr>
          <a:xfrm>
            <a:off x="12409041" y="5307427"/>
            <a:ext cx="0" cy="7867595"/>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15" name="Picture 14">
            <a:extLst>
              <a:ext uri="{FF2B5EF4-FFF2-40B4-BE49-F238E27FC236}">
                <a16:creationId xmlns:a16="http://schemas.microsoft.com/office/drawing/2014/main" xmlns="" id="{A1F1A7A1-DD75-471B-A13B-2B2B4B9C3C58}"/>
              </a:ext>
            </a:extLst>
          </p:cNvPr>
          <p:cNvPicPr/>
          <p:nvPr/>
        </p:nvPicPr>
        <p:blipFill>
          <a:blip r:embed="rId7" cstate="email">
            <a:extLst>
              <a:ext uri="{28A0092B-C50C-407E-A947-70E740481C1C}">
                <a14:useLocalDpi xmlns:a14="http://schemas.microsoft.com/office/drawing/2010/main"/>
              </a:ext>
            </a:extLst>
          </a:blip>
          <a:stretch>
            <a:fillRect/>
          </a:stretch>
        </p:blipFill>
        <p:spPr>
          <a:xfrm>
            <a:off x="15773400" y="4882961"/>
            <a:ext cx="4393373" cy="4358263"/>
          </a:xfrm>
          <a:prstGeom prst="rect">
            <a:avLst/>
          </a:prstGeom>
        </p:spPr>
      </p:pic>
    </p:spTree>
    <p:extLst>
      <p:ext uri="{BB962C8B-B14F-4D97-AF65-F5344CB8AC3E}">
        <p14:creationId xmlns:p14="http://schemas.microsoft.com/office/powerpoint/2010/main" val="3656947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fade">
                                      <p:cBhvr>
                                        <p:cTn id="53" dur="5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50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500"/>
                                        <p:tgtEl>
                                          <p:spTgt spid="5">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500"/>
                                        <p:tgtEl>
                                          <p:spTgt spid="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500"/>
                                        <p:tgtEl>
                                          <p:spTgt spid="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7" end="7"/>
                                            </p:txEl>
                                          </p:spTgt>
                                        </p:tgtEl>
                                        <p:attrNameLst>
                                          <p:attrName>style.visibility</p:attrName>
                                        </p:attrNameLst>
                                      </p:cBhvr>
                                      <p:to>
                                        <p:strVal val="visible"/>
                                      </p:to>
                                    </p:set>
                                    <p:animEffect transition="in" filter="fade">
                                      <p:cBhvr>
                                        <p:cTn id="78" dur="500"/>
                                        <p:tgtEl>
                                          <p:spTgt spid="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6">
                                            <p:txEl>
                                              <p:pRg st="0" end="0"/>
                                            </p:txEl>
                                          </p:spTgt>
                                        </p:tgtEl>
                                        <p:attrNameLst>
                                          <p:attrName>style.visibility</p:attrName>
                                        </p:attrNameLst>
                                      </p:cBhvr>
                                      <p:to>
                                        <p:strVal val="visible"/>
                                      </p:to>
                                    </p:set>
                                    <p:animEffect transition="in" filter="barn(inVertical)">
                                      <p:cBhvr>
                                        <p:cTn id="88" dur="500"/>
                                        <p:tgtEl>
                                          <p:spTgt spid="1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6">
                                            <p:txEl>
                                              <p:pRg st="1" end="1"/>
                                            </p:txEl>
                                          </p:spTgt>
                                        </p:tgtEl>
                                        <p:attrNameLst>
                                          <p:attrName>style.visibility</p:attrName>
                                        </p:attrNameLst>
                                      </p:cBhvr>
                                      <p:to>
                                        <p:strVal val="visible"/>
                                      </p:to>
                                    </p:set>
                                    <p:animEffect transition="in" filter="fade">
                                      <p:cBhvr>
                                        <p:cTn id="93" dur="500"/>
                                        <p:tgtEl>
                                          <p:spTgt spid="16">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6">
                                            <p:txEl>
                                              <p:pRg st="2" end="2"/>
                                            </p:txEl>
                                          </p:spTgt>
                                        </p:tgtEl>
                                        <p:attrNameLst>
                                          <p:attrName>style.visibility</p:attrName>
                                        </p:attrNameLst>
                                      </p:cBhvr>
                                      <p:to>
                                        <p:strVal val="visible"/>
                                      </p:to>
                                    </p:set>
                                    <p:animEffect transition="in" filter="fade">
                                      <p:cBhvr>
                                        <p:cTn id="9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P spid="12" grpId="0" animBg="1"/>
      <p:bldP spid="1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228600" y="1831271"/>
            <a:ext cx="23850600" cy="3502729"/>
          </a:xfrm>
          <a:prstGeom prst="rect">
            <a:avLst/>
          </a:prstGeom>
          <a:solidFill>
            <a:schemeClr val="bg1">
              <a:lumMod val="95000"/>
            </a:schemeClr>
          </a:solidFill>
          <a:ln>
            <a:solidFill>
              <a:schemeClr val="tx2">
                <a:lumMod val="20000"/>
                <a:lumOff val="80000"/>
              </a:schemeClr>
            </a:solidFill>
          </a:ln>
        </p:spPr>
        <p:txBody>
          <a:bodyPr tIns="91440" bIns="9144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0000"/>
              </a:lnSpc>
            </a:pPr>
            <a:r>
              <a:rPr lang="vi-VN" sz="4400" b="1">
                <a:latin typeface="Tahoma" panose="020B0604030504040204" pitchFamily="34" charset="0"/>
                <a:ea typeface="Tahoma" panose="020B0604030504040204" pitchFamily="34" charset="0"/>
                <a:cs typeface="Tahoma" panose="020B0604030504040204" pitchFamily="34" charset="0"/>
              </a:rPr>
              <a:t>Một bản tin dự báo thời tiết thể hiện đường đi trong 12 giờ của một cơn bão trên một mặt phẳng tọa độ. Trong khoảng thời gian đó, tâm bão di chuyển thẳng đều từ vị trí có tọa độ (13,8;106,3) đến vị trí có tọa độ (14,1;106,3). D</a:t>
            </a:r>
            <a:r>
              <a:rPr lang="en-US" sz="4400" b="1">
                <a:latin typeface="Tahoma" panose="020B0604030504040204" pitchFamily="34" charset="0"/>
                <a:ea typeface="Tahoma" panose="020B0604030504040204" pitchFamily="34" charset="0"/>
                <a:cs typeface="Tahoma" panose="020B0604030504040204" pitchFamily="34" charset="0"/>
              </a:rPr>
              <a:t>ự</a:t>
            </a:r>
            <a:r>
              <a:rPr lang="vi-VN" sz="4400" b="1">
                <a:latin typeface="Tahoma" panose="020B0604030504040204" pitchFamily="34" charset="0"/>
                <a:ea typeface="Tahoma" panose="020B0604030504040204" pitchFamily="34" charset="0"/>
                <a:cs typeface="Tahoma" panose="020B0604030504040204" pitchFamily="34" charset="0"/>
              </a:rPr>
              <a:t>a vào thông tin trên, liệu ta có dự đoán được vị trí của tâm bão tại thời điểm bất kì trong khoảng thời gian 12 giờ đó không?</a:t>
            </a:r>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5" name="Picture 66" descr="https://pcttbinhdinh.gov.vn/assets/news/2020_10/90676c7d-2589-460e-96a1-09f1ba3eee4e.png?1602589269">
            <a:extLst>
              <a:ext uri="{FF2B5EF4-FFF2-40B4-BE49-F238E27FC236}">
                <a16:creationId xmlns="" xmlns:a16="http://schemas.microsoft.com/office/drawing/2014/main" id="{F2AAA1FE-1717-488B-AEB9-616F002728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88180" y="5384655"/>
            <a:ext cx="14401800" cy="81010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8AB80ECF-B228-4DBD-80F0-C18E686204F3}"/>
              </a:ext>
            </a:extLst>
          </p:cNvPr>
          <p:cNvSpPr txBox="1"/>
          <p:nvPr/>
        </p:nvSpPr>
        <p:spPr>
          <a:xfrm>
            <a:off x="381000" y="5715000"/>
            <a:ext cx="3886200" cy="7848302"/>
          </a:xfrm>
          <a:prstGeom prst="rect">
            <a:avLst/>
          </a:prstGeom>
          <a:noFill/>
        </p:spPr>
        <p:txBody>
          <a:bodyPr wrap="square">
            <a:spAutoFit/>
          </a:bodyPr>
          <a:lstStyle/>
          <a:p>
            <a:pPr algn="just"/>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Hình 4.31.</a:t>
            </a:r>
            <a:r>
              <a:rPr lang="en-US" sz="36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Ta có thể dùng một phần mặt phẳng tọa độ để mô tả một phạm vi nhất định trên Trái Đất mà vị trí x</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 </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vĩ bắc, y</a:t>
            </a:r>
            <a:r>
              <a:rPr lang="en-US" sz="3600" b="1" baseline="30000">
                <a:solidFill>
                  <a:srgbClr val="3333FF"/>
                </a:solidFill>
                <a:latin typeface="Tahoma" panose="020B0604030504040204" pitchFamily="34" charset="0"/>
                <a:ea typeface="Tahoma" panose="020B0604030504040204" pitchFamily="34" charset="0"/>
                <a:cs typeface="Tahoma" panose="020B0604030504040204" pitchFamily="34" charset="0"/>
              </a:rPr>
              <a:t>0</a:t>
            </a:r>
            <a:r>
              <a:rPr lang="vi-VN" sz="3600" b="1">
                <a:solidFill>
                  <a:srgbClr val="3333FF"/>
                </a:solidFill>
                <a:latin typeface="Tahoma" panose="020B0604030504040204" pitchFamily="34" charset="0"/>
                <a:ea typeface="Tahoma" panose="020B0604030504040204" pitchFamily="34" charset="0"/>
                <a:cs typeface="Tahoma" panose="020B0604030504040204" pitchFamily="34" charset="0"/>
              </a:rPr>
              <a:t> kinh đông của tâm ấp thấp được thể hiện bởi điểm có tọa độ (x;y).</a:t>
            </a:r>
            <a:endParaRPr lang="en-US" sz="3600" b="1">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3" name="Arrow: Down 2">
            <a:extLst>
              <a:ext uri="{FF2B5EF4-FFF2-40B4-BE49-F238E27FC236}">
                <a16:creationId xmlns="" xmlns:a16="http://schemas.microsoft.com/office/drawing/2014/main" id="{03E5B85C-66AB-495F-9AF9-5932A2B2CCCA}"/>
              </a:ext>
            </a:extLst>
          </p:cNvPr>
          <p:cNvSpPr/>
          <p:nvPr/>
        </p:nvSpPr>
        <p:spPr>
          <a:xfrm>
            <a:off x="21286470" y="5334000"/>
            <a:ext cx="1028700" cy="12812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EF9C99A-74A4-4223-A2D3-8128F9516BD9}"/>
              </a:ext>
            </a:extLst>
          </p:cNvPr>
          <p:cNvSpPr txBox="1"/>
          <p:nvPr/>
        </p:nvSpPr>
        <p:spPr>
          <a:xfrm>
            <a:off x="19507200" y="6691491"/>
            <a:ext cx="4495800" cy="6186309"/>
          </a:xfrm>
          <a:prstGeom prst="rect">
            <a:avLst/>
          </a:prstGeom>
          <a:noFill/>
        </p:spPr>
        <p:txBody>
          <a:bodyPr wrap="square">
            <a:spAutoFit/>
          </a:bodyPr>
          <a:lstStyle/>
          <a:p>
            <a:pPr algn="just"/>
            <a:r>
              <a:rPr lang="vi-VN" sz="4400" b="1">
                <a:solidFill>
                  <a:srgbClr val="0000FF"/>
                </a:solidFill>
                <a:latin typeface="Tahoma" panose="020B0604030504040204" pitchFamily="34" charset="0"/>
                <a:ea typeface="Tahoma" panose="020B0604030504040204" pitchFamily="34" charset="0"/>
                <a:cs typeface="Tahoma" panose="020B0604030504040204" pitchFamily="34" charset="0"/>
              </a:rPr>
              <a:t>Trong bài học này, ta gắn cho mỗi vectơ trên mặt phẳng tọa độ một cặp số để có thể làm việc với vectơ thông qua cặp số đó.</a:t>
            </a:r>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p:bldP spid="3"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57200" y="1758547"/>
                <a:ext cx="8763000" cy="3513406"/>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4.20.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4.38,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đang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ở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toạ</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Hỏi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nước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mã</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những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457200" y="1758547"/>
                <a:ext cx="8763000" cy="3513406"/>
              </a:xfrm>
              <a:prstGeom prst="rect">
                <a:avLst/>
              </a:prstGeom>
              <a:blipFill>
                <a:blip r:embed="rId3"/>
                <a:stretch>
                  <a:fillRect l="-3056" t="-5872" r="-2986" b="-5181"/>
                </a:stretch>
              </a:blipFill>
              <a:ln>
                <a:solidFill>
                  <a:schemeClr val="tx2">
                    <a:lumMod val="20000"/>
                    <a:lumOff val="80000"/>
                  </a:schemeClr>
                </a:solidFill>
              </a:ln>
            </p:spPr>
            <p:txBody>
              <a:bodyPr/>
              <a:lstStyle/>
              <a:p>
                <a:r>
                  <a:rPr lang="en-US">
                    <a:noFill/>
                  </a:rPr>
                  <a:t> </a:t>
                </a:r>
              </a:p>
            </p:txBody>
          </p:sp>
        </mc:Fallback>
      </mc:AlternateContent>
      <p:sp>
        <p:nvSpPr>
          <p:cNvPr id="45" name="Rectangle 33">
            <a:extLst>
              <a:ext uri="{FF2B5EF4-FFF2-40B4-BE49-F238E27FC236}">
                <a16:creationId xmlns:a16="http://schemas.microsoft.com/office/drawing/2014/main" xmlns="" id="{FC933ED9-94B1-4F46-A3BF-4C2E10ACBF95}"/>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xmlns="" id="{34DB4C0F-AB3E-43A6-85DA-18F74C5B01B8}"/>
                  </a:ext>
                </a:extLst>
              </p:cNvPr>
              <p:cNvSpPr txBox="1">
                <a:spLocks/>
              </p:cNvSpPr>
              <p:nvPr/>
            </p:nvSpPr>
            <p:spPr>
              <a:xfrm>
                <a:off x="325666" y="7125616"/>
                <a:ext cx="16819550" cy="611971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di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chuyển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theo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L,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nước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tổng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cộng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3 ô: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tiến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1 ô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quẹo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quẹo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2 ô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tiến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2 ô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quẹo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hoặc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quẹo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1 ô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ngược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toàn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cờ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bàn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cờ</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vua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mã</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bởi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bất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cứ</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nhảy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qua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tất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cả</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khác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Quân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mã</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ở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trí</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just"/>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4800" b="1" dirty="0">
                  <a:solidFill>
                    <a:prstClr val="black"/>
                  </a:solidFill>
                </a:endParaRPr>
              </a:p>
            </p:txBody>
          </p:sp>
        </mc:Choice>
        <mc:Fallback xmlns="">
          <p:sp>
            <p:nvSpPr>
              <p:cNvPr id="5" name="Title 1">
                <a:extLst>
                  <a:ext uri="{FF2B5EF4-FFF2-40B4-BE49-F238E27FC236}">
                    <a16:creationId xmlns:a16="http://schemas.microsoft.com/office/drawing/2014/main" id="{34DB4C0F-AB3E-43A6-85DA-18F74C5B01B8}"/>
                  </a:ext>
                </a:extLst>
              </p:cNvPr>
              <p:cNvSpPr txBox="1">
                <a:spLocks noRot="1" noChangeAspect="1" noMove="1" noResize="1" noEditPoints="1" noAdjustHandles="1" noChangeArrowheads="1" noChangeShapeType="1" noTextEdit="1"/>
              </p:cNvSpPr>
              <p:nvPr/>
            </p:nvSpPr>
            <p:spPr>
              <a:xfrm>
                <a:off x="325666" y="7125616"/>
                <a:ext cx="16819550" cy="6119714"/>
              </a:xfrm>
              <a:prstGeom prst="rect">
                <a:avLst/>
              </a:prstGeom>
              <a:blipFill>
                <a:blip r:embed="rId4"/>
                <a:stretch>
                  <a:fillRect l="-1593" t="-3380" r="-1593"/>
                </a:stretch>
              </a:blipFill>
              <a:ln>
                <a:solidFill>
                  <a:schemeClr val="tx2">
                    <a:lumMod val="20000"/>
                    <a:lumOff val="80000"/>
                  </a:schemeClr>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E5B1057C-ACAA-4040-B4BE-81C7B33C52BD}"/>
              </a:ext>
            </a:extLst>
          </p:cNvPr>
          <p:cNvGrpSpPr/>
          <p:nvPr/>
        </p:nvGrpSpPr>
        <p:grpSpPr>
          <a:xfrm>
            <a:off x="-72644" y="1602026"/>
            <a:ext cx="3118290" cy="978566"/>
            <a:chOff x="-288924" y="1922269"/>
            <a:chExt cx="3118854" cy="978565"/>
          </a:xfrm>
        </p:grpSpPr>
        <p:sp>
          <p:nvSpPr>
            <p:cNvPr id="8" name="Rounded Rectangle 2">
              <a:extLst>
                <a:ext uri="{FF2B5EF4-FFF2-40B4-BE49-F238E27FC236}">
                  <a16:creationId xmlns:a16="http://schemas.microsoft.com/office/drawing/2014/main" xmlns="" id="{42D9E206-B275-440A-A5CC-3B88C433A793}"/>
                </a:ext>
              </a:extLst>
            </p:cNvPr>
            <p:cNvSpPr/>
            <p:nvPr/>
          </p:nvSpPr>
          <p:spPr>
            <a:xfrm>
              <a:off x="-288924" y="2052547"/>
              <a:ext cx="3107350" cy="812813"/>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xmlns="" id="{19715A7D-43E2-4626-AB04-A4C5D46D4ADC}"/>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10" name="TextBox 9">
              <a:extLst>
                <a:ext uri="{FF2B5EF4-FFF2-40B4-BE49-F238E27FC236}">
                  <a16:creationId xmlns:a16="http://schemas.microsoft.com/office/drawing/2014/main" xmlns="" id="{0C26A0C8-8D95-47DD-B53D-5B1240979929}"/>
                </a:ext>
              </a:extLst>
            </p:cNvPr>
            <p:cNvSpPr txBox="1"/>
            <p:nvPr/>
          </p:nvSpPr>
          <p:spPr>
            <a:xfrm>
              <a:off x="-277420" y="2069838"/>
              <a:ext cx="3107350"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a:solidFill>
                    <a:srgbClr val="FFFF00"/>
                  </a:solidFill>
                  <a:latin typeface="Tahoma" pitchFamily="34" charset="0"/>
                  <a:ea typeface="Tahoma" pitchFamily="34" charset="0"/>
                  <a:cs typeface="Tahoma" pitchFamily="34" charset="0"/>
                </a:rPr>
                <a:t>BÀI TẬP</a:t>
              </a:r>
            </a:p>
          </p:txBody>
        </p:sp>
      </p:grpSp>
      <p:sp>
        <p:nvSpPr>
          <p:cNvPr id="12" name="Freeform 20">
            <a:extLst>
              <a:ext uri="{FF2B5EF4-FFF2-40B4-BE49-F238E27FC236}">
                <a16:creationId xmlns:a16="http://schemas.microsoft.com/office/drawing/2014/main" xmlns="" id="{EE63F1AC-86ED-40F7-B2B6-B7D3ADDAF24E}"/>
              </a:ext>
            </a:extLst>
          </p:cNvPr>
          <p:cNvSpPr>
            <a:spLocks/>
          </p:cNvSpPr>
          <p:nvPr/>
        </p:nvSpPr>
        <p:spPr bwMode="auto">
          <a:xfrm rot="16200000" flipV="1">
            <a:off x="4568682" y="4827051"/>
            <a:ext cx="686064" cy="2712681"/>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12">
            <a:extLst>
              <a:ext uri="{FF2B5EF4-FFF2-40B4-BE49-F238E27FC236}">
                <a16:creationId xmlns:a16="http://schemas.microsoft.com/office/drawing/2014/main" xmlns="" id="{FFFF3373-39F7-412E-977B-70DDD3FE332B}"/>
              </a:ext>
            </a:extLst>
          </p:cNvPr>
          <p:cNvSpPr txBox="1"/>
          <p:nvPr/>
        </p:nvSpPr>
        <p:spPr>
          <a:xfrm>
            <a:off x="3657600" y="5756983"/>
            <a:ext cx="2508228" cy="769441"/>
          </a:xfrm>
          <a:prstGeom prst="rect">
            <a:avLst/>
          </a:prstGeom>
          <a:solidFill>
            <a:srgbClr val="DAE3F3"/>
          </a:solidFill>
        </p:spPr>
        <p:txBody>
          <a:bodyPr wrap="square" rtlCol="0">
            <a:spAutoFit/>
          </a:bodyPr>
          <a:lstStyle/>
          <a:p>
            <a:pPr algn="ctr"/>
            <a:r>
              <a:rPr lang="vi-VN" sz="4400" b="1" dirty="0">
                <a:solidFill>
                  <a:prstClr val="black"/>
                </a:solidFill>
                <a:latin typeface="Tahoma" pitchFamily="34" charset="0"/>
                <a:ea typeface="Tahoma" pitchFamily="34" charset="0"/>
                <a:cs typeface="Tahoma" pitchFamily="34" charset="0"/>
              </a:rPr>
              <a:t>Bài giải</a:t>
            </a:r>
            <a:endParaRPr lang="en-US" sz="4400" b="1" dirty="0">
              <a:solidFill>
                <a:prstClr val="black"/>
              </a:solidFill>
              <a:latin typeface="Tahoma" pitchFamily="34" charset="0"/>
              <a:ea typeface="Tahoma" pitchFamily="34" charset="0"/>
              <a:cs typeface="Tahoma" pitchFamily="34" charset="0"/>
            </a:endParaRPr>
          </a:p>
        </p:txBody>
      </p:sp>
      <p:pic>
        <p:nvPicPr>
          <p:cNvPr id="14" name="Picture 13">
            <a:extLst>
              <a:ext uri="{FF2B5EF4-FFF2-40B4-BE49-F238E27FC236}">
                <a16:creationId xmlns:a16="http://schemas.microsoft.com/office/drawing/2014/main" xmlns="" id="{00E8A9D4-A133-4FE5-BC91-F638DD0B5F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80406" y="5848444"/>
            <a:ext cx="897592" cy="766383"/>
          </a:xfrm>
          <a:prstGeom prst="round2DiagRect">
            <a:avLst>
              <a:gd name="adj1" fmla="val 27632"/>
              <a:gd name="adj2" fmla="val 0"/>
            </a:avLst>
          </a:prstGeom>
          <a:solidFill>
            <a:srgbClr val="DAE3F3"/>
          </a:solidFill>
          <a:ln w="38100" cap="sq">
            <a:solidFill>
              <a:schemeClr val="accent6">
                <a:lumMod val="50000"/>
              </a:schemeClr>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xmlns="" id="{75A887F3-82F1-470D-AA7C-7638313ED1E1}"/>
              </a:ext>
            </a:extLst>
          </p:cNvPr>
          <p:cNvPicPr/>
          <p:nvPr/>
        </p:nvPicPr>
        <p:blipFill>
          <a:blip r:embed="rId6"/>
          <a:stretch>
            <a:fillRect/>
          </a:stretch>
        </p:blipFill>
        <p:spPr>
          <a:xfrm>
            <a:off x="9281281" y="1322176"/>
            <a:ext cx="10650787" cy="5688224"/>
          </a:xfrm>
          <a:prstGeom prst="rect">
            <a:avLst/>
          </a:prstGeom>
        </p:spPr>
      </p:pic>
      <p:pic>
        <p:nvPicPr>
          <p:cNvPr id="19" name="Picture 18">
            <a:extLst>
              <a:ext uri="{FF2B5EF4-FFF2-40B4-BE49-F238E27FC236}">
                <a16:creationId xmlns:a16="http://schemas.microsoft.com/office/drawing/2014/main" xmlns="" id="{193C1FD4-FE19-48EA-A9BC-EC57E57426DB}"/>
              </a:ext>
            </a:extLst>
          </p:cNvPr>
          <p:cNvPicPr/>
          <p:nvPr/>
        </p:nvPicPr>
        <p:blipFill>
          <a:blip r:embed="rId7"/>
          <a:stretch>
            <a:fillRect/>
          </a:stretch>
        </p:blipFill>
        <p:spPr>
          <a:xfrm>
            <a:off x="17163907" y="6624946"/>
            <a:ext cx="6826317" cy="6790927"/>
          </a:xfrm>
          <a:prstGeom prst="rect">
            <a:avLst/>
          </a:prstGeom>
        </p:spPr>
      </p:pic>
    </p:spTree>
    <p:extLst>
      <p:ext uri="{BB962C8B-B14F-4D97-AF65-F5344CB8AC3E}">
        <p14:creationId xmlns:p14="http://schemas.microsoft.com/office/powerpoint/2010/main" val="4220652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5"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m:t>
                      </m:r>
                      <m:d>
                        <m:dPr>
                          <m:ctrlPr>
                            <a:rPr lang="en-US" sz="5400" b="1" i="1">
                              <a:solidFill>
                                <a:prstClr val="white"/>
                              </a:solidFill>
                              <a:latin typeface="Cambria Math"/>
                              <a:ea typeface="Calibri" panose="020F0502020204030204" pitchFamily="34" charset="0"/>
                              <a:cs typeface="Times New Roman" panose="02020603050405020304" pitchFamily="18" charset="0"/>
                            </a:rPr>
                          </m:ctrlPr>
                        </m:dPr>
                        <m:e>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𝟏𝟖</m:t>
                          </m:r>
                        </m:e>
                      </m:d>
                    </m:oMath>
                  </a14:m>
                  <a:r>
                    <a:rPr lang="en-US" sz="5400" b="1"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13744"/>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m:t>
                      </m:r>
                      <m:d>
                        <m:dPr>
                          <m:ctrlPr>
                            <a:rPr lang="en-US" sz="5400" b="1" i="1">
                              <a:solidFill>
                                <a:prstClr val="white"/>
                              </a:solidFill>
                              <a:latin typeface="Cambria Math"/>
                              <a:ea typeface="Calibri" panose="020F0502020204030204" pitchFamily="34" charset="0"/>
                              <a:cs typeface="Times New Roman" panose="02020603050405020304" pitchFamily="18" charset="0"/>
                            </a:rPr>
                          </m:ctrlPr>
                        </m:dPr>
                        <m:e>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𝟏𝟖</m:t>
                          </m:r>
                        </m:e>
                      </m:d>
                    </m:oMath>
                  </a14:m>
                  <a:r>
                    <a:rPr lang="en-US" sz="5400" b="1" dirty="0">
                      <a:solidFill>
                        <a:prstClr val="white"/>
                      </a:solidFill>
                      <a:latin typeface="Tahoma" pitchFamily="34" charset="0"/>
                      <a:ea typeface="Tahoma" pitchFamily="34" charset="0"/>
                      <a:cs typeface="Tahoma"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13744"/>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m:t>
                      </m:r>
                      <m:d>
                        <m:dPr>
                          <m:ctrlPr>
                            <a:rPr lang="en-US" sz="5400" b="1" i="1">
                              <a:solidFill>
                                <a:prstClr val="white"/>
                              </a:solidFill>
                              <a:latin typeface="Cambria Math"/>
                              <a:ea typeface="Calibri" panose="020F0502020204030204" pitchFamily="34" charset="0"/>
                              <a:cs typeface="Times New Roman" panose="02020603050405020304" pitchFamily="18" charset="0"/>
                            </a:rPr>
                          </m:ctrlPr>
                        </m:dPr>
                        <m:e>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𝟏𝟖</m:t>
                          </m:r>
                        </m:e>
                      </m:d>
                    </m:oMath>
                  </a14:m>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13744"/>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𝑴</m:t>
                      </m:r>
                      <m:d>
                        <m:dPr>
                          <m:ctrlPr>
                            <a:rPr lang="en-US" sz="5400" b="1" i="1">
                              <a:solidFill>
                                <a:prstClr val="white"/>
                              </a:solidFill>
                              <a:latin typeface="Cambria Math"/>
                              <a:ea typeface="Calibri" panose="020F0502020204030204" pitchFamily="34" charset="0"/>
                              <a:cs typeface="Times New Roman" panose="02020603050405020304" pitchFamily="18" charset="0"/>
                            </a:rPr>
                          </m:ctrlPr>
                        </m:dPr>
                        <m:e>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𝟏𝟖</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b="-13744"/>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644429" y="519576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90803"/>
            <a:ext cx="23943880" cy="2401467"/>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852864" y="6936076"/>
                <a:ext cx="6043736"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852864" y="6936076"/>
                <a:ext cx="6043736" cy="830997"/>
              </a:xfrm>
              <a:prstGeom prst="rect">
                <a:avLst/>
              </a:prstGeom>
              <a:blipFill>
                <a:blip r:embed="rId8"/>
                <a:stretch>
                  <a:fillRect l="-1613" t="-17647" r="-2218"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302314" y="3058461"/>
                <a:ext cx="18847826" cy="1797159"/>
              </a:xfrm>
              <a:prstGeom prst="rect">
                <a:avLst/>
              </a:prstGeom>
              <a:noFill/>
            </p:spPr>
            <p:txBody>
              <a:bodyPr wrap="square">
                <a:spAutoFit/>
              </a:bodyPr>
              <a:lstStyle/>
              <a:p>
                <a:pPr marL="629920" indent="-629920" algn="just">
                  <a:lnSpc>
                    <a:spcPct val="115000"/>
                  </a:lnSpc>
                  <a:spcAft>
                    <a:spcPts val="800"/>
                  </a:spcAft>
                  <a:tabLst>
                    <a:tab pos="629920" algn="l"/>
                  </a:tabLs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d>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e>
                    </m:d>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i="1"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thỏa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thức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𝑴𝑨</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𝑴𝑩</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𝑴𝑪</m:t>
                        </m:r>
                      </m:e>
                    </m:acc>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800" b="1" i="1">
                            <a:solidFill>
                              <a:prstClr val="black"/>
                            </a:solidFill>
                            <a:latin typeface="Cambria Math"/>
                            <a:ea typeface="Calibri" panose="020F0502020204030204" pitchFamily="34" charset="0"/>
                            <a:cs typeface="Times New Roman" panose="02020603050405020304" pitchFamily="18" charset="0"/>
                          </a:rPr>
                        </m:ctrlPr>
                      </m:acc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302314" y="3058461"/>
                <a:ext cx="18847826" cy="1797159"/>
              </a:xfrm>
              <a:prstGeom prst="rect">
                <a:avLst/>
              </a:prstGeom>
              <a:blipFill>
                <a:blip r:embed="rId9"/>
                <a:stretch>
                  <a:fillRect l="-1488" t="-6102" r="-1455" b="-16610"/>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669002" y="1685889"/>
            <a:ext cx="982961" cy="754053"/>
          </a:xfrm>
          <a:prstGeom prst="rect">
            <a:avLst/>
          </a:prstGeom>
          <a:noFill/>
        </p:spPr>
        <p:txBody>
          <a:bodyPr wrap="none" rtlCol="0">
            <a:spAutoFit/>
          </a:bodyPr>
          <a:lstStyle/>
          <a:p>
            <a:pPr algn="ctr"/>
            <a:r>
              <a:rPr lang="en-US" b="1"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807940" y="8110016"/>
                <a:ext cx="19461259" cy="925446"/>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807940" y="8110016"/>
                <a:ext cx="19461259" cy="925446"/>
              </a:xfrm>
              <a:prstGeom prst="rect">
                <a:avLst/>
              </a:prstGeom>
              <a:blipFill>
                <a:blip r:embed="rId10"/>
                <a:stretch>
                  <a:fillRect l="-1441" t="-5921" r="-721"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DB88394-B59F-4019-807A-D69A9C53B86C}"/>
                  </a:ext>
                </a:extLst>
              </p:cNvPr>
              <p:cNvSpPr txBox="1"/>
              <p:nvPr/>
            </p:nvSpPr>
            <p:spPr>
              <a:xfrm>
                <a:off x="807940" y="9420381"/>
                <a:ext cx="22204460" cy="1740028"/>
              </a:xfrm>
              <a:prstGeom prst="rect">
                <a:avLst/>
              </a:prstGeom>
              <a:noFill/>
            </p:spPr>
            <p:txBody>
              <a:bodyPr wrap="square">
                <a:spAutoFit/>
              </a:bodyPr>
              <a:lstStyle/>
              <a:p>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𝟎</m:t>
                        </m:r>
                      </m:e>
                    </m:acc>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𝟏𝟖</m:t>
                            </m:r>
                          </m:e>
                        </m:eqAr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BDB88394-B59F-4019-807A-D69A9C53B86C}"/>
                  </a:ext>
                </a:extLst>
              </p:cNvPr>
              <p:cNvSpPr txBox="1">
                <a:spLocks noRot="1" noChangeAspect="1" noMove="1" noResize="1" noEditPoints="1" noAdjustHandles="1" noChangeArrowheads="1" noChangeShapeType="1" noTextEdit="1"/>
              </p:cNvSpPr>
              <p:nvPr/>
            </p:nvSpPr>
            <p:spPr>
              <a:xfrm>
                <a:off x="807940" y="9420381"/>
                <a:ext cx="22204460" cy="1740028"/>
              </a:xfrm>
              <a:prstGeom prst="rect">
                <a:avLst/>
              </a:prstGeom>
              <a:blipFill>
                <a:blip r:embed="rId11"/>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27DE4515-FF66-4917-BABA-9946C4544C0E}"/>
                  </a:ext>
                </a:extLst>
              </p:cNvPr>
              <p:cNvSpPr txBox="1"/>
              <p:nvPr/>
            </p:nvSpPr>
            <p:spPr>
              <a:xfrm>
                <a:off x="992379" y="11312947"/>
                <a:ext cx="4716560" cy="830997"/>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vi-VN" sz="4800" b="1" i="1" smtClean="0">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vi-VN" sz="4800" b="1" i="1" smtClean="0">
                            <a:solidFill>
                              <a:prstClr val="black"/>
                            </a:solidFill>
                            <a:latin typeface="Cambria Math" panose="02040503050406030204" pitchFamily="18" charset="0"/>
                          </a:rPr>
                          <m:t>𝟏𝟖</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27DE4515-FF66-4917-BABA-9946C4544C0E}"/>
                  </a:ext>
                </a:extLst>
              </p:cNvPr>
              <p:cNvSpPr txBox="1">
                <a:spLocks noRot="1" noChangeAspect="1" noMove="1" noResize="1" noEditPoints="1" noAdjustHandles="1" noChangeArrowheads="1" noChangeShapeType="1" noTextEdit="1"/>
              </p:cNvSpPr>
              <p:nvPr/>
            </p:nvSpPr>
            <p:spPr>
              <a:xfrm>
                <a:off x="992379" y="11312947"/>
                <a:ext cx="4716560" cy="830997"/>
              </a:xfrm>
              <a:prstGeom prst="rect">
                <a:avLst/>
              </a:prstGeom>
              <a:blipFill>
                <a:blip r:embed="rId12"/>
                <a:stretch>
                  <a:fillRect l="-5943" t="-17647" r="-2326" b="-37500"/>
                </a:stretch>
              </a:blipFill>
            </p:spPr>
            <p:txBody>
              <a:bodyPr/>
              <a:lstStyle/>
              <a:p>
                <a:r>
                  <a:rPr lang="en-US">
                    <a:noFill/>
                  </a:rPr>
                  <a:t> </a:t>
                </a:r>
              </a:p>
            </p:txBody>
          </p:sp>
        </mc:Fallback>
      </mc:AlternateContent>
    </p:spTree>
    <p:extLst>
      <p:ext uri="{BB962C8B-B14F-4D97-AF65-F5344CB8AC3E}">
        <p14:creationId xmlns:p14="http://schemas.microsoft.com/office/powerpoint/2010/main" val="45464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𝟓</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e>
                      </m:d>
                    </m:oMath>
                  </a14:m>
                  <a:r>
                    <a:rPr lang="en-US" sz="4800" b="1"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𝟓</m:t>
                          </m:r>
                        </m:e>
                      </m:d>
                    </m:oMath>
                  </a14:m>
                  <a:r>
                    <a:rPr lang="en-US" sz="4800" b="1" dirty="0">
                      <a:solidFill>
                        <a:prstClr val="white"/>
                      </a:solidFill>
                      <a:latin typeface="Tahoma" pitchFamily="34" charset="0"/>
                      <a:ea typeface="Tahoma" pitchFamily="34" charset="0"/>
                      <a:cs typeface="Tahoma"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6635"/>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𝟓</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6635"/>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i="1">
                          <a:solidFill>
                            <a:prstClr val="white"/>
                          </a:solidFill>
                          <a:latin typeface="Cambria Math" panose="02040503050406030204" pitchFamily="18" charset="0"/>
                        </a:rPr>
                        <m:t>𝑀</m:t>
                      </m:r>
                      <m:d>
                        <m:dPr>
                          <m:ctrlPr>
                            <a:rPr lang="en-US" sz="4800" i="1">
                              <a:solidFill>
                                <a:prstClr val="white"/>
                              </a:solidFill>
                              <a:latin typeface="Cambria Math"/>
                            </a:rPr>
                          </m:ctrlPr>
                        </m:dPr>
                        <m:e>
                          <m:r>
                            <a:rPr lang="en-US" sz="4800" i="1">
                              <a:solidFill>
                                <a:prstClr val="white"/>
                              </a:solidFill>
                              <a:latin typeface="Cambria Math" panose="02040503050406030204" pitchFamily="18" charset="0"/>
                            </a:rPr>
                            <m:t>2;5</m:t>
                          </m:r>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b="-6635"/>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18684" y="521773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90803"/>
            <a:ext cx="23943880" cy="2401467"/>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a:t>
                  </a:r>
                  <a:r>
                    <a:rPr lang="vi-VN" sz="4600" b="1" dirty="0">
                      <a:solidFill>
                        <a:prstClr val="black"/>
                      </a:solidFill>
                      <a:latin typeface="Tahoma" pitchFamily="34" charset="0"/>
                      <a:ea typeface="Tahoma" pitchFamily="34" charset="0"/>
                      <a:cs typeface="Tahoma" pitchFamily="34" charset="0"/>
                    </a:rPr>
                    <a:t>2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852864" y="6936076"/>
                <a:ext cx="6043736"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852864" y="6936076"/>
                <a:ext cx="6043736" cy="830997"/>
              </a:xfrm>
              <a:prstGeom prst="rect">
                <a:avLst/>
              </a:prstGeom>
              <a:blipFill>
                <a:blip r:embed="rId8"/>
                <a:stretch>
                  <a:fillRect l="-1613" t="-17647" r="-2218"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302314" y="3058461"/>
                <a:ext cx="18847826" cy="1664110"/>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Trong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biết</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rằng</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𝑪𝑴</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𝑨𝑪</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302314" y="3058461"/>
                <a:ext cx="18847826" cy="1664110"/>
              </a:xfrm>
              <a:prstGeom prst="rect">
                <a:avLst/>
              </a:prstGeom>
              <a:blipFill>
                <a:blip r:embed="rId9"/>
                <a:stretch>
                  <a:fillRect l="-1488" t="-8791" b="-1794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669002" y="1685889"/>
            <a:ext cx="982961" cy="754053"/>
          </a:xfrm>
          <a:prstGeom prst="rect">
            <a:avLst/>
          </a:prstGeom>
          <a:noFill/>
        </p:spPr>
        <p:txBody>
          <a:bodyPr wrap="none" rtlCol="0">
            <a:spAutoFit/>
          </a:bodyPr>
          <a:lstStyle/>
          <a:p>
            <a:pPr algn="ctr"/>
            <a:r>
              <a:rPr lang="en-US" b="1"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807940" y="8110016"/>
                <a:ext cx="17355847" cy="925446"/>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𝑪𝑴</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𝑨𝑪</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807940" y="8110016"/>
                <a:ext cx="17355847" cy="925446"/>
              </a:xfrm>
              <a:prstGeom prst="rect">
                <a:avLst/>
              </a:prstGeom>
              <a:blipFill>
                <a:blip r:embed="rId10"/>
                <a:stretch>
                  <a:fillRect l="-1616" t="-5921" r="-667"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DB88394-B59F-4019-807A-D69A9C53B86C}"/>
                  </a:ext>
                </a:extLst>
              </p:cNvPr>
              <p:cNvSpPr txBox="1"/>
              <p:nvPr/>
            </p:nvSpPr>
            <p:spPr>
              <a:xfrm>
                <a:off x="807940" y="9420381"/>
                <a:ext cx="22204460" cy="1740028"/>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Theo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𝑪𝑴</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𝑨𝑪</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eqAr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BDB88394-B59F-4019-807A-D69A9C53B86C}"/>
                  </a:ext>
                </a:extLst>
              </p:cNvPr>
              <p:cNvSpPr txBox="1">
                <a:spLocks noRot="1" noChangeAspect="1" noMove="1" noResize="1" noEditPoints="1" noAdjustHandles="1" noChangeArrowheads="1" noChangeShapeType="1" noTextEdit="1"/>
              </p:cNvSpPr>
              <p:nvPr/>
            </p:nvSpPr>
            <p:spPr>
              <a:xfrm>
                <a:off x="807940" y="9420381"/>
                <a:ext cx="22204460" cy="1740028"/>
              </a:xfrm>
              <a:prstGeom prst="rect">
                <a:avLst/>
              </a:prstGeom>
              <a:blipFill>
                <a:blip r:embed="rId11"/>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846040" y="11312947"/>
                <a:ext cx="4383789" cy="830997"/>
              </a:xfrm>
              <a:prstGeom prst="rect">
                <a:avLst/>
              </a:prstGeom>
              <a:noFill/>
            </p:spPr>
            <p:txBody>
              <a:bodyPr wrap="square">
                <a:spAutoFit/>
              </a:bodyPr>
              <a:lstStyle/>
              <a:p>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846040" y="11312947"/>
                <a:ext cx="4383789" cy="830997"/>
              </a:xfrm>
              <a:prstGeom prst="rect">
                <a:avLst/>
              </a:prstGeom>
              <a:blipFill>
                <a:blip r:embed="rId12"/>
                <a:stretch>
                  <a:fillRect l="-6398" t="-17647" r="-1808" b="-37500"/>
                </a:stretch>
              </a:blipFill>
            </p:spPr>
            <p:txBody>
              <a:bodyPr/>
              <a:lstStyle/>
              <a:p>
                <a:r>
                  <a:rPr lang="en-US">
                    <a:noFill/>
                  </a:rPr>
                  <a:t> </a:t>
                </a:r>
              </a:p>
            </p:txBody>
          </p:sp>
        </mc:Fallback>
      </mc:AlternateContent>
    </p:spTree>
    <p:extLst>
      <p:ext uri="{BB962C8B-B14F-4D97-AF65-F5344CB8AC3E}">
        <p14:creationId xmlns:p14="http://schemas.microsoft.com/office/powerpoint/2010/main" val="1315259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4"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4800" b="1" i="1" smtClean="0">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𝟓</m:t>
                          </m:r>
                        </m:e>
                      </m:d>
                    </m:oMath>
                  </a14:m>
                  <a:r>
                    <a:rPr lang="en-US" sz="4800" b="1"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4800" b="1" i="1" smtClean="0">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𝟏𝟎</m:t>
                          </m:r>
                        </m:e>
                      </m:d>
                    </m:oMath>
                  </a14:m>
                  <a:r>
                    <a:rPr lang="en-US" sz="4800" b="1" dirty="0">
                      <a:solidFill>
                        <a:prstClr val="white"/>
                      </a:solidFill>
                      <a:latin typeface="Tahoma" pitchFamily="34" charset="0"/>
                      <a:ea typeface="Tahoma" pitchFamily="34" charset="0"/>
                      <a:cs typeface="Tahoma"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6635"/>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4800" b="1" i="1" smtClean="0">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𝟑</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6635"/>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4800" b="1" i="1" smtClean="0">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𝟕</m:t>
                          </m:r>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b="-6635"/>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644429" y="519576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68581"/>
            <a:ext cx="23943880" cy="2423689"/>
            <a:chOff x="923003" y="3895330"/>
            <a:chExt cx="23943880" cy="2423688"/>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895330"/>
              <a:ext cx="23594672" cy="242368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a:t>
                  </a:r>
                  <a:r>
                    <a:rPr lang="vi-VN" sz="4600" b="1" dirty="0">
                      <a:solidFill>
                        <a:prstClr val="black"/>
                      </a:solidFill>
                      <a:latin typeface="Tahoma" pitchFamily="34" charset="0"/>
                      <a:ea typeface="Tahoma" pitchFamily="34" charset="0"/>
                      <a:cs typeface="Tahoma" pitchFamily="34" charset="0"/>
                    </a:rPr>
                    <a:t>3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852863" y="6936076"/>
                <a:ext cx="12368337"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vi-VN" sz="4800" b="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𝑨𝑷𝑴𝑵</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852863" y="6936076"/>
                <a:ext cx="12368337" cy="830997"/>
              </a:xfrm>
              <a:prstGeom prst="rect">
                <a:avLst/>
              </a:prstGeom>
              <a:blipFill>
                <a:blip r:embed="rId8"/>
                <a:stretch>
                  <a:fillRect l="-789" t="-17647" r="-1676"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3080608" y="2697262"/>
                <a:ext cx="20623874" cy="1713739"/>
              </a:xfrm>
              <a:prstGeom prst="rect">
                <a:avLst/>
              </a:prstGeom>
              <a:noFill/>
            </p:spPr>
            <p:txBody>
              <a:bodyPr wrap="square">
                <a:spAutoFit/>
              </a:bodyPr>
              <a:lstStyle/>
              <a:p>
                <a:pPr marL="629920" indent="-629920" algn="just">
                  <a:lnSpc>
                    <a:spcPct val="115000"/>
                  </a:lnSpc>
                  <a:spcAft>
                    <a:spcPts val="800"/>
                  </a:spcAft>
                  <a:tabLst>
                    <a:tab pos="629920" algn="l"/>
                  </a:tabLst>
                </a:pP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Các điểm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𝟒</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e>
                    </m:d>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lần lượt là trung điểm các cạnh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𝑩𝑪</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𝑪𝑨</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tam giác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𝑨𝑩𝑪</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Tọa độ đỉnh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của tam giác là</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3080608" y="2697262"/>
                <a:ext cx="20623874" cy="1713739"/>
              </a:xfrm>
              <a:prstGeom prst="rect">
                <a:avLst/>
              </a:prstGeom>
              <a:blipFill>
                <a:blip r:embed="rId9"/>
                <a:stretch>
                  <a:fillRect t="-6383" r="-1330" b="-17376"/>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669002" y="1685889"/>
            <a:ext cx="982961" cy="754053"/>
          </a:xfrm>
          <a:prstGeom prst="rect">
            <a:avLst/>
          </a:prstGeom>
          <a:noFill/>
        </p:spPr>
        <p:txBody>
          <a:bodyPr wrap="none" rtlCol="0">
            <a:spAutoFit/>
          </a:bodyPr>
          <a:lstStyle/>
          <a:p>
            <a:pPr algn="ctr"/>
            <a:r>
              <a:rPr lang="en-US" b="1"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807940" y="8110016"/>
                <a:ext cx="15270260" cy="1569660"/>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hai đường chéo </a:t>
                </a:r>
                <a14:m>
                  <m:oMath xmlns:m="http://schemas.openxmlformats.org/officeDocument/2006/math">
                    <m:r>
                      <a:rPr lang="en-US" sz="4800" b="1" i="1">
                        <a:solidFill>
                          <a:prstClr val="black"/>
                        </a:solidFill>
                        <a:latin typeface="Cambria Math" panose="02040503050406030204" pitchFamily="18" charset="0"/>
                      </a:rPr>
                      <m:t>𝑨𝑴</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prstClr val="black"/>
                        </a:solidFill>
                        <a:latin typeface="Cambria Math" panose="02040503050406030204" pitchFamily="18" charset="0"/>
                      </a:rPr>
                      <m:t>𝑷</m:t>
                    </m:r>
                    <m:r>
                      <a:rPr lang="en-US" sz="4800" b="1" i="1" smtClean="0">
                        <a:solidFill>
                          <a:prstClr val="black"/>
                        </a:solidFill>
                        <a:latin typeface="Cambria Math" panose="02040503050406030204" pitchFamily="18" charset="0"/>
                      </a:rPr>
                      <m:t>𝑵</m:t>
                    </m:r>
                  </m:oMath>
                </a14:m>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 cắt nhau tại trung điểm mỗi đường.</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807940" y="8110016"/>
                <a:ext cx="15270260" cy="1569660"/>
              </a:xfrm>
              <a:prstGeom prst="rect">
                <a:avLst/>
              </a:prstGeom>
              <a:blipFill>
                <a:blip r:embed="rId10"/>
                <a:stretch>
                  <a:fillRect l="-1836" t="-9302" r="-1796" b="-193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DB88394-B59F-4019-807A-D69A9C53B86C}"/>
                  </a:ext>
                </a:extLst>
              </p:cNvPr>
              <p:cNvSpPr txBox="1"/>
              <p:nvPr/>
            </p:nvSpPr>
            <p:spPr>
              <a:xfrm>
                <a:off x="679518" y="10290083"/>
                <a:ext cx="17851161" cy="1740028"/>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𝑷</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𝑵</m:t>
                                </m:r>
                              </m:sub>
                            </m:sSub>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𝑷</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𝑵</m:t>
                                </m:r>
                              </m:sub>
                            </m:sSub>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qAr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BDB88394-B59F-4019-807A-D69A9C53B86C}"/>
                  </a:ext>
                </a:extLst>
              </p:cNvPr>
              <p:cNvSpPr txBox="1">
                <a:spLocks noRot="1" noChangeAspect="1" noMove="1" noResize="1" noEditPoints="1" noAdjustHandles="1" noChangeArrowheads="1" noChangeShapeType="1" noTextEdit="1"/>
              </p:cNvSpPr>
              <p:nvPr/>
            </p:nvSpPr>
            <p:spPr>
              <a:xfrm>
                <a:off x="679518" y="10290083"/>
                <a:ext cx="17851161" cy="1740028"/>
              </a:xfrm>
              <a:prstGeom prst="rect">
                <a:avLst/>
              </a:prstGeom>
              <a:blipFill>
                <a:blip r:embed="rId11"/>
                <a:stretch>
                  <a:fillRect l="-1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807939" y="12018402"/>
                <a:ext cx="4868960" cy="830997"/>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vi-VN" sz="4800" b="1" i="1" smtClean="0">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vi-VN" sz="4800" b="1" i="1" smtClean="0">
                            <a:solidFill>
                              <a:prstClr val="black"/>
                            </a:solidFill>
                            <a:latin typeface="Cambria Math" panose="02040503050406030204" pitchFamily="18" charset="0"/>
                          </a:rPr>
                          <m:t>−</m:t>
                        </m:r>
                        <m:r>
                          <a:rPr lang="vi-VN" sz="4800" b="1" i="1" smtClean="0">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vi-VN" sz="4800" b="1" i="1" smtClean="0">
                            <a:solidFill>
                              <a:prstClr val="black"/>
                            </a:solidFill>
                            <a:latin typeface="Cambria Math" panose="02040503050406030204" pitchFamily="18" charset="0"/>
                          </a:rPr>
                          <m:t>𝟏</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807939" y="12018402"/>
                <a:ext cx="4868960" cy="830997"/>
              </a:xfrm>
              <a:prstGeom prst="rect">
                <a:avLst/>
              </a:prstGeom>
              <a:blipFill>
                <a:blip r:embed="rId12"/>
                <a:stretch>
                  <a:fillRect l="-5764" t="-17647" b="-37500"/>
                </a:stretch>
              </a:blipFill>
            </p:spPr>
            <p:txBody>
              <a:bodyPr/>
              <a:lstStyle/>
              <a:p>
                <a:r>
                  <a:rPr lang="en-US">
                    <a:noFill/>
                  </a:rPr>
                  <a:t> </a:t>
                </a:r>
              </a:p>
            </p:txBody>
          </p:sp>
        </mc:Fallback>
      </mc:AlternateContent>
      <p:pic>
        <p:nvPicPr>
          <p:cNvPr id="35" name="Picture 34">
            <a:extLst>
              <a:ext uri="{FF2B5EF4-FFF2-40B4-BE49-F238E27FC236}">
                <a16:creationId xmlns:a16="http://schemas.microsoft.com/office/drawing/2014/main" xmlns="" id="{C43BC40D-B92A-4012-B16B-A213B96F8BBB}"/>
              </a:ext>
            </a:extLst>
          </p:cNvPr>
          <p:cNvPicPr/>
          <p:nvPr/>
        </p:nvPicPr>
        <p:blipFill>
          <a:blip r:embed="rId13" cstate="email">
            <a:extLst>
              <a:ext uri="{28A0092B-C50C-407E-A947-70E740481C1C}">
                <a14:useLocalDpi xmlns:a14="http://schemas.microsoft.com/office/drawing/2010/main"/>
              </a:ext>
            </a:extLst>
          </a:blip>
          <a:srcRect/>
          <a:stretch>
            <a:fillRect/>
          </a:stretch>
        </p:blipFill>
        <p:spPr bwMode="auto">
          <a:xfrm>
            <a:off x="17777334" y="6508087"/>
            <a:ext cx="5927148" cy="4851240"/>
          </a:xfrm>
          <a:prstGeom prst="rect">
            <a:avLst/>
          </a:prstGeom>
          <a:noFill/>
          <a:ln>
            <a:noFill/>
          </a:ln>
        </p:spPr>
      </p:pic>
    </p:spTree>
    <p:extLst>
      <p:ext uri="{BB962C8B-B14F-4D97-AF65-F5344CB8AC3E}">
        <p14:creationId xmlns:p14="http://schemas.microsoft.com/office/powerpoint/2010/main" val="4548710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4"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vi-VN" sz="4800" b="1" i="1" smtClean="0">
                              <a:solidFill>
                                <a:prstClr val="white"/>
                              </a:solidFill>
                              <a:latin typeface="Cambria Math" panose="02040503050406030204" pitchFamily="18" charset="0"/>
                            </a:rPr>
                            <m:t>𝟎</m:t>
                          </m:r>
                          <m:r>
                            <a:rPr lang="en-US" sz="4800" b="1" i="1">
                              <a:solidFill>
                                <a:prstClr val="white"/>
                              </a:solidFill>
                              <a:latin typeface="Cambria Math" panose="02040503050406030204" pitchFamily="18" charset="0"/>
                            </a:rPr>
                            <m:t>;</m:t>
                          </m:r>
                          <m:f>
                            <m:fPr>
                              <m:ctrlPr>
                                <a:rPr lang="en-US" sz="4800" b="1" i="1" smtClean="0">
                                  <a:solidFill>
                                    <a:prstClr val="white"/>
                                  </a:solidFill>
                                  <a:latin typeface="Cambria Math"/>
                                </a:rPr>
                              </m:ctrlPr>
                            </m:fPr>
                            <m:num>
                              <m:r>
                                <a:rPr lang="vi-VN" sz="4800" b="1" i="1" smtClean="0">
                                  <a:solidFill>
                                    <a:prstClr val="white"/>
                                  </a:solidFill>
                                  <a:latin typeface="Cambria Math" panose="02040503050406030204" pitchFamily="18" charset="0"/>
                                </a:rPr>
                                <m:t>𝟏𝟎</m:t>
                              </m:r>
                            </m:num>
                            <m:den>
                              <m:r>
                                <a:rPr lang="vi-VN" sz="4800" b="1" i="1" smtClean="0">
                                  <a:solidFill>
                                    <a:prstClr val="white"/>
                                  </a:solidFill>
                                  <a:latin typeface="Cambria Math" panose="02040503050406030204" pitchFamily="18" charset="0"/>
                                </a:rPr>
                                <m:t>𝟑</m:t>
                              </m:r>
                            </m:den>
                          </m:f>
                        </m:e>
                      </m:d>
                    </m:oMath>
                  </a14:m>
                  <a:r>
                    <a:rPr lang="en-US" sz="4800"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b="-5687"/>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vi-VN" sz="4800" b="1" i="1" smtClean="0">
                              <a:solidFill>
                                <a:prstClr val="white"/>
                              </a:solidFill>
                              <a:latin typeface="Cambria Math" panose="02040503050406030204" pitchFamily="18" charset="0"/>
                            </a:rPr>
                            <m:t>𝟎</m:t>
                          </m:r>
                          <m:r>
                            <a:rPr lang="en-US" sz="4800" b="1" i="1">
                              <a:solidFill>
                                <a:prstClr val="white"/>
                              </a:solidFill>
                              <a:latin typeface="Cambria Math" panose="02040503050406030204" pitchFamily="18" charset="0"/>
                            </a:rPr>
                            <m:t>;</m:t>
                          </m:r>
                          <m:r>
                            <a:rPr lang="vi-VN" sz="4800" b="1" i="1" smtClean="0">
                              <a:solidFill>
                                <a:prstClr val="white"/>
                              </a:solidFill>
                              <a:latin typeface="Cambria Math" panose="02040503050406030204" pitchFamily="18" charset="0"/>
                            </a:rPr>
                            <m:t>𝟑</m:t>
                          </m:r>
                        </m:e>
                      </m:d>
                    </m:oMath>
                  </a14:m>
                  <a:r>
                    <a:rPr lang="en-US" sz="4800" dirty="0">
                      <a:solidFill>
                        <a:prstClr val="white"/>
                      </a:solidFill>
                      <a:latin typeface="Tahoma" pitchFamily="34" charset="0"/>
                      <a:ea typeface="Tahoma" pitchFamily="34" charset="0"/>
                      <a:cs typeface="Tahoma" pitchFamily="34" charset="0"/>
                    </a:rPr>
                    <a:t>.</a:t>
                  </a: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b="-6635"/>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solidFill>
                            <a:prstClr val="white"/>
                          </a:solidFill>
                          <a:latin typeface="Cambria Math" panose="02040503050406030204" pitchFamily="18" charset="0"/>
                        </a:rPr>
                        <m:t>𝑴</m:t>
                      </m:r>
                      <m:d>
                        <m:dPr>
                          <m:ctrlPr>
                            <a:rPr lang="en-US" sz="4800" b="1" i="1">
                              <a:solidFill>
                                <a:prstClr val="white"/>
                              </a:solidFill>
                              <a:latin typeface="Cambria Math"/>
                            </a:rPr>
                          </m:ctrlPr>
                        </m:dPr>
                        <m:e>
                          <m:f>
                            <m:fPr>
                              <m:ctrlPr>
                                <a:rPr lang="en-US" sz="4800" b="1" i="1">
                                  <a:solidFill>
                                    <a:prstClr val="white"/>
                                  </a:solidFill>
                                  <a:latin typeface="Cambria Math"/>
                                </a:rPr>
                              </m:ctrlPr>
                            </m:fPr>
                            <m:num>
                              <m:r>
                                <a:rPr lang="vi-VN" sz="4800" b="1" i="1" smtClean="0">
                                  <a:solidFill>
                                    <a:prstClr val="white"/>
                                  </a:solidFill>
                                  <a:latin typeface="Cambria Math" panose="02040503050406030204" pitchFamily="18" charset="0"/>
                                </a:rPr>
                                <m:t>𝟓</m:t>
                              </m:r>
                            </m:num>
                            <m:den>
                              <m:r>
                                <a:rPr lang="vi-VN" sz="4800" b="1" i="1" smtClean="0">
                                  <a:solidFill>
                                    <a:prstClr val="white"/>
                                  </a:solidFill>
                                  <a:latin typeface="Cambria Math" panose="02040503050406030204" pitchFamily="18" charset="0"/>
                                </a:rPr>
                                <m:t>𝟐</m:t>
                              </m:r>
                            </m:den>
                          </m:f>
                          <m:r>
                            <a:rPr lang="en-US" sz="4800" b="1" i="1">
                              <a:solidFill>
                                <a:prstClr val="white"/>
                              </a:solidFill>
                              <a:latin typeface="Cambria Math" panose="02040503050406030204" pitchFamily="18" charset="0"/>
                            </a:rPr>
                            <m:t>;</m:t>
                          </m:r>
                          <m:r>
                            <a:rPr lang="vi-VN" sz="4800" b="1" i="1" smtClean="0">
                              <a:solidFill>
                                <a:prstClr val="white"/>
                              </a:solidFill>
                              <a:latin typeface="Cambria Math" panose="02040503050406030204" pitchFamily="18" charset="0"/>
                            </a:rPr>
                            <m:t>𝟎</m:t>
                          </m:r>
                        </m:e>
                      </m:d>
                    </m:oMath>
                  </a14:m>
                  <a:r>
                    <a:rPr lang="en-US" sz="4800"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b="-5687"/>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smtClean="0">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vi-VN" sz="4800" b="1" i="1" smtClean="0">
                              <a:solidFill>
                                <a:prstClr val="white"/>
                              </a:solidFill>
                              <a:latin typeface="Cambria Math" panose="02040503050406030204" pitchFamily="18" charset="0"/>
                            </a:rPr>
                            <m:t>𝟎</m:t>
                          </m:r>
                          <m:r>
                            <a:rPr lang="vi-VN" sz="4800" b="1" i="1" smtClean="0">
                              <a:solidFill>
                                <a:prstClr val="white"/>
                              </a:solidFill>
                              <a:latin typeface="Cambria Math" panose="02040503050406030204" pitchFamily="18" charset="0"/>
                            </a:rPr>
                            <m:t>;</m:t>
                          </m:r>
                          <m:f>
                            <m:fPr>
                              <m:ctrlPr>
                                <a:rPr lang="en-US" sz="4800" b="1" i="1">
                                  <a:solidFill>
                                    <a:prstClr val="white"/>
                                  </a:solidFill>
                                  <a:latin typeface="Cambria Math"/>
                                </a:rPr>
                              </m:ctrlPr>
                            </m:fPr>
                            <m:num>
                              <m:r>
                                <a:rPr lang="vi-VN" sz="4800" b="1" i="1">
                                  <a:solidFill>
                                    <a:prstClr val="white"/>
                                  </a:solidFill>
                                  <a:latin typeface="Cambria Math" panose="02040503050406030204" pitchFamily="18" charset="0"/>
                                </a:rPr>
                                <m:t>𝟓</m:t>
                              </m:r>
                            </m:num>
                            <m:den>
                              <m:r>
                                <a:rPr lang="vi-VN" sz="4800" b="1" i="1">
                                  <a:solidFill>
                                    <a:prstClr val="white"/>
                                  </a:solidFill>
                                  <a:latin typeface="Cambria Math" panose="02040503050406030204" pitchFamily="18" charset="0"/>
                                </a:rPr>
                                <m:t>𝟐</m:t>
                              </m:r>
                            </m:den>
                          </m:f>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b="-5687"/>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623067" y="521973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90803"/>
            <a:ext cx="23943880" cy="2401467"/>
            <a:chOff x="923003" y="3917552"/>
            <a:chExt cx="23943880" cy="2401466"/>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a:t>
                  </a:r>
                  <a:r>
                    <a:rPr lang="vi-VN" sz="4600" b="1" dirty="0">
                      <a:solidFill>
                        <a:prstClr val="black"/>
                      </a:solidFill>
                      <a:latin typeface="Tahoma" pitchFamily="34" charset="0"/>
                      <a:ea typeface="Tahoma" pitchFamily="34" charset="0"/>
                      <a:cs typeface="Tahoma" pitchFamily="34" charset="0"/>
                    </a:rPr>
                    <a:t>4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852863" y="6936076"/>
                <a:ext cx="10691937"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852863" y="6936076"/>
                <a:ext cx="10691937" cy="830997"/>
              </a:xfrm>
              <a:prstGeom prst="rect">
                <a:avLst/>
              </a:prstGeom>
              <a:blipFill>
                <a:blip r:embed="rId8"/>
                <a:stretch>
                  <a:fillRect l="-912"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302314" y="3058461"/>
                <a:ext cx="19319686" cy="1569660"/>
              </a:xfrm>
              <a:prstGeom prst="rect">
                <a:avLst/>
              </a:prstGeom>
              <a:noFill/>
            </p:spPr>
            <p:txBody>
              <a:bodyPr wrap="square">
                <a:spAutoFit/>
              </a:bodyPr>
              <a:lstStyle/>
              <a:p>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e>
                    </m:d>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e>
                    </m:d>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Tìm tọa độ điểm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thuộc trục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𝑶𝒚</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sao cho ba điểm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𝑴</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thẳng hàng?</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302314" y="3058461"/>
                <a:ext cx="19319686" cy="1569660"/>
              </a:xfrm>
              <a:prstGeom prst="rect">
                <a:avLst/>
              </a:prstGeom>
              <a:blipFill>
                <a:blip r:embed="rId9"/>
                <a:stretch>
                  <a:fillRect l="-1452" t="-9339" r="-1010" b="-1945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807941" y="8110016"/>
                <a:ext cx="11838286" cy="922753"/>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807941" y="8110016"/>
                <a:ext cx="11838286" cy="922753"/>
              </a:xfrm>
              <a:prstGeom prst="rect">
                <a:avLst/>
              </a:prstGeom>
              <a:blipFill>
                <a:blip r:embed="rId10"/>
                <a:stretch>
                  <a:fillRect l="-2369" t="-5921"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BDB88394-B59F-4019-807A-D69A9C53B86C}"/>
                  </a:ext>
                </a:extLst>
              </p:cNvPr>
              <p:cNvSpPr txBox="1"/>
              <p:nvPr/>
            </p:nvSpPr>
            <p:spPr>
              <a:xfrm>
                <a:off x="843752" y="9230355"/>
                <a:ext cx="21025648" cy="1159228"/>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num>
                      <m:den>
                        <m:r>
                          <a:rPr lang="en-US" sz="4800" b="1" i="1">
                            <a:solidFill>
                              <a:prstClr val="black"/>
                            </a:solidFill>
                            <a:latin typeface="Cambria Math" panose="02040503050406030204" pitchFamily="18" charset="0"/>
                          </a:rPr>
                          <m:t>𝟒</m:t>
                        </m:r>
                      </m:den>
                    </m:f>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BDB88394-B59F-4019-807A-D69A9C53B86C}"/>
                  </a:ext>
                </a:extLst>
              </p:cNvPr>
              <p:cNvSpPr txBox="1">
                <a:spLocks noRot="1" noChangeAspect="1" noMove="1" noResize="1" noEditPoints="1" noAdjustHandles="1" noChangeArrowheads="1" noChangeShapeType="1" noTextEdit="1"/>
              </p:cNvSpPr>
              <p:nvPr/>
            </p:nvSpPr>
            <p:spPr>
              <a:xfrm>
                <a:off x="843752" y="9230355"/>
                <a:ext cx="21025648" cy="1159228"/>
              </a:xfrm>
              <a:prstGeom prst="rect">
                <a:avLst/>
              </a:prstGeom>
              <a:blipFill>
                <a:blip r:embed="rId11"/>
                <a:stretch>
                  <a:fillRect l="-1304"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843752" y="10526315"/>
                <a:ext cx="4383789" cy="1197764"/>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𝟏𝟎</m:t>
                            </m:r>
                          </m:num>
                          <m:den>
                            <m:r>
                              <a:rPr lang="en-US" sz="4800" b="1" i="1">
                                <a:solidFill>
                                  <a:prstClr val="black"/>
                                </a:solidFill>
                                <a:latin typeface="Cambria Math" panose="02040503050406030204" pitchFamily="18" charset="0"/>
                              </a:rPr>
                              <m:t>𝟑</m:t>
                            </m:r>
                          </m:den>
                        </m:f>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843752" y="10526315"/>
                <a:ext cx="4383789" cy="1197764"/>
              </a:xfrm>
              <a:prstGeom prst="rect">
                <a:avLst/>
              </a:prstGeom>
              <a:blipFill>
                <a:blip r:embed="rId12"/>
                <a:stretch>
                  <a:fillRect l="-6250" b="-96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24688AC4-D438-4248-8A8E-515D4BB48D85}"/>
                  </a:ext>
                </a:extLst>
              </p:cNvPr>
              <p:cNvSpPr txBox="1"/>
              <p:nvPr/>
            </p:nvSpPr>
            <p:spPr>
              <a:xfrm>
                <a:off x="13962157" y="9266624"/>
                <a:ext cx="6938792" cy="1159228"/>
              </a:xfrm>
              <a:prstGeom prst="rect">
                <a:avLst/>
              </a:prstGeom>
              <a:noFill/>
            </p:spPr>
            <p:txBody>
              <a:bodyPr wrap="square">
                <a:spAutoFit/>
              </a:bodyPr>
              <a:lstStyle/>
              <a:p>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𝟏𝟎</m:t>
                        </m:r>
                      </m:num>
                      <m:den>
                        <m:r>
                          <a:rPr lang="en-US" sz="4800" b="1" i="1">
                            <a:solidFill>
                              <a:prstClr val="black"/>
                            </a:solidFill>
                            <a:latin typeface="Cambria Math" panose="02040503050406030204" pitchFamily="18" charset="0"/>
                          </a:rPr>
                          <m:t>𝟑</m:t>
                        </m:r>
                      </m:den>
                    </m:f>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24688AC4-D438-4248-8A8E-515D4BB48D85}"/>
                  </a:ext>
                </a:extLst>
              </p:cNvPr>
              <p:cNvSpPr txBox="1">
                <a:spLocks noRot="1" noChangeAspect="1" noMove="1" noResize="1" noEditPoints="1" noAdjustHandles="1" noChangeArrowheads="1" noChangeShapeType="1" noTextEdit="1"/>
              </p:cNvSpPr>
              <p:nvPr/>
            </p:nvSpPr>
            <p:spPr>
              <a:xfrm>
                <a:off x="13962157" y="9266624"/>
                <a:ext cx="6938792" cy="1159228"/>
              </a:xfrm>
              <a:prstGeom prst="rect">
                <a:avLst/>
              </a:prstGeom>
              <a:blipFill>
                <a:blip r:embed="rId13"/>
                <a:stretch>
                  <a:fillRect r="-2195" b="-11053"/>
                </a:stretch>
              </a:blipFill>
            </p:spPr>
            <p:txBody>
              <a:bodyPr/>
              <a:lstStyle/>
              <a:p>
                <a:r>
                  <a:rPr lang="en-US">
                    <a:noFill/>
                  </a:rPr>
                  <a:t> </a:t>
                </a:r>
              </a:p>
            </p:txBody>
          </p:sp>
        </mc:Fallback>
      </mc:AlternateContent>
    </p:spTree>
    <p:extLst>
      <p:ext uri="{BB962C8B-B14F-4D97-AF65-F5344CB8AC3E}">
        <p14:creationId xmlns:p14="http://schemas.microsoft.com/office/powerpoint/2010/main" val="2128404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4" grpId="0"/>
      <p:bldP spid="41"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387187" y="4793880"/>
            <a:ext cx="23789474" cy="1546056"/>
            <a:chOff x="124658" y="2088032"/>
            <a:chExt cx="11894737" cy="77302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𝑰</m:t>
                        </m:r>
                        <m:d>
                          <m:dPr>
                            <m:ctrlPr>
                              <a:rPr lang="en-US" sz="4800" b="1" i="1">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𝟎</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𝟏𝟒</m:t>
                            </m:r>
                          </m:e>
                        </m:d>
                      </m:oMath>
                    </m:oMathPara>
                  </a14:m>
                  <a:endParaRPr lang="en-US" sz="4800"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088032"/>
                  <a:ext cx="2468235" cy="77302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100293" y="2088032"/>
              <a:ext cx="687450"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𝑰</m:t>
                        </m:r>
                        <m:d>
                          <m:dPr>
                            <m:ctrlPr>
                              <a:rPr lang="en-US" sz="4800" b="1" i="1">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prstClr val="white"/>
                                    </a:solidFill>
                                    <a:latin typeface="Cambria Math"/>
                                    <a:ea typeface="Calibri" panose="020F0502020204030204" pitchFamily="34" charset="0"/>
                                    <a:cs typeface="Times New Roman" panose="02020603050405020304" pitchFamily="18" charset="0"/>
                                  </a:rPr>
                                </m:ctrlPr>
                              </m:fPr>
                              <m:num>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𝟑</m:t>
                                </m:r>
                              </m:num>
                              <m:den>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en>
                            </m:f>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e>
                        </m:d>
                      </m:oMath>
                    </m:oMathPara>
                  </a14:m>
                  <a:endParaRPr lang="en-US" sz="4800"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088032"/>
                  <a:ext cx="2468235" cy="773028"/>
                </a:xfrm>
                <a:prstGeom prst="rect">
                  <a:avLst/>
                </a:prstGeom>
                <a:blipFill>
                  <a:blip r:embed="rId4"/>
                  <a:stretch>
                    <a:fillRect b="-1908"/>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124658" y="2093857"/>
              <a:ext cx="656650" cy="74919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𝑰</m:t>
                      </m:r>
                      <m:d>
                        <m:dPr>
                          <m:ctrlPr>
                            <a:rPr lang="en-US" sz="4800" b="1" i="1">
                              <a:solidFill>
                                <a:prstClr val="white"/>
                              </a:solidFill>
                              <a:latin typeface="Cambria Math"/>
                              <a:ea typeface="Calibri" panose="020F0502020204030204" pitchFamily="34" charset="0"/>
                              <a:cs typeface="Times New Roman" panose="02020603050405020304" pitchFamily="18" charset="0"/>
                            </a:rPr>
                          </m:ctrlPr>
                        </m:dPr>
                        <m:e>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𝟏𝟎</m:t>
                          </m:r>
                        </m:e>
                      </m:d>
                    </m:oMath>
                  </a14:m>
                  <a:r>
                    <a:rPr lang="vi-VN" sz="4800"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088032"/>
                  <a:ext cx="2468235" cy="77302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106729" y="2088032"/>
              <a:ext cx="687450"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𝑰</m:t>
                      </m:r>
                      <m:d>
                        <m:dPr>
                          <m:ctrlPr>
                            <a:rPr lang="en-US" sz="4800" b="1" i="1">
                              <a:solidFill>
                                <a:prstClr val="white"/>
                              </a:solidFill>
                              <a:latin typeface="Cambria Math"/>
                              <a:ea typeface="Calibri" panose="020F0502020204030204" pitchFamily="34" charset="0"/>
                              <a:cs typeface="Times New Roman" panose="02020603050405020304" pitchFamily="18" charset="0"/>
                            </a:rPr>
                          </m:ctrlPr>
                        </m:dPr>
                        <m:e>
                          <m:f>
                            <m:fPr>
                              <m:ctrlPr>
                                <a:rPr lang="en-US" sz="4800" b="1" i="1">
                                  <a:solidFill>
                                    <a:prstClr val="white"/>
                                  </a:solidFill>
                                  <a:latin typeface="Cambria Math"/>
                                  <a:ea typeface="Calibri" panose="020F0502020204030204" pitchFamily="34" charset="0"/>
                                  <a:cs typeface="Times New Roman" panose="02020603050405020304" pitchFamily="18" charset="0"/>
                                </a:rPr>
                              </m:ctrlPr>
                            </m:fPr>
                            <m:num>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𝟐</m:t>
                              </m:r>
                            </m:den>
                          </m:f>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white"/>
                              </a:solidFill>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088032"/>
                  <a:ext cx="2468235" cy="77302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113165" y="2088032"/>
              <a:ext cx="687452"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446036" y="4926592"/>
            <a:ext cx="1185485" cy="130290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Calibri" panose="020F0502020204030204"/>
              </a:rPr>
              <a:t>C</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90803"/>
            <a:ext cx="23943880" cy="2068123"/>
            <a:chOff x="923003" y="3917552"/>
            <a:chExt cx="23943880" cy="2068122"/>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034357"/>
              <a:ext cx="23594672" cy="195131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a:t>
                  </a:r>
                  <a:r>
                    <a:rPr lang="vi-VN" sz="4600" b="1" dirty="0">
                      <a:solidFill>
                        <a:prstClr val="black"/>
                      </a:solidFill>
                      <a:latin typeface="Tahoma" pitchFamily="34" charset="0"/>
                      <a:ea typeface="Tahoma" pitchFamily="34" charset="0"/>
                      <a:cs typeface="Tahoma" pitchFamily="34" charset="0"/>
                    </a:rPr>
                    <a:t>5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698568" y="7637491"/>
                <a:ext cx="23258204" cy="2827441"/>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800" b="1" i="1">
                        <a:solidFill>
                          <a:prstClr val="black"/>
                        </a:solidFill>
                        <a:latin typeface="Cambria Math" panose="02040503050406030204" pitchFamily="18" charset="0"/>
                      </a:rPr>
                      <m:t>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𝑨𝑰</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𝑰</m:t>
                                    </m:r>
                                  </m:sub>
                                </m:sSub>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𝑰</m:t>
                                    </m:r>
                                  </m:sub>
                                </m:sSub>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𝑰</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𝑰</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𝟏𝟎</m:t>
                            </m:r>
                          </m:e>
                        </m:eqAr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698568" y="7637491"/>
                <a:ext cx="23258204" cy="2827441"/>
              </a:xfrm>
              <a:prstGeom prst="rect">
                <a:avLst/>
              </a:prstGeom>
              <a:blipFill>
                <a:blip r:embed="rId8"/>
                <a:stretch>
                  <a:fillRect l="-4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173276" y="2716346"/>
                <a:ext cx="19319686" cy="1713739"/>
              </a:xfrm>
              <a:prstGeom prst="rect">
                <a:avLst/>
              </a:prstGeom>
              <a:noFill/>
            </p:spPr>
            <p:txBody>
              <a:bodyPr wrap="square">
                <a:spAutoFit/>
              </a:bodyPr>
              <a:lstStyle/>
              <a:p>
                <a:pPr marL="629920" indent="-629920" algn="just">
                  <a:lnSpc>
                    <a:spcPct val="115000"/>
                  </a:lnSpc>
                  <a:spcAft>
                    <a:spcPts val="800"/>
                  </a:spcAft>
                  <a:tabLst>
                    <a:tab pos="629920" algn="l"/>
                  </a:tabLst>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e>
                    </m:d>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d>
                      <m:dPr>
                        <m:ctrlPr>
                          <a:rPr lang="en-US" sz="4800" b="1" i="1">
                            <a:solidFill>
                              <a:prstClr val="black"/>
                            </a:solidFill>
                            <a:latin typeface="Cambria Math"/>
                            <a:ea typeface="Calibri" panose="020F0502020204030204" pitchFamily="34" charset="0"/>
                            <a:cs typeface="Times New Roman" panose="02020603050405020304" pitchFamily="18" charset="0"/>
                          </a:rPr>
                        </m:ctrlPr>
                      </m:dPr>
                      <m:e>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𝑰</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𝑨𝑰</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173276" y="2716346"/>
                <a:ext cx="19319686" cy="1713739"/>
              </a:xfrm>
              <a:prstGeom prst="rect">
                <a:avLst/>
              </a:prstGeom>
              <a:blipFill>
                <a:blip r:embed="rId9"/>
                <a:stretch>
                  <a:fillRect l="-1452" t="-6406" r="-1420" b="-17794"/>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862802" y="10505938"/>
                <a:ext cx="8433598" cy="830997"/>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vi-VN" sz="4800" b="1" i="1" smtClean="0">
                            <a:solidFill>
                              <a:prstClr val="black"/>
                            </a:solidFill>
                            <a:latin typeface="Cambria Math" panose="02040503050406030204" pitchFamily="18" charset="0"/>
                          </a:rPr>
                          <m:t>−</m:t>
                        </m:r>
                        <m:r>
                          <a:rPr lang="vi-VN" sz="4800" b="1" i="1" smtClean="0">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vi-VN" sz="4800" b="1" i="1" smtClean="0">
                            <a:solidFill>
                              <a:prstClr val="black"/>
                            </a:solidFill>
                            <a:latin typeface="Cambria Math" panose="02040503050406030204" pitchFamily="18" charset="0"/>
                          </a:rPr>
                          <m:t>𝟏𝟎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862802" y="10505938"/>
                <a:ext cx="8433598" cy="830997"/>
              </a:xfrm>
              <a:prstGeom prst="rect">
                <a:avLst/>
              </a:prstGeom>
              <a:blipFill>
                <a:blip r:embed="rId10"/>
                <a:stretch>
                  <a:fillRect l="-3326" t="-17518" r="-1012" b="-364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FD10BD63-D811-42F6-92DF-D79002C488FE}"/>
                  </a:ext>
                </a:extLst>
              </p:cNvPr>
              <p:cNvSpPr txBox="1"/>
              <p:nvPr/>
            </p:nvSpPr>
            <p:spPr>
              <a:xfrm>
                <a:off x="5079601" y="7050840"/>
                <a:ext cx="5969399"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rPr>
                      <m:t>𝑰</m:t>
                    </m:r>
                    <m:d>
                      <m:dPr>
                        <m:ctrlPr>
                          <a:rPr lang="en-US" sz="4800" b="1" i="1" smtClean="0">
                            <a:solidFill>
                              <a:prstClr val="black"/>
                            </a:solidFill>
                            <a:latin typeface="Cambria Math"/>
                          </a:rPr>
                        </m:ctrlPr>
                      </m:d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smtClean="0">
                                <a:solidFill>
                                  <a:prstClr val="black"/>
                                </a:solidFill>
                                <a:latin typeface="Cambria Math" panose="02040503050406030204" pitchFamily="18" charset="0"/>
                              </a:rPr>
                              <m:t>𝑰</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smtClean="0">
                                <a:solidFill>
                                  <a:prstClr val="black"/>
                                </a:solidFill>
                                <a:latin typeface="Cambria Math" panose="02040503050406030204" pitchFamily="18" charset="0"/>
                              </a:rPr>
                              <m:t>𝑰</m:t>
                            </m:r>
                          </m:sub>
                        </m:sSub>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a:extLst>
                  <a:ext uri="{FF2B5EF4-FFF2-40B4-BE49-F238E27FC236}">
                    <a16:creationId xmlns:a16="http://schemas.microsoft.com/office/drawing/2014/main" id="{FD10BD63-D811-42F6-92DF-D79002C488FE}"/>
                  </a:ext>
                </a:extLst>
              </p:cNvPr>
              <p:cNvSpPr txBox="1">
                <a:spLocks noRot="1" noChangeAspect="1" noMove="1" noResize="1" noEditPoints="1" noAdjustHandles="1" noChangeArrowheads="1" noChangeShapeType="1" noTextEdit="1"/>
              </p:cNvSpPr>
              <p:nvPr/>
            </p:nvSpPr>
            <p:spPr>
              <a:xfrm>
                <a:off x="5079601" y="7050840"/>
                <a:ext cx="5969399" cy="830997"/>
              </a:xfrm>
              <a:prstGeom prst="rect">
                <a:avLst/>
              </a:prstGeom>
              <a:blipFill>
                <a:blip r:embed="rId11"/>
                <a:stretch>
                  <a:fillRect l="-4592" t="-17647" r="-2857" b="-37500"/>
                </a:stretch>
              </a:blipFill>
            </p:spPr>
            <p:txBody>
              <a:bodyPr/>
              <a:lstStyle/>
              <a:p>
                <a:r>
                  <a:rPr lang="en-US">
                    <a:noFill/>
                  </a:rPr>
                  <a:t> </a:t>
                </a:r>
              </a:p>
            </p:txBody>
          </p:sp>
        </mc:Fallback>
      </mc:AlternateContent>
    </p:spTree>
    <p:extLst>
      <p:ext uri="{BB962C8B-B14F-4D97-AF65-F5344CB8AC3E}">
        <p14:creationId xmlns:p14="http://schemas.microsoft.com/office/powerpoint/2010/main" val="2445927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41"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387187" y="4793880"/>
            <a:ext cx="23789474" cy="1546056"/>
            <a:chOff x="124658" y="2088032"/>
            <a:chExt cx="11894737" cy="77302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𝑪</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𝟔</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088032"/>
                  <a:ext cx="2468235" cy="77302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100293" y="2088032"/>
              <a:ext cx="687450"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𝑪</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𝟔</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088032"/>
                  <a:ext cx="2468235" cy="77302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124658" y="2093857"/>
              <a:ext cx="656650" cy="74919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𝑪</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𝟔</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088032"/>
                  <a:ext cx="2468235" cy="77302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106729" y="2088032"/>
              <a:ext cx="687450"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088032"/>
                  <a:ext cx="2468235" cy="77302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𝑪</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𝟔</m:t>
                            </m:r>
                          </m:e>
                        </m:d>
                        <m:r>
                          <a:rPr lang="en-US" sz="4800" b="1" i="1">
                            <a:solidFill>
                              <a:prstClr val="white"/>
                            </a:solidFill>
                            <a:latin typeface="Cambria Math" panose="02040503050406030204" pitchFamily="18" charset="0"/>
                          </a:rPr>
                          <m:t>.</m:t>
                        </m:r>
                      </m:oMath>
                    </m:oMathPara>
                  </a14:m>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088032"/>
                  <a:ext cx="2468235" cy="77302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113165" y="2088032"/>
              <a:ext cx="687452" cy="75501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446036" y="4926592"/>
            <a:ext cx="1185485" cy="130290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Calibri" panose="020F0502020204030204"/>
              </a:rPr>
              <a:t>C</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590803"/>
            <a:ext cx="23943880" cy="2068123"/>
            <a:chOff x="923003" y="3917552"/>
            <a:chExt cx="23943880" cy="2068122"/>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4034357"/>
              <a:ext cx="23594672" cy="195131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9"/>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6</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698568" y="7637491"/>
                <a:ext cx="4330632" cy="830997"/>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698568" y="7637491"/>
                <a:ext cx="4330632" cy="830997"/>
              </a:xfrm>
              <a:prstGeom prst="rect">
                <a:avLst/>
              </a:prstGeom>
              <a:blipFill>
                <a:blip r:embed="rId8"/>
                <a:stretch>
                  <a:fillRect l="-6479"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173276" y="2716346"/>
                <a:ext cx="19319686" cy="1569660"/>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173276" y="2716346"/>
                <a:ext cx="19319686" cy="1569660"/>
              </a:xfrm>
              <a:prstGeom prst="rect">
                <a:avLst/>
              </a:prstGeom>
              <a:blipFill>
                <a:blip r:embed="rId9"/>
                <a:stretch>
                  <a:fillRect l="-1452" t="-9339" b="-1945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580382" y="8017328"/>
                <a:ext cx="20320798" cy="2827441"/>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eqAr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580382" y="8017328"/>
                <a:ext cx="20320798" cy="2827441"/>
              </a:xfrm>
              <a:prstGeom prst="rect">
                <a:avLst/>
              </a:prstGeom>
              <a:blipFill>
                <a:blip r:embed="rId10"/>
                <a:stretch>
                  <a:fillRect l="-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CD8890F2-AE7F-4D36-9879-B2F60D44255F}"/>
                  </a:ext>
                </a:extLst>
              </p:cNvPr>
              <p:cNvSpPr txBox="1"/>
              <p:nvPr/>
            </p:nvSpPr>
            <p:spPr>
              <a:xfrm>
                <a:off x="586133" y="10393609"/>
                <a:ext cx="8213957" cy="830997"/>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𝟔</m:t>
                    </m:r>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𝟑</m:t>
                    </m:r>
                    <m:r>
                      <a:rPr lang="en-US" sz="4800" b="1" i="1" smtClean="0">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0" name="TextBox 39">
                <a:extLst>
                  <a:ext uri="{FF2B5EF4-FFF2-40B4-BE49-F238E27FC236}">
                    <a16:creationId xmlns:a16="http://schemas.microsoft.com/office/drawing/2014/main" id="{CD8890F2-AE7F-4D36-9879-B2F60D44255F}"/>
                  </a:ext>
                </a:extLst>
              </p:cNvPr>
              <p:cNvSpPr txBox="1">
                <a:spLocks noRot="1" noChangeAspect="1" noMove="1" noResize="1" noEditPoints="1" noAdjustHandles="1" noChangeArrowheads="1" noChangeShapeType="1" noTextEdit="1"/>
              </p:cNvSpPr>
              <p:nvPr/>
            </p:nvSpPr>
            <p:spPr>
              <a:xfrm>
                <a:off x="586133" y="10393609"/>
                <a:ext cx="8213957" cy="830997"/>
              </a:xfrm>
              <a:prstGeom prst="rect">
                <a:avLst/>
              </a:prstGeom>
              <a:blipFill>
                <a:blip r:embed="rId11"/>
                <a:stretch>
                  <a:fillRect l="-3338" t="-17647" r="-2077" b="-37500"/>
                </a:stretch>
              </a:blipFill>
            </p:spPr>
            <p:txBody>
              <a:bodyPr/>
              <a:lstStyle/>
              <a:p>
                <a:r>
                  <a:rPr lang="en-US">
                    <a:noFill/>
                  </a:rPr>
                  <a:t> </a:t>
                </a:r>
              </a:p>
            </p:txBody>
          </p:sp>
        </mc:Fallback>
      </mc:AlternateContent>
    </p:spTree>
    <p:extLst>
      <p:ext uri="{BB962C8B-B14F-4D97-AF65-F5344CB8AC3E}">
        <p14:creationId xmlns:p14="http://schemas.microsoft.com/office/powerpoint/2010/main" val="235797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41"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𝟒</m:t>
                        </m:r>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𝟖</m:t>
                        </m:r>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623067" y="521973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252460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7.</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897561" y="7500091"/>
                <a:ext cx="20846034" cy="1740028"/>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𝑩</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𝑪</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𝑩</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𝑪</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897561" y="7500091"/>
                <a:ext cx="20846034" cy="1740028"/>
              </a:xfrm>
              <a:prstGeom prst="rect">
                <a:avLst/>
              </a:prstGeom>
              <a:blipFill>
                <a:blip r:embed="rId8"/>
                <a:stretch>
                  <a:fillRect l="-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302314" y="2524889"/>
                <a:ext cx="19940346" cy="2308324"/>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b="1" i="1">
                        <a:solidFill>
                          <a:prstClr val="black"/>
                        </a:solidFill>
                        <a:latin typeface="Cambria Math" panose="02040503050406030204" pitchFamily="18"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Tổng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302314" y="2524889"/>
                <a:ext cx="19940346" cy="2308324"/>
              </a:xfrm>
              <a:prstGeom prst="rect">
                <a:avLst/>
              </a:prstGeom>
              <a:blipFill>
                <a:blip r:embed="rId9"/>
                <a:stretch>
                  <a:fillRect l="-1406" t="-6332" b="-1266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864888" y="9385169"/>
                <a:ext cx="22572054" cy="1740028"/>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Vì</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ea typeface="Cambria Math" panose="02040503050406030204" pitchFamily="18" charset="0"/>
                      </a:rPr>
                      <m:t>∆</m:t>
                    </m:r>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𝑮</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𝑩</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𝑪</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𝑮</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𝑩</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𝑪</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𝟏𝟐</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𝟏𝟐</m:t>
                        </m: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864888" y="9385169"/>
                <a:ext cx="22572054" cy="1740028"/>
              </a:xfrm>
              <a:prstGeom prst="rect">
                <a:avLst/>
              </a:prstGeom>
              <a:blipFill>
                <a:blip r:embed="rId10"/>
                <a:stretch>
                  <a:fillRect l="-1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3FFA15C6-80FF-45FD-96A6-37A7266C4168}"/>
                  </a:ext>
                </a:extLst>
              </p:cNvPr>
              <p:cNvSpPr txBox="1"/>
              <p:nvPr/>
            </p:nvSpPr>
            <p:spPr>
              <a:xfrm>
                <a:off x="933742" y="11152699"/>
                <a:ext cx="5760265" cy="830997"/>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𝑩</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3FFA15C6-80FF-45FD-96A6-37A7266C4168}"/>
                  </a:ext>
                </a:extLst>
              </p:cNvPr>
              <p:cNvSpPr txBox="1">
                <a:spLocks noRot="1" noChangeAspect="1" noMove="1" noResize="1" noEditPoints="1" noAdjustHandles="1" noChangeArrowheads="1" noChangeShapeType="1" noTextEdit="1"/>
              </p:cNvSpPr>
              <p:nvPr/>
            </p:nvSpPr>
            <p:spPr>
              <a:xfrm>
                <a:off x="933742" y="11152699"/>
                <a:ext cx="5760265" cy="830997"/>
              </a:xfrm>
              <a:prstGeom prst="rect">
                <a:avLst/>
              </a:prstGeom>
              <a:blipFill>
                <a:blip r:embed="rId11"/>
                <a:stretch>
                  <a:fillRect l="-4762" t="-17647" b="-37500"/>
                </a:stretch>
              </a:blipFill>
            </p:spPr>
            <p:txBody>
              <a:bodyPr/>
              <a:lstStyle/>
              <a:p>
                <a:r>
                  <a:rPr lang="en-US">
                    <a:noFill/>
                  </a:rPr>
                  <a:t> </a:t>
                </a:r>
              </a:p>
            </p:txBody>
          </p:sp>
        </mc:Fallback>
      </mc:AlternateContent>
    </p:spTree>
    <p:extLst>
      <p:ext uri="{BB962C8B-B14F-4D97-AF65-F5344CB8AC3E}">
        <p14:creationId xmlns:p14="http://schemas.microsoft.com/office/powerpoint/2010/main" val="3706519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𝑫</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𝟑</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𝑫</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𝟒</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𝑫</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𝟒</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𝑫</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𝟖</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𝟔</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612217" y="517082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252460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8.</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684044" y="7052219"/>
                <a:ext cx="3548634" cy="830997"/>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b="1" i="1">
                        <a:solidFill>
                          <a:prstClr val="black"/>
                        </a:solidFill>
                        <a:latin typeface="Cambria Math" panose="02040503050406030204" pitchFamily="18" charset="0"/>
                      </a:rPr>
                      <m:t>𝑫</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684044" y="7052219"/>
                <a:ext cx="3548634" cy="830997"/>
              </a:xfrm>
              <a:prstGeom prst="rect">
                <a:avLst/>
              </a:prstGeom>
              <a:blipFill>
                <a:blip r:embed="rId8"/>
                <a:stretch>
                  <a:fillRect l="-7719"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862802" y="3457408"/>
                <a:ext cx="22586876" cy="1569660"/>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𝑫</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𝑨𝑩𝑪𝑫</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862802" y="3457408"/>
                <a:ext cx="22586876" cy="1569660"/>
              </a:xfrm>
              <a:prstGeom prst="rect">
                <a:avLst/>
              </a:prstGeom>
              <a:blipFill>
                <a:blip r:embed="rId9"/>
                <a:stretch>
                  <a:fillRect l="-1242" t="-9302" r="-810" b="-18992"/>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10287000" y="9428738"/>
                <a:ext cx="9881398" cy="174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𝑫</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10287000" y="9428738"/>
                <a:ext cx="9881398" cy="17400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940637" y="11582216"/>
                <a:ext cx="8213957" cy="830997"/>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Vậy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rPr>
                      <m:t>𝑫</m:t>
                    </m:r>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𝟒</m:t>
                    </m:r>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𝟒</m:t>
                    </m:r>
                    <m:r>
                      <a:rPr lang="en-US" sz="4800" b="1" i="1" smtClean="0">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940637" y="11582216"/>
                <a:ext cx="8213957" cy="830997"/>
              </a:xfrm>
              <a:prstGeom prst="rect">
                <a:avLst/>
              </a:prstGeom>
              <a:blipFill>
                <a:blip r:embed="rId11"/>
                <a:stretch>
                  <a:fillRect l="-3338"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65CC69A0-C142-4CA6-9787-B4498EF2D160}"/>
                  </a:ext>
                </a:extLst>
              </p:cNvPr>
              <p:cNvSpPr txBox="1"/>
              <p:nvPr/>
            </p:nvSpPr>
            <p:spPr>
              <a:xfrm>
                <a:off x="8364261" y="6535550"/>
                <a:ext cx="8000254" cy="2010807"/>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𝑫𝑪</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e>
                        </m:eqAr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TextBox 33">
                <a:extLst>
                  <a:ext uri="{FF2B5EF4-FFF2-40B4-BE49-F238E27FC236}">
                    <a16:creationId xmlns:a16="http://schemas.microsoft.com/office/drawing/2014/main" id="{65CC69A0-C142-4CA6-9787-B4498EF2D160}"/>
                  </a:ext>
                </a:extLst>
              </p:cNvPr>
              <p:cNvSpPr txBox="1">
                <a:spLocks noRot="1" noChangeAspect="1" noMove="1" noResize="1" noEditPoints="1" noAdjustHandles="1" noChangeArrowheads="1" noChangeShapeType="1" noTextEdit="1"/>
              </p:cNvSpPr>
              <p:nvPr/>
            </p:nvSpPr>
            <p:spPr>
              <a:xfrm>
                <a:off x="8364261" y="6535550"/>
                <a:ext cx="8000254" cy="2010807"/>
              </a:xfrm>
              <a:prstGeom prst="rect">
                <a:avLst/>
              </a:prstGeom>
              <a:blipFill>
                <a:blip r:embed="rId12"/>
                <a:stretch>
                  <a:fillRect l="-3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412E7EF5-B6CD-4631-974F-43B98BCCF65B}"/>
                  </a:ext>
                </a:extLst>
              </p:cNvPr>
              <p:cNvSpPr txBox="1"/>
              <p:nvPr/>
            </p:nvSpPr>
            <p:spPr>
              <a:xfrm>
                <a:off x="656073" y="8407448"/>
                <a:ext cx="13517128" cy="925446"/>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𝑫𝑪</m:t>
                        </m:r>
                      </m:e>
                    </m:acc>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412E7EF5-B6CD-4631-974F-43B98BCCF65B}"/>
                  </a:ext>
                </a:extLst>
              </p:cNvPr>
              <p:cNvSpPr txBox="1">
                <a:spLocks noRot="1" noChangeAspect="1" noMove="1" noResize="1" noEditPoints="1" noAdjustHandles="1" noChangeArrowheads="1" noChangeShapeType="1" noTextEdit="1"/>
              </p:cNvSpPr>
              <p:nvPr/>
            </p:nvSpPr>
            <p:spPr>
              <a:xfrm>
                <a:off x="656073" y="8407448"/>
                <a:ext cx="13517128" cy="925446"/>
              </a:xfrm>
              <a:prstGeom prst="rect">
                <a:avLst/>
              </a:prstGeom>
              <a:blipFill>
                <a:blip r:embed="rId13"/>
                <a:stretch>
                  <a:fillRect l="-2075" t="-5921" b="-32895"/>
                </a:stretch>
              </a:blipFill>
            </p:spPr>
            <p:txBody>
              <a:bodyPr/>
              <a:lstStyle/>
              <a:p>
                <a:r>
                  <a:rPr lang="en-US">
                    <a:noFill/>
                  </a:rPr>
                  <a:t> </a:t>
                </a:r>
              </a:p>
            </p:txBody>
          </p:sp>
        </mc:Fallback>
      </mc:AlternateContent>
    </p:spTree>
    <p:extLst>
      <p:ext uri="{BB962C8B-B14F-4D97-AF65-F5344CB8AC3E}">
        <p14:creationId xmlns:p14="http://schemas.microsoft.com/office/powerpoint/2010/main" val="2930947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34" grpId="0"/>
      <p:bldP spid="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𝟏𝟓</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𝟏𝟎</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𝟎</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𝟏𝟓</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602248" y="519410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252460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9.</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533302" y="6573446"/>
                <a:ext cx="15509163" cy="1594732"/>
              </a:xfrm>
              <a:prstGeom prst="rect">
                <a:avLst/>
              </a:prstGeom>
              <a:noFill/>
            </p:spPr>
            <p:txBody>
              <a:bodyPr wrap="square">
                <a:spAutoFit/>
              </a:bodyPr>
              <a:lstStyle/>
              <a:p>
                <a:r>
                  <a:rPr lang="en-US" sz="4800" b="1" dirty="0" err="1">
                    <a:solidFill>
                      <a:prstClr val="black"/>
                    </a:solidFill>
                    <a:latin typeface="Tahoma" panose="020B0604030504040204" pitchFamily="34" charset="0"/>
                    <a:ea typeface="Calibri" panose="020F0502020204030204" pitchFamily="34" charset="0"/>
                  </a:rPr>
                  <a:t>Từ</a:t>
                </a:r>
                <a:r>
                  <a:rPr lang="en-US" sz="4800" b="1" dirty="0">
                    <a:solidFill>
                      <a:prstClr val="black"/>
                    </a:solidFill>
                    <a:latin typeface="Tahoma" panose="020B0604030504040204" pitchFamily="34" charset="0"/>
                    <a:ea typeface="Calibri" panose="020F050202020403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𝑨𝑩𝑪𝑫</m:t>
                    </m:r>
                  </m:oMath>
                </a14:m>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là</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hình</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bình</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hành</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và</a:t>
                </a:r>
                <a:r>
                  <a:rPr lang="en-US" sz="4800" b="1" dirty="0">
                    <a:solidFill>
                      <a:prstClr val="black"/>
                    </a:solidFill>
                    <a:latin typeface="Tahoma" panose="020B0604030504040204" pitchFamily="34" charset="0"/>
                    <a:ea typeface="Calibri" panose="020F050202020403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𝑮</m:t>
                    </m:r>
                  </m:oMath>
                </a14:m>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là</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trọng</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tâm</a:t>
                </a:r>
                <a:r>
                  <a:rPr lang="en-US" sz="4800" b="1" dirty="0">
                    <a:solidFill>
                      <a:prstClr val="black"/>
                    </a:solidFill>
                    <a:latin typeface="Tahoma" panose="020B0604030504040204" pitchFamily="34" charset="0"/>
                    <a:ea typeface="Calibri" panose="020F050202020403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𝜟</m:t>
                    </m:r>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𝑨𝑩𝑪</m:t>
                    </m:r>
                  </m:oMath>
                </a14:m>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suy</a:t>
                </a:r>
                <a:r>
                  <a:rPr lang="en-US" sz="4800" b="1" dirty="0">
                    <a:solidFill>
                      <a:prstClr val="black"/>
                    </a:solidFill>
                    <a:latin typeface="Tahoma" panose="020B0604030504040204" pitchFamily="34" charset="0"/>
                    <a:ea typeface="Calibri" panose="020F0502020204030204" pitchFamily="34" charset="0"/>
                  </a:rPr>
                  <a:t> ra </a:t>
                </a:r>
                <a14:m>
                  <m:oMath xmlns:m="http://schemas.openxmlformats.org/officeDocument/2006/math">
                    <m:acc>
                      <m:accPr>
                        <m:chr m:val="⃗"/>
                        <m:ctrlPr>
                          <a:rPr lang="en-US" sz="4400" b="1" i="1">
                            <a:solidFill>
                              <a:prstClr val="black"/>
                            </a:solidFill>
                            <a:latin typeface="Cambria Math"/>
                            <a:ea typeface="Calibri" panose="020F0502020204030204" pitchFamily="34" charset="0"/>
                            <a:cs typeface="Tahoma" panose="020B0604030504040204" pitchFamily="34" charset="0"/>
                          </a:rPr>
                        </m:ctrlPr>
                      </m:accPr>
                      <m:e>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𝑩𝑫</m:t>
                        </m:r>
                      </m:e>
                    </m:acc>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acc>
                      <m:accPr>
                        <m:chr m:val="⃗"/>
                        <m:ctrlPr>
                          <a:rPr lang="en-US" sz="4400" b="1" i="1">
                            <a:solidFill>
                              <a:prstClr val="black"/>
                            </a:solidFill>
                            <a:latin typeface="Cambria Math"/>
                            <a:ea typeface="Calibri" panose="020F0502020204030204" pitchFamily="34" charset="0"/>
                            <a:cs typeface="Tahoma" panose="020B0604030504040204" pitchFamily="34" charset="0"/>
                          </a:rPr>
                        </m:ctrlPr>
                      </m:accPr>
                      <m:e>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𝑩𝑮</m:t>
                        </m:r>
                      </m:e>
                    </m:acc>
                  </m:oMath>
                </a14:m>
                <a:r>
                  <a:rPr lang="en-US" sz="4800" b="1" dirty="0">
                    <a:solidFill>
                      <a:prstClr val="black"/>
                    </a:solidFill>
                    <a:latin typeface="Tahoma" panose="020B0604030504040204" pitchFamily="34" charset="0"/>
                    <a:ea typeface="Calibri" panose="020F050202020403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533302" y="6573446"/>
                <a:ext cx="15509163" cy="1594732"/>
              </a:xfrm>
              <a:prstGeom prst="rect">
                <a:avLst/>
              </a:prstGeom>
              <a:blipFill>
                <a:blip r:embed="rId8"/>
                <a:stretch>
                  <a:fillRect l="-1808" t="-8779" b="-19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565466" y="2441242"/>
                <a:ext cx="18587237" cy="2308324"/>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bình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𝑮</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𝑫</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565466" y="2441242"/>
                <a:ext cx="18587237" cy="2308324"/>
              </a:xfrm>
              <a:prstGeom prst="rect">
                <a:avLst/>
              </a:prstGeom>
              <a:blipFill>
                <a:blip r:embed="rId9"/>
                <a:stretch>
                  <a:fillRect l="-1509" t="-6332" b="-1266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760373" y="8251159"/>
                <a:ext cx="10212428" cy="925446"/>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𝑩</m:t>
                        </m:r>
                        <m:r>
                          <a:rPr lang="en-US" sz="4800" b="1" i="1" smtClean="0">
                            <a:solidFill>
                              <a:prstClr val="black"/>
                            </a:solidFill>
                            <a:latin typeface="Cambria Math" panose="02040503050406030204" pitchFamily="18" charset="0"/>
                          </a:rPr>
                          <m:t>𝑮</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thì</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𝑩𝑫</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760373" y="8251159"/>
                <a:ext cx="10212428" cy="925446"/>
              </a:xfrm>
              <a:prstGeom prst="rect">
                <a:avLst/>
              </a:prstGeom>
              <a:blipFill>
                <a:blip r:embed="rId10"/>
                <a:stretch>
                  <a:fillRect l="-2746" t="-5960" r="-179" b="-33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760373" y="9513715"/>
                <a:ext cx="8716763" cy="830997"/>
              </a:xfrm>
              <a:prstGeom prst="rect">
                <a:avLst/>
              </a:prstGeom>
              <a:noFill/>
            </p:spPr>
            <p:txBody>
              <a:bodyPr wrap="square">
                <a:spAutoFit/>
              </a:bodyPr>
              <a:lstStyle/>
              <a:p>
                <a:r>
                  <a:rPr lang="en-US" sz="4800" b="1" dirty="0">
                    <a:solidFill>
                      <a:prstClr val="black"/>
                    </a:solidFill>
                    <a:latin typeface="Tahoma" panose="020B0604030504040204" pitchFamily="34" charset="0"/>
                    <a:ea typeface="Calibri" panose="020F0502020204030204" pitchFamily="34" charset="0"/>
                  </a:rPr>
                  <a:t>Do </a:t>
                </a:r>
                <a:r>
                  <a:rPr lang="en-US" sz="4800" b="1" dirty="0" err="1">
                    <a:solidFill>
                      <a:prstClr val="black"/>
                    </a:solidFill>
                    <a:latin typeface="Tahoma" panose="020B0604030504040204" pitchFamily="34" charset="0"/>
                    <a:ea typeface="Calibri" panose="020F0502020204030204" pitchFamily="34" charset="0"/>
                  </a:rPr>
                  <a:t>đó</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tọa</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độ</a:t>
                </a:r>
                <a:r>
                  <a:rPr lang="en-US" sz="4800" b="1" dirty="0">
                    <a:solidFill>
                      <a:prstClr val="black"/>
                    </a:solidFill>
                    <a:latin typeface="Tahoma" panose="020B0604030504040204" pitchFamily="34" charset="0"/>
                    <a:ea typeface="Calibri" panose="020F0502020204030204" pitchFamily="34" charset="0"/>
                  </a:rPr>
                  <a:t> </a:t>
                </a:r>
                <a:r>
                  <a:rPr lang="en-US" sz="4800" b="1" dirty="0" err="1">
                    <a:solidFill>
                      <a:prstClr val="black"/>
                    </a:solidFill>
                    <a:latin typeface="Tahoma" panose="020B0604030504040204" pitchFamily="34" charset="0"/>
                    <a:ea typeface="Calibri" panose="020F0502020204030204" pitchFamily="34" charset="0"/>
                  </a:rPr>
                  <a:t>điểm</a:t>
                </a:r>
                <a:r>
                  <a:rPr lang="en-US" sz="4800" b="1" dirty="0">
                    <a:solidFill>
                      <a:prstClr val="black"/>
                    </a:solidFill>
                    <a:latin typeface="Tahoma" panose="020B0604030504040204" pitchFamily="34" charset="0"/>
                    <a:ea typeface="Calibri" panose="020F0502020204030204" pitchFamily="34" charset="0"/>
                  </a:rPr>
                  <a:t> </a:t>
                </a:r>
                <a14:m>
                  <m:oMath xmlns:m="http://schemas.openxmlformats.org/officeDocument/2006/math">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𝑫</m:t>
                    </m:r>
                    <m:d>
                      <m:dPr>
                        <m:ctrlPr>
                          <a:rPr lang="en-US" sz="4400" b="1" i="1">
                            <a:solidFill>
                              <a:prstClr val="black"/>
                            </a:solidFill>
                            <a:latin typeface="Cambria Math"/>
                            <a:ea typeface="Calibri" panose="020F0502020204030204" pitchFamily="34" charset="0"/>
                            <a:cs typeface="Tahoma" panose="020B0604030504040204" pitchFamily="34" charset="0"/>
                          </a:rPr>
                        </m:ctrlPr>
                      </m:dPr>
                      <m:e>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𝟏𝟓</m:t>
                        </m:r>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4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e>
                    </m:d>
                  </m:oMath>
                </a14:m>
                <a:r>
                  <a:rPr lang="en-US" sz="4800" b="1" dirty="0">
                    <a:solidFill>
                      <a:prstClr val="black"/>
                    </a:solidFill>
                    <a:latin typeface="Tahoma" panose="020B0604030504040204" pitchFamily="34" charset="0"/>
                    <a:ea typeface="Calibri" panose="020F050202020403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760373" y="9513715"/>
                <a:ext cx="8716763" cy="830997"/>
              </a:xfrm>
              <a:prstGeom prst="rect">
                <a:avLst/>
              </a:prstGeom>
              <a:blipFill>
                <a:blip r:embed="rId11"/>
                <a:stretch>
                  <a:fillRect l="-3217" t="-16912" b="-38235"/>
                </a:stretch>
              </a:blipFill>
            </p:spPr>
            <p:txBody>
              <a:bodyPr/>
              <a:lstStyle/>
              <a:p>
                <a:r>
                  <a:rPr lang="en-US">
                    <a:noFill/>
                  </a:rPr>
                  <a:t> </a:t>
                </a:r>
              </a:p>
            </p:txBody>
          </p:sp>
        </mc:Fallback>
      </mc:AlternateContent>
      <p:pic>
        <p:nvPicPr>
          <p:cNvPr id="35" name="Picture 34">
            <a:extLst>
              <a:ext uri="{FF2B5EF4-FFF2-40B4-BE49-F238E27FC236}">
                <a16:creationId xmlns:a16="http://schemas.microsoft.com/office/drawing/2014/main" xmlns="" id="{E5AC9D78-68BB-49E4-A7BD-C493B7426620}"/>
              </a:ext>
            </a:extLst>
          </p:cNvPr>
          <p:cNvPicPr/>
          <p:nvPr/>
        </p:nvPicPr>
        <p:blipFill>
          <a:blip r:embed="rId12" cstate="email">
            <a:extLst>
              <a:ext uri="{28A0092B-C50C-407E-A947-70E740481C1C}">
                <a14:useLocalDpi xmlns:a14="http://schemas.microsoft.com/office/drawing/2010/main"/>
              </a:ext>
            </a:extLst>
          </a:blip>
          <a:stretch>
            <a:fillRect/>
          </a:stretch>
        </p:blipFill>
        <p:spPr>
          <a:xfrm>
            <a:off x="13494258" y="7932566"/>
            <a:ext cx="7841741" cy="3726033"/>
          </a:xfrm>
          <a:prstGeom prst="rect">
            <a:avLst/>
          </a:prstGeom>
        </p:spPr>
      </p:pic>
    </p:spTree>
    <p:extLst>
      <p:ext uri="{BB962C8B-B14F-4D97-AF65-F5344CB8AC3E}">
        <p14:creationId xmlns:p14="http://schemas.microsoft.com/office/powerpoint/2010/main" val="3580836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7432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HĐ1:</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Trên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trục</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𝑨</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𝟏</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đặt</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𝑶𝑨</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𝑯</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𝟑𝟐</m:t>
                        </m:r>
                        <m:r>
                          <a:rPr lang="en-US" b="1" i="1">
                            <a:latin typeface="Cambria Math" panose="02040503050406030204" pitchFamily="18" charset="0"/>
                            <a:ea typeface="Cambria Math" panose="02040503050406030204" pitchFamily="18" charset="0"/>
                          </a:rPr>
                          <m:t>𝒂</m:t>
                        </m:r>
                      </m:e>
                    </m:d>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Gọi</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𝑵</m:t>
                    </m:r>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là</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điểm</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diễn</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số</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Hãy</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biểu</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thị</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mỗi</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 </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theo</a:t>
                </a:r>
                <a:r>
                  <a:rPr lang="en-US" b="1">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vectơ</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độ dài của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Cambria Math" panose="02040503050406030204" pitchFamily="18" charset="0"/>
                    <a:ea typeface="Cambria Math" panose="02040503050406030204" pitchFamily="18"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so với độ dài vectơ </a:t>
                </a:r>
                <a14:m>
                  <m:oMath xmlns:m="http://schemas.openxmlformats.org/officeDocument/2006/math">
                    <m:acc>
                      <m:accPr>
                        <m:chr m:val="⃗"/>
                        <m:ctrlPr>
                          <a:rPr lang="en-US" b="1" i="1">
                            <a:latin typeface="Cambria Math"/>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r>
                  <a:rPr lang="en-US" b="1">
                    <a:latin typeface="Tahoma" panose="020B0604030504040204" pitchFamily="34" charset="0"/>
                    <a:ea typeface="Tahoma" panose="020B0604030504040204" pitchFamily="34" charset="0"/>
                    <a:cs typeface="Tahoma" panose="020B0604030504040204" pitchFamily="34" charset="0"/>
                  </a:rPr>
                  <a:t>Nhận xét về hướng của các vectơ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𝑶𝑴</m:t>
                        </m:r>
                      </m:e>
                    </m:acc>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so với vectơ </a:t>
                </a:r>
                <a14:m>
                  <m:oMath xmlns:m="http://schemas.openxmlformats.org/officeDocument/2006/math">
                    <m:acc>
                      <m:accPr>
                        <m:chr m:val="⃗"/>
                        <m:ctrlPr>
                          <a:rPr lang="en-US" b="1" i="1">
                            <a:latin typeface="Cambria Math"/>
                          </a:rPr>
                        </m:ctrlPr>
                      </m:accPr>
                      <m:e>
                        <m:r>
                          <a:rPr lang="en-US" b="1" i="1" smtClean="0">
                            <a:latin typeface="Cambria Math" panose="02040503050406030204" pitchFamily="18" charset="0"/>
                          </a:rPr>
                          <m:t>𝑶𝑨</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a:lnSpc>
                    <a:spcPct val="100000"/>
                  </a:lnSpc>
                </a:pP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𝑶𝑨</m:t>
                        </m:r>
                      </m:e>
                    </m:acc>
                    <m:r>
                      <a:rPr lang="en-US" b="1" i="0"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𝟒</m:t>
                    </m:r>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a:p>
                <a:pPr>
                  <a:lnSpc>
                    <a:spcPct val="100000"/>
                  </a:lnSpc>
                </a:pP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𝑶𝑨</m:t>
                        </m:r>
                      </m:e>
                    </m:acc>
                    <m:r>
                      <a:rPr lang="en-US" b="1" i="1" smtClean="0">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m:t>
                    </m:r>
                    <m:f>
                      <m:fPr>
                        <m:ctrlPr>
                          <a:rPr lang="en-US" b="1" i="1">
                            <a:solidFill>
                              <a:srgbClr val="FF0000"/>
                            </a:solidFill>
                            <a:latin typeface="Cambria Math"/>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𝟑</m:t>
                        </m:r>
                      </m:num>
                      <m:den>
                        <m:r>
                          <a:rPr lang="en-US" b="1" i="1">
                            <a:solidFill>
                              <a:srgbClr val="FF0000"/>
                            </a:solidFill>
                            <a:latin typeface="Cambria Math" panose="02040503050406030204" pitchFamily="18" charset="0"/>
                            <a:ea typeface="Cambria Math" panose="02040503050406030204" pitchFamily="18" charset="0"/>
                          </a:rPr>
                          <m:t>𝟐</m:t>
                        </m:r>
                      </m:den>
                    </m:f>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oMath>
                </a14:m>
                <a:endParaRPr lang="en-US" b="1">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98200" cy="10668000"/>
              </a:xfrm>
              <a:prstGeom prst="rect">
                <a:avLst/>
              </a:prstGeom>
              <a:blipFill>
                <a:blip r:embed="rId3"/>
                <a:stretch>
                  <a:fillRect l="-1054" r="-746"/>
                </a:stretch>
              </a:blipFill>
              <a:ln>
                <a:solidFill>
                  <a:srgbClr val="00B0F0"/>
                </a:solidFill>
              </a:ln>
            </p:spPr>
            <p:txBody>
              <a:bodyPr/>
              <a:lstStyle/>
              <a:p>
                <a:r>
                  <a:rPr lang="en-US">
                    <a:noFill/>
                  </a:rPr>
                  <a:t> </a:t>
                </a:r>
              </a:p>
            </p:txBody>
          </p:sp>
        </mc:Fallback>
      </mc:AlternateContent>
      <p:pic>
        <p:nvPicPr>
          <p:cNvPr id="183" name="Picture 182">
            <a:extLst>
              <a:ext uri="{FF2B5EF4-FFF2-40B4-BE49-F238E27FC236}">
                <a16:creationId xmlns="" xmlns:a16="http://schemas.microsoft.com/office/drawing/2014/main" id="{F5E71483-332C-453B-9A13-E4F04331FF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9600" y="4800600"/>
            <a:ext cx="11201400" cy="3124200"/>
          </a:xfrm>
          <a:prstGeom prst="rect">
            <a:avLst/>
          </a:prstGeom>
        </p:spPr>
      </p:pic>
      <p:sp>
        <p:nvSpPr>
          <p:cNvPr id="6" name="Title 1">
            <a:extLst>
              <a:ext uri="{FF2B5EF4-FFF2-40B4-BE49-F238E27FC236}">
                <a16:creationId xmlns="" xmlns:a16="http://schemas.microsoft.com/office/drawing/2014/main" id="{08A31CC9-1617-427F-9AB4-A405DC461FB7}"/>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418610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fade">
                                      <p:cBhvr>
                                        <p:cTn id="26" dur="1000"/>
                                        <p:tgtEl>
                                          <p:spTgt spid="183"/>
                                        </p:tgtEl>
                                      </p:cBhvr>
                                    </p:animEffect>
                                    <p:anim calcmode="lin" valueType="num">
                                      <p:cBhvr>
                                        <p:cTn id="27" dur="1000" fill="hold"/>
                                        <p:tgtEl>
                                          <p:spTgt spid="183"/>
                                        </p:tgtEl>
                                        <p:attrNameLst>
                                          <p:attrName>ppt_x</p:attrName>
                                        </p:attrNameLst>
                                      </p:cBhvr>
                                      <p:tavLst>
                                        <p:tav tm="0">
                                          <p:val>
                                            <p:strVal val="#ppt_x"/>
                                          </p:val>
                                        </p:tav>
                                        <p:tav tm="100000">
                                          <p:val>
                                            <p:strVal val="#ppt_x"/>
                                          </p:val>
                                        </p:tav>
                                      </p:tavLst>
                                    </p:anim>
                                    <p:anim calcmode="lin" valueType="num">
                                      <p:cBhvr>
                                        <p:cTn id="28"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3" end="3"/>
                                            </p:txEl>
                                          </p:spTgt>
                                        </p:tgtEl>
                                        <p:attrNameLst>
                                          <p:attrName>style.visibility</p:attrName>
                                        </p:attrNameLst>
                                      </p:cBhvr>
                                      <p:to>
                                        <p:strVal val="visible"/>
                                      </p:to>
                                    </p:set>
                                    <p:animEffect transition="in" filter="fade">
                                      <p:cBhvr>
                                        <p:cTn id="33" dur="1000"/>
                                        <p:tgtEl>
                                          <p:spTgt spid="99">
                                            <p:txEl>
                                              <p:pRg st="3" end="3"/>
                                            </p:txEl>
                                          </p:spTgt>
                                        </p:tgtEl>
                                      </p:cBhvr>
                                    </p:animEffect>
                                    <p:anim calcmode="lin" valueType="num">
                                      <p:cBhvr>
                                        <p:cTn id="34"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4" end="4"/>
                                            </p:txEl>
                                          </p:spTgt>
                                        </p:tgtEl>
                                        <p:attrNameLst>
                                          <p:attrName>style.visibility</p:attrName>
                                        </p:attrNameLst>
                                      </p:cBhvr>
                                      <p:to>
                                        <p:strVal val="visible"/>
                                      </p:to>
                                    </p:set>
                                    <p:animEffect transition="in" filter="fade">
                                      <p:cBhvr>
                                        <p:cTn id="40" dur="1000"/>
                                        <p:tgtEl>
                                          <p:spTgt spid="99">
                                            <p:txEl>
                                              <p:pRg st="4" end="4"/>
                                            </p:txEl>
                                          </p:spTgt>
                                        </p:tgtEl>
                                      </p:cBhvr>
                                    </p:animEffect>
                                    <p:anim calcmode="lin" valueType="num">
                                      <p:cBhvr>
                                        <p:cTn id="41"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5" end="5"/>
                                            </p:txEl>
                                          </p:spTgt>
                                        </p:tgtEl>
                                        <p:attrNameLst>
                                          <p:attrName>style.visibility</p:attrName>
                                        </p:attrNameLst>
                                      </p:cBhvr>
                                      <p:to>
                                        <p:strVal val="visible"/>
                                      </p:to>
                                    </p:set>
                                    <p:animEffect transition="in" filter="fade">
                                      <p:cBhvr>
                                        <p:cTn id="47" dur="1000"/>
                                        <p:tgtEl>
                                          <p:spTgt spid="99">
                                            <p:txEl>
                                              <p:pRg st="5" end="5"/>
                                            </p:txEl>
                                          </p:spTgt>
                                        </p:tgtEl>
                                      </p:cBhvr>
                                    </p:animEffect>
                                    <p:anim calcmode="lin" valueType="num">
                                      <p:cBhvr>
                                        <p:cTn id="48"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9">
                                            <p:txEl>
                                              <p:pRg st="6" end="6"/>
                                            </p:txEl>
                                          </p:spTgt>
                                        </p:tgtEl>
                                        <p:attrNameLst>
                                          <p:attrName>style.visibility</p:attrName>
                                        </p:attrNameLst>
                                      </p:cBhvr>
                                      <p:to>
                                        <p:strVal val="visible"/>
                                      </p:to>
                                    </p:set>
                                    <p:animEffect transition="in" filter="fade">
                                      <p:cBhvr>
                                        <p:cTn id="54" dur="1000"/>
                                        <p:tgtEl>
                                          <p:spTgt spid="99">
                                            <p:txEl>
                                              <p:pRg st="6" end="6"/>
                                            </p:txEl>
                                          </p:spTgt>
                                        </p:tgtEl>
                                      </p:cBhvr>
                                    </p:animEffect>
                                    <p:anim calcmode="lin" valueType="num">
                                      <p:cBhvr>
                                        <p:cTn id="55"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9">
                                            <p:txEl>
                                              <p:pRg st="7" end="7"/>
                                            </p:txEl>
                                          </p:spTgt>
                                        </p:tgtEl>
                                        <p:attrNameLst>
                                          <p:attrName>style.visibility</p:attrName>
                                        </p:attrNameLst>
                                      </p:cBhvr>
                                      <p:to>
                                        <p:strVal val="visible"/>
                                      </p:to>
                                    </p:set>
                                    <p:animEffect transition="in" filter="fade">
                                      <p:cBhvr>
                                        <p:cTn id="61" dur="1000"/>
                                        <p:tgtEl>
                                          <p:spTgt spid="99">
                                            <p:txEl>
                                              <p:pRg st="7" end="7"/>
                                            </p:txEl>
                                          </p:spTgt>
                                        </p:tgtEl>
                                      </p:cBhvr>
                                    </p:animEffect>
                                    <p:anim calcmode="lin" valueType="num">
                                      <p:cBhvr>
                                        <p:cTn id="62"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5855216"/>
            <a:ext cx="23941001" cy="7479784"/>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515540" y="450217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2541284" y="467050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6"/>
            <a:ext cx="23943880" cy="1952210"/>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10.</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273572" y="5866852"/>
                <a:ext cx="15544800" cy="864276"/>
              </a:xfrm>
              <a:prstGeom prst="rect">
                <a:avLst/>
              </a:prstGeom>
              <a:noFill/>
            </p:spPr>
            <p:txBody>
              <a:bodyPr wrap="square">
                <a:spAutoFit/>
              </a:bodyPr>
              <a:lstStyle/>
              <a:p>
                <a:pPr>
                  <a:lnSpc>
                    <a:spcPct val="115000"/>
                  </a:lnSpc>
                  <a:spcBef>
                    <a:spcPts val="200"/>
                  </a:spcBef>
                  <a:spcAft>
                    <a:spcPts val="800"/>
                  </a:spcAft>
                </a:pP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𝑨𝑫</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273572" y="5866852"/>
                <a:ext cx="15544800" cy="864276"/>
              </a:xfrm>
              <a:prstGeom prst="rect">
                <a:avLst/>
              </a:prstGeom>
              <a:blipFill>
                <a:blip r:embed="rId8"/>
                <a:stretch>
                  <a:fillRect l="-1765" t="-12676"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1484365" y="2784006"/>
                <a:ext cx="22323724" cy="1569660"/>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𝑨𝑩𝑪𝑫</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𝑫</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hình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chữ</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nhật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𝑩𝑪</m:t>
                    </m:r>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1484365" y="2784006"/>
                <a:ext cx="22323724" cy="1569660"/>
              </a:xfrm>
              <a:prstGeom prst="rect">
                <a:avLst/>
              </a:prstGeom>
              <a:blipFill>
                <a:blip r:embed="rId9"/>
                <a:stretch>
                  <a:fillRect l="-1229" t="-9339" b="-1945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4273572" y="6770343"/>
                <a:ext cx="14584488" cy="830997"/>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𝑵</m:t>
                    </m:r>
                    <m:d>
                      <m:dPr>
                        <m:ctrlPr>
                          <a:rPr lang="en-US" sz="4800" b="1" i="1">
                            <a:solidFill>
                              <a:prstClr val="black"/>
                            </a:solidFill>
                            <a:latin typeface="Cambria Math"/>
                          </a:rPr>
                        </m:ctrlPr>
                      </m:d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𝑵</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𝑵</m:t>
                            </m:r>
                          </m:sub>
                        </m:sSub>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𝑩𝑪</m:t>
                    </m:r>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4273572" y="6770343"/>
                <a:ext cx="14584488" cy="830997"/>
              </a:xfrm>
              <a:prstGeom prst="rect">
                <a:avLst/>
              </a:prstGeom>
              <a:blipFill>
                <a:blip r:embed="rId10"/>
                <a:stretch>
                  <a:fillRect l="-1880" t="-17647"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580382" y="7725496"/>
                <a:ext cx="17942508" cy="882486"/>
              </a:xfrm>
              <a:prstGeom prst="rect">
                <a:avLst/>
              </a:prstGeom>
              <a:noFill/>
            </p:spPr>
            <p:txBody>
              <a:bodyPr wrap="square">
                <a:spAutoFit/>
              </a:bodyPr>
              <a:lstStyle/>
              <a:p>
                <a14:m>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Do</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𝑰</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â</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m</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ủ</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ì</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ữ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ậ</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trung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đ</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ể</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m</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ủ</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𝑴𝑵</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580382" y="7725496"/>
                <a:ext cx="17942508" cy="88248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7A94E972-9093-446D-8507-ED74DD0C9749}"/>
                  </a:ext>
                </a:extLst>
              </p:cNvPr>
              <p:cNvSpPr txBox="1"/>
              <p:nvPr/>
            </p:nvSpPr>
            <p:spPr>
              <a:xfrm>
                <a:off x="468982" y="8732121"/>
                <a:ext cx="12749814" cy="174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Suy</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ra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𝑵</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𝑰</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𝑵</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𝑰</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𝑴</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a:extLst>
                  <a:ext uri="{FF2B5EF4-FFF2-40B4-BE49-F238E27FC236}">
                    <a16:creationId xmlns:a16="http://schemas.microsoft.com/office/drawing/2014/main" id="{7A94E972-9093-446D-8507-ED74DD0C9749}"/>
                  </a:ext>
                </a:extLst>
              </p:cNvPr>
              <p:cNvSpPr txBox="1">
                <a:spLocks noRot="1" noChangeAspect="1" noMove="1" noResize="1" noEditPoints="1" noAdjustHandles="1" noChangeArrowheads="1" noChangeShapeType="1" noTextEdit="1"/>
              </p:cNvSpPr>
              <p:nvPr/>
            </p:nvSpPr>
            <p:spPr>
              <a:xfrm>
                <a:off x="468982" y="8732121"/>
                <a:ext cx="12749814" cy="1740028"/>
              </a:xfrm>
              <a:prstGeom prst="rect">
                <a:avLst/>
              </a:prstGeom>
              <a:blipFill>
                <a:blip r:embed="rId12"/>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xmlns="" id="{6A93CED0-21A9-457F-8CC6-F25A16C813AD}"/>
              </a:ext>
            </a:extLst>
          </p:cNvPr>
          <p:cNvPicPr>
            <a:picLocks noChangeAspect="1"/>
          </p:cNvPicPr>
          <p:nvPr/>
        </p:nvPicPr>
        <p:blipFill>
          <a:blip r:embed="rId13"/>
          <a:stretch>
            <a:fillRect/>
          </a:stretch>
        </p:blipFill>
        <p:spPr>
          <a:xfrm>
            <a:off x="15184662" y="8762518"/>
            <a:ext cx="8204212" cy="4187583"/>
          </a:xfrm>
          <a:prstGeom prst="rect">
            <a:avLst/>
          </a:prstGeom>
        </p:spPr>
      </p:pic>
    </p:spTree>
    <p:extLst>
      <p:ext uri="{BB962C8B-B14F-4D97-AF65-F5344CB8AC3E}">
        <p14:creationId xmlns:p14="http://schemas.microsoft.com/office/powerpoint/2010/main" val="336682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5632308"/>
            <a:ext cx="23941001" cy="7351653"/>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506518" y="4279262"/>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solidFill>
                              <a:prstClr val="white"/>
                            </a:solidFill>
                            <a:latin typeface="Cambria Math" panose="02040503050406030204" pitchFamily="18" charset="0"/>
                          </a:rPr>
                          <m:t>   </m:t>
                        </m:r>
                        <m:acc>
                          <m:accPr>
                            <m:chr m:val="⃗"/>
                            <m:ctrlPr>
                              <a:rPr lang="en-US" sz="4800" b="1" i="1">
                                <a:solidFill>
                                  <a:prstClr val="white"/>
                                </a:solidFill>
                                <a:latin typeface="Cambria Math"/>
                              </a:rPr>
                            </m:ctrlPr>
                          </m:accPr>
                          <m:e>
                            <m:r>
                              <a:rPr lang="en-US" sz="4800" b="1" i="1">
                                <a:solidFill>
                                  <a:prstClr val="white"/>
                                </a:solidFill>
                                <a:latin typeface="Cambria Math" panose="02040503050406030204" pitchFamily="18" charset="0"/>
                              </a:rPr>
                              <m:t>𝑴𝑵</m:t>
                            </m:r>
                          </m:e>
                        </m:acc>
                        <m:r>
                          <a:rPr lang="en-US" sz="4800" b="1" i="1">
                            <a:solidFill>
                              <a:prstClr val="white"/>
                            </a:solidFill>
                            <a:latin typeface="Cambria Math" panose="02040503050406030204" pitchFamily="18" charset="0"/>
                          </a:rPr>
                          <m:t>=</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prstClr val="white"/>
                      </a:solidFill>
                    </a:rPr>
                    <a:t> </a:t>
                  </a:r>
                  <a14:m>
                    <m:oMath xmlns:m="http://schemas.openxmlformats.org/officeDocument/2006/math">
                      <m:acc>
                        <m:accPr>
                          <m:chr m:val="⃗"/>
                          <m:ctrlPr>
                            <a:rPr lang="en-US" sz="4800" b="1" i="1">
                              <a:solidFill>
                                <a:prstClr val="white"/>
                              </a:solidFill>
                              <a:latin typeface="Cambria Math"/>
                            </a:rPr>
                          </m:ctrlPr>
                        </m:accPr>
                        <m:e>
                          <m:r>
                            <a:rPr lang="en-US" sz="4800" b="1" i="1">
                              <a:solidFill>
                                <a:prstClr val="white"/>
                              </a:solidFill>
                              <a:latin typeface="Cambria Math" panose="02040503050406030204" pitchFamily="18" charset="0"/>
                            </a:rPr>
                            <m:t>𝑴𝑵</m:t>
                          </m:r>
                        </m:e>
                      </m:acc>
                      <m:r>
                        <a:rPr lang="en-US" sz="4800" b="1" i="1">
                          <a:solidFill>
                            <a:prstClr val="white"/>
                          </a:solidFill>
                          <a:latin typeface="Cambria Math" panose="02040503050406030204" pitchFamily="18" charset="0"/>
                        </a:rPr>
                        <m:t>=</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𝟖</m:t>
                          </m:r>
                        </m:e>
                      </m:d>
                      <m:r>
                        <a:rPr lang="en-US" sz="4800" b="1" i="1">
                          <a:solidFill>
                            <a:prstClr val="white"/>
                          </a:solidFill>
                          <a:latin typeface="Cambria Math" panose="02040503050406030204" pitchFamily="18" charset="0"/>
                        </a:rPr>
                        <m:t>.</m:t>
                      </m:r>
                    </m:oMath>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solidFill>
                              <a:prstClr val="white"/>
                            </a:solidFill>
                            <a:latin typeface="Cambria Math" panose="02040503050406030204" pitchFamily="18" charset="0"/>
                          </a:rPr>
                          <m:t>   </m:t>
                        </m:r>
                        <m:acc>
                          <m:accPr>
                            <m:chr m:val="⃗"/>
                            <m:ctrlPr>
                              <a:rPr lang="en-US" sz="4800" b="1" i="1">
                                <a:solidFill>
                                  <a:prstClr val="white"/>
                                </a:solidFill>
                                <a:latin typeface="Cambria Math"/>
                              </a:rPr>
                            </m:ctrlPr>
                          </m:accPr>
                          <m:e>
                            <m:r>
                              <a:rPr lang="en-US" sz="4800" b="1" i="1">
                                <a:solidFill>
                                  <a:prstClr val="white"/>
                                </a:solidFill>
                                <a:latin typeface="Cambria Math" panose="02040503050406030204" pitchFamily="18" charset="0"/>
                              </a:rPr>
                              <m:t>𝑴𝑵</m:t>
                            </m:r>
                          </m:e>
                        </m:acc>
                        <m:r>
                          <a:rPr lang="en-US" sz="4800" b="1" i="1">
                            <a:solidFill>
                              <a:prstClr val="white"/>
                            </a:solidFill>
                            <a:latin typeface="Cambria Math" panose="02040503050406030204" pitchFamily="18" charset="0"/>
                          </a:rPr>
                          <m:t>=</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𝟏𝟎</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𝟔</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solidFill>
                              <a:prstClr val="white"/>
                            </a:solidFill>
                            <a:latin typeface="Cambria Math" panose="02040503050406030204" pitchFamily="18" charset="0"/>
                          </a:rPr>
                          <m:t> </m:t>
                        </m:r>
                        <m:acc>
                          <m:accPr>
                            <m:chr m:val="⃗"/>
                            <m:ctrlPr>
                              <a:rPr lang="en-US" sz="4800" b="1" i="1">
                                <a:solidFill>
                                  <a:prstClr val="white"/>
                                </a:solidFill>
                                <a:latin typeface="Cambria Math"/>
                              </a:rPr>
                            </m:ctrlPr>
                          </m:accPr>
                          <m:e>
                            <m:r>
                              <a:rPr lang="en-US" sz="4800" b="1" i="1">
                                <a:solidFill>
                                  <a:prstClr val="white"/>
                                </a:solidFill>
                                <a:latin typeface="Cambria Math" panose="02040503050406030204" pitchFamily="18" charset="0"/>
                              </a:rPr>
                              <m:t>𝑴𝑵</m:t>
                            </m:r>
                          </m:e>
                        </m:acc>
                        <m:r>
                          <a:rPr lang="en-US" sz="4800" b="1" i="1">
                            <a:solidFill>
                              <a:prstClr val="white"/>
                            </a:solidFill>
                            <a:latin typeface="Cambria Math" panose="02040503050406030204" pitchFamily="18" charset="0"/>
                          </a:rPr>
                          <m:t>=</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𝟓</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510748" y="441184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174698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11.</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604767" y="5728995"/>
                <a:ext cx="6833880" cy="864276"/>
              </a:xfrm>
              <a:prstGeom prst="rect">
                <a:avLst/>
              </a:prstGeom>
              <a:noFill/>
            </p:spPr>
            <p:txBody>
              <a:bodyPr wrap="square">
                <a:spAutoFit/>
              </a:bodyPr>
              <a:lstStyle/>
              <a:p>
                <a:pPr>
                  <a:lnSpc>
                    <a:spcPct val="115000"/>
                  </a:lnSpc>
                  <a:spcBef>
                    <a:spcPts val="200"/>
                  </a:spcBef>
                  <a:spcAft>
                    <a:spcPts val="800"/>
                  </a:spcAft>
                </a:pP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604767" y="5728995"/>
                <a:ext cx="6833880" cy="864276"/>
              </a:xfrm>
              <a:prstGeom prst="rect">
                <a:avLst/>
              </a:prstGeom>
              <a:blipFill>
                <a:blip r:embed="rId8"/>
                <a:stretch>
                  <a:fillRect l="-4014" t="-12676"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257644" y="2555350"/>
                <a:ext cx="19985016" cy="1659300"/>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𝟗</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e>
                    </m:d>
                    <m:r>
                      <a:rPr lang="en-US" sz="4800" b="1" i="1">
                        <a:solidFill>
                          <a:prstClr val="black"/>
                        </a:solidFill>
                        <a:latin typeface="Cambria Math" panose="02040503050406030204" pitchFamily="18" charset="0"/>
                      </a:rPr>
                      <m: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solidFill>
                          <a:prstClr val="black"/>
                        </a:solidFill>
                        <a:latin typeface="Cambria Math" panose="02040503050406030204" pitchFamily="18" charset="0"/>
                      </a:rPr>
                      <m:t>𝑨</m:t>
                    </m:r>
                    <m:r>
                      <a:rPr lang="en-US" sz="4800" b="1" i="1">
                        <a:solidFill>
                          <a:prstClr val="black"/>
                        </a:solidFill>
                        <a:latin typeface="Cambria Math" panose="02040503050406030204" pitchFamily="18" charset="0"/>
                      </a:rPr>
                      <m:t>𝑩</m:t>
                    </m:r>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𝑨𝑪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vectơ</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257644" y="2555350"/>
                <a:ext cx="19985016" cy="1659300"/>
              </a:xfrm>
              <a:prstGeom prst="rect">
                <a:avLst/>
              </a:prstGeom>
              <a:blipFill>
                <a:blip r:embed="rId9"/>
                <a:stretch>
                  <a:fillRect l="-1372" t="-8824" b="-1801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506518" y="6876076"/>
                <a:ext cx="15435834" cy="1197764"/>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800" b="1" i="1">
                        <a:solidFill>
                          <a:prstClr val="black"/>
                        </a:solidFill>
                        <a:latin typeface="Cambria Math" panose="02040503050406030204" pitchFamily="18" charset="0"/>
                      </a:rPr>
                      <m:t>𝑴</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f>
                          <m:fPr>
                            <m:ctrlPr>
                              <a:rPr lang="en-US" sz="4800" b="1" i="1">
                                <a:solidFill>
                                  <a:prstClr val="black"/>
                                </a:solidFill>
                                <a:latin typeface="Cambria Math"/>
                              </a:rPr>
                            </m:ctrlPr>
                          </m:fPr>
                          <m:num>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𝟗</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num>
                          <m:den>
                            <m:r>
                              <a:rPr lang="en-US" sz="4800" b="1" i="1">
                                <a:solidFill>
                                  <a:prstClr val="black"/>
                                </a:solidFill>
                                <a:latin typeface="Cambria Math" panose="02040503050406030204" pitchFamily="18" charset="0"/>
                              </a:rPr>
                              <m:t>𝟐</m:t>
                            </m:r>
                          </m:den>
                        </m:f>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506518" y="6876076"/>
                <a:ext cx="15435834" cy="1197764"/>
              </a:xfrm>
              <a:prstGeom prst="rect">
                <a:avLst/>
              </a:prstGeom>
              <a:blipFill>
                <a:blip r:embed="rId10"/>
                <a:stretch>
                  <a:fillRect l="-1777" b="-96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37381" y="7837039"/>
                <a:ext cx="17295621" cy="17520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Do</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𝑵</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trung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đ</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ể</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m</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ủ</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ạ</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𝑨𝑪</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𝑵</m:t>
                      </m:r>
                      <m:d>
                        <m:dPr>
                          <m:ctrlPr>
                            <a:rPr lang="en-US" sz="4800" b="1" i="1">
                              <a:solidFill>
                                <a:prstClr val="black"/>
                              </a:solidFill>
                              <a:latin typeface="Cambria Math"/>
                            </a:rPr>
                          </m:ctrlPr>
                        </m:dPr>
                        <m:e>
                          <m:f>
                            <m:fPr>
                              <m:ctrlPr>
                                <a:rPr lang="en-US" sz="4800" b="1" i="1">
                                  <a:solidFill>
                                    <a:prstClr val="black"/>
                                  </a:solidFill>
                                  <a:latin typeface="Cambria Math"/>
                                </a:rPr>
                              </m:ctrlPr>
                            </m:fPr>
                            <m:num>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𝒙</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𝟏𝟏</m:t>
                              </m:r>
                            </m:num>
                            <m:den>
                              <m:r>
                                <a:rPr lang="en-US" sz="4800" b="1" i="1">
                                  <a:solidFill>
                                    <a:prstClr val="black"/>
                                  </a:solidFill>
                                  <a:latin typeface="Cambria Math" panose="02040503050406030204" pitchFamily="18" charset="0"/>
                                </a:rPr>
                                <m:t>𝟐</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𝒚</m:t>
                                  </m:r>
                                </m:e>
                                <m:sub>
                                  <m:r>
                                    <a:rPr lang="en-US" sz="4800" b="1" i="1">
                                      <a:solidFill>
                                        <a:prstClr val="black"/>
                                      </a:solidFill>
                                      <a:latin typeface="Cambria Math" panose="02040503050406030204" pitchFamily="18" charset="0"/>
                                    </a:rPr>
                                    <m:t>𝑨</m:t>
                                  </m:r>
                                </m:sub>
                              </m:sSub>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37381" y="7837039"/>
                <a:ext cx="17295621" cy="175201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1232878" y="10596194"/>
                <a:ext cx="9810329" cy="9206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ậ</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y</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ọ</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độ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vect</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ơ </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r>
                            <a:rPr lang="en-US" sz="4800" b="1" i="1">
                              <a:solidFill>
                                <a:prstClr val="black"/>
                              </a:solidFill>
                              <a:latin typeface="Cambria Math" panose="02040503050406030204" pitchFamily="18" charset="0"/>
                            </a:rPr>
                            <m:t> </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1232878" y="10596194"/>
                <a:ext cx="9810329" cy="920637"/>
              </a:xfrm>
              <a:prstGeom prst="rect">
                <a:avLst/>
              </a:prstGeom>
              <a:blipFill>
                <a:blip r:embed="rId12"/>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xmlns="" id="{CCDAB09C-7B09-4BEF-9206-33C34F0E2AA6}"/>
              </a:ext>
            </a:extLst>
          </p:cNvPr>
          <p:cNvPicPr>
            <a:picLocks noChangeAspect="1"/>
          </p:cNvPicPr>
          <p:nvPr/>
        </p:nvPicPr>
        <p:blipFill>
          <a:blip r:embed="rId13"/>
          <a:stretch>
            <a:fillRect/>
          </a:stretch>
        </p:blipFill>
        <p:spPr>
          <a:xfrm>
            <a:off x="16992600" y="8073841"/>
            <a:ext cx="6546271" cy="4463034"/>
          </a:xfrm>
          <a:prstGeom prst="rect">
            <a:avLst/>
          </a:prstGeom>
        </p:spPr>
      </p:pic>
    </p:spTree>
    <p:extLst>
      <p:ext uri="{BB962C8B-B14F-4D97-AF65-F5344CB8AC3E}">
        <p14:creationId xmlns:p14="http://schemas.microsoft.com/office/powerpoint/2010/main" val="1116244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5105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𝑨</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𝑨</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𝟓</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𝑨</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𝟕</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𝑨</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𝟏𝟎</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631556" y="522345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252460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12.</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672320" y="6693777"/>
                <a:ext cx="6833880" cy="864276"/>
              </a:xfrm>
              <a:prstGeom prst="rect">
                <a:avLst/>
              </a:prstGeom>
              <a:noFill/>
            </p:spPr>
            <p:txBody>
              <a:bodyPr wrap="square">
                <a:spAutoFit/>
              </a:bodyPr>
              <a:lstStyle/>
              <a:p>
                <a:pPr>
                  <a:lnSpc>
                    <a:spcPct val="115000"/>
                  </a:lnSpc>
                  <a:spcBef>
                    <a:spcPts val="200"/>
                  </a:spcBef>
                  <a:spcAft>
                    <a:spcPts val="800"/>
                  </a:spcAft>
                  <a:defRPr/>
                </a:pP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Gọi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smtClean="0">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𝒚</m:t>
                        </m:r>
                        <m:r>
                          <a:rPr lang="en-US" sz="4800" b="1" i="1" smtClean="0">
                            <a:solidFill>
                              <a:prstClr val="black"/>
                            </a:solidFill>
                            <a:latin typeface="Cambria Math" panose="02040503050406030204" pitchFamily="18" charset="0"/>
                          </a:rPr>
                          <m:t> </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672320" y="6693777"/>
                <a:ext cx="6833880" cy="864276"/>
              </a:xfrm>
              <a:prstGeom prst="rect">
                <a:avLst/>
              </a:prstGeom>
              <a:blipFill>
                <a:blip r:embed="rId8"/>
                <a:stretch>
                  <a:fillRect l="-4011" t="-12676"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190038" y="2536622"/>
                <a:ext cx="19985016" cy="2308324"/>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Trong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14:m>
                  <m:oMath xmlns:m="http://schemas.openxmlformats.org/officeDocument/2006/math">
                    <m:r>
                      <a:rPr lang="en-US" sz="4800" b="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i="1">
                        <a:solidFill>
                          <a:prstClr val="black"/>
                        </a:solidFill>
                        <a:ea typeface="Tahoma" panose="020B0604030504040204" pitchFamily="34" charset="0"/>
                        <a:cs typeface="Tahoma" panose="020B0604030504040204" pitchFamily="34" charset="0"/>
                      </a:rPr>
                      <m:t>N</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i="1">
                        <a:solidFill>
                          <a:prstClr val="black"/>
                        </a:solidFill>
                        <a:ea typeface="Tahoma" panose="020B0604030504040204" pitchFamily="34" charset="0"/>
                        <a:cs typeface="Tahoma" panose="020B0604030504040204" pitchFamily="34" charset="0"/>
                      </a:rPr>
                      <m:t>P</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d>
                  </m:oMath>
                </a14:m>
                <a:r>
                  <a:rPr lang="fr-FR" sz="4800" b="1" i="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lần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lượt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cạnh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800" b="1" i="1">
                        <a:solidFill>
                          <a:prstClr val="black"/>
                        </a:solidFill>
                        <a:latin typeface="Cambria Math" panose="02040503050406030204" pitchFamily="18" charset="0"/>
                      </a:rPr>
                      <m:t>𝑩𝑪</m:t>
                    </m:r>
                    <m:r>
                      <a:rPr lang="fr-FR" sz="4800" b="1" i="1">
                        <a:solidFill>
                          <a:prstClr val="black"/>
                        </a:solidFill>
                        <a:latin typeface="Cambria Math" panose="02040503050406030204" pitchFamily="18" charset="0"/>
                      </a:rPr>
                      <m:t>, </m:t>
                    </m:r>
                    <m:r>
                      <a:rPr lang="fr-FR" sz="4800" b="1" i="1">
                        <a:solidFill>
                          <a:prstClr val="black"/>
                        </a:solidFill>
                        <a:latin typeface="Cambria Math" panose="02040503050406030204" pitchFamily="18" charset="0"/>
                      </a:rPr>
                      <m:t>𝑪𝑨</m:t>
                    </m:r>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𝑨𝑩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190038" y="2536622"/>
                <a:ext cx="19985016" cy="2308324"/>
              </a:xfrm>
              <a:prstGeom prst="rect">
                <a:avLst/>
              </a:prstGeom>
              <a:blipFill>
                <a:blip r:embed="rId9"/>
                <a:stretch>
                  <a:fillRect l="-1372" t="-6332" b="-1266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1483437" y="7945230"/>
                <a:ext cx="10708563" cy="922753"/>
              </a:xfrm>
              <a:prstGeom prst="rect">
                <a:avLst/>
              </a:prstGeom>
              <a:noFill/>
            </p:spPr>
            <p:txBody>
              <a:bodyPr wrap="square">
                <a:spAutoFit/>
              </a:bodyPr>
              <a:lstStyle/>
              <a:p>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Từ</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giả</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thiết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suy</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𝑷𝑨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r>
                      <a:rPr lang="en-US" sz="4800" b="1" i="1">
                        <a:solidFill>
                          <a:prstClr val="black"/>
                        </a:solidFill>
                        <a:latin typeface="Cambria Math" panose="02040503050406030204" pitchFamily="18" charset="0"/>
                      </a:rPr>
                      <m:t>.</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e>
                    </m: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1483437" y="7945230"/>
                <a:ext cx="10708563" cy="922753"/>
              </a:xfrm>
              <a:prstGeom prst="rect">
                <a:avLst/>
              </a:prstGeom>
              <a:blipFill>
                <a:blip r:embed="rId10"/>
                <a:stretch>
                  <a:fillRect l="-2561" t="-5921" b="-32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1391071" y="8997752"/>
                <a:ext cx="12952221" cy="9227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ó </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𝑷𝑨</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e>
                      </m:d>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 </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𝑴𝑵</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1391071" y="8997752"/>
                <a:ext cx="12952221" cy="9227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909045" y="10438804"/>
                <a:ext cx="15751475" cy="1740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Khi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đó </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𝟔</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e>
                          </m:eqArr>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eqAr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909045" y="10438804"/>
                <a:ext cx="15751475" cy="1740028"/>
              </a:xfrm>
              <a:prstGeom prst="rect">
                <a:avLst/>
              </a:prstGeom>
              <a:blipFill>
                <a:blip r:embed="rId12"/>
                <a:stretch>
                  <a:fillRect/>
                </a:stretch>
              </a:blipFill>
            </p:spPr>
            <p:txBody>
              <a:bodyPr/>
              <a:lstStyle/>
              <a:p>
                <a:r>
                  <a:rPr lang="en-US">
                    <a:noFill/>
                  </a:rPr>
                  <a:t> </a:t>
                </a:r>
              </a:p>
            </p:txBody>
          </p:sp>
        </mc:Fallback>
      </mc:AlternateContent>
      <p:grpSp>
        <p:nvGrpSpPr>
          <p:cNvPr id="38" name="Canvas 123">
            <a:extLst>
              <a:ext uri="{FF2B5EF4-FFF2-40B4-BE49-F238E27FC236}">
                <a16:creationId xmlns:a16="http://schemas.microsoft.com/office/drawing/2014/main" xmlns="" id="{312C3762-1DC4-495A-BAEE-081134F6AA29}"/>
              </a:ext>
            </a:extLst>
          </p:cNvPr>
          <p:cNvGrpSpPr/>
          <p:nvPr/>
        </p:nvGrpSpPr>
        <p:grpSpPr>
          <a:xfrm>
            <a:off x="15925800" y="7239000"/>
            <a:ext cx="7729963" cy="4904944"/>
            <a:chOff x="0" y="0"/>
            <a:chExt cx="1788795" cy="1025525"/>
          </a:xfrm>
        </p:grpSpPr>
        <p:sp>
          <p:nvSpPr>
            <p:cNvPr id="39" name="Rectangle 38">
              <a:extLst>
                <a:ext uri="{FF2B5EF4-FFF2-40B4-BE49-F238E27FC236}">
                  <a16:creationId xmlns:a16="http://schemas.microsoft.com/office/drawing/2014/main" xmlns="" id="{12D2C0AE-D0AF-4212-9FD4-E0983309E886}"/>
                </a:ext>
              </a:extLst>
            </p:cNvPr>
            <p:cNvSpPr/>
            <p:nvPr/>
          </p:nvSpPr>
          <p:spPr>
            <a:xfrm>
              <a:off x="0" y="0"/>
              <a:ext cx="1788795" cy="1025525"/>
            </a:xfrm>
            <a:prstGeom prst="rect">
              <a:avLst/>
            </a:prstGeom>
            <a:noFill/>
            <a:ln>
              <a:noFill/>
            </a:ln>
          </p:spPr>
        </p:sp>
        <p:cxnSp>
          <p:nvCxnSpPr>
            <p:cNvPr id="40" name="Line 34">
              <a:extLst>
                <a:ext uri="{FF2B5EF4-FFF2-40B4-BE49-F238E27FC236}">
                  <a16:creationId xmlns:a16="http://schemas.microsoft.com/office/drawing/2014/main" xmlns="" id="{70995CB5-4E59-4A0F-ABA3-F5977B4B68DE}"/>
                </a:ext>
              </a:extLst>
            </p:cNvPr>
            <p:cNvCxnSpPr>
              <a:cxnSpLocks noChangeShapeType="1"/>
            </p:cNvCxnSpPr>
            <p:nvPr/>
          </p:nvCxnSpPr>
          <p:spPr bwMode="auto">
            <a:xfrm>
              <a:off x="144780" y="723900"/>
              <a:ext cx="1485900" cy="63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cxnSp>
          <p:nvCxnSpPr>
            <p:cNvPr id="41" name="Line 35">
              <a:extLst>
                <a:ext uri="{FF2B5EF4-FFF2-40B4-BE49-F238E27FC236}">
                  <a16:creationId xmlns:a16="http://schemas.microsoft.com/office/drawing/2014/main" xmlns="" id="{D2680CBB-5FFC-4E02-8E6A-0121285C6DEC}"/>
                </a:ext>
              </a:extLst>
            </p:cNvPr>
            <p:cNvCxnSpPr>
              <a:cxnSpLocks noChangeShapeType="1"/>
            </p:cNvCxnSpPr>
            <p:nvPr/>
          </p:nvCxnSpPr>
          <p:spPr bwMode="auto">
            <a:xfrm flipV="1">
              <a:off x="144780" y="179705"/>
              <a:ext cx="427355" cy="54419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cxnSp>
          <p:nvCxnSpPr>
            <p:cNvPr id="42" name="Line 36">
              <a:extLst>
                <a:ext uri="{FF2B5EF4-FFF2-40B4-BE49-F238E27FC236}">
                  <a16:creationId xmlns:a16="http://schemas.microsoft.com/office/drawing/2014/main" xmlns="" id="{E77F7BAC-516D-4B76-A198-DECE17EE746F}"/>
                </a:ext>
              </a:extLst>
            </p:cNvPr>
            <p:cNvCxnSpPr>
              <a:cxnSpLocks noChangeShapeType="1"/>
            </p:cNvCxnSpPr>
            <p:nvPr/>
          </p:nvCxnSpPr>
          <p:spPr bwMode="auto">
            <a:xfrm>
              <a:off x="572135" y="179705"/>
              <a:ext cx="1058545" cy="54419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cxnSp>
          <p:nvCxnSpPr>
            <p:cNvPr id="44" name="Line 37">
              <a:extLst>
                <a:ext uri="{FF2B5EF4-FFF2-40B4-BE49-F238E27FC236}">
                  <a16:creationId xmlns:a16="http://schemas.microsoft.com/office/drawing/2014/main" xmlns="" id="{95477095-F37C-4E8D-9557-8F06BD5FD296}"/>
                </a:ext>
              </a:extLst>
            </p:cNvPr>
            <p:cNvCxnSpPr>
              <a:cxnSpLocks noChangeShapeType="1"/>
            </p:cNvCxnSpPr>
            <p:nvPr/>
          </p:nvCxnSpPr>
          <p:spPr bwMode="auto">
            <a:xfrm>
              <a:off x="358140" y="451485"/>
              <a:ext cx="529590" cy="272415"/>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cxnSp>
        <p:sp>
          <p:nvSpPr>
            <p:cNvPr id="45" name="Rectangle 44">
              <a:extLst>
                <a:ext uri="{FF2B5EF4-FFF2-40B4-BE49-F238E27FC236}">
                  <a16:creationId xmlns:a16="http://schemas.microsoft.com/office/drawing/2014/main" xmlns="" id="{B0EC7BB9-33A3-4C3C-87AA-9A2A0A91EE05}"/>
                </a:ext>
              </a:extLst>
            </p:cNvPr>
            <p:cNvSpPr>
              <a:spLocks noChangeArrowheads="1"/>
            </p:cNvSpPr>
            <p:nvPr/>
          </p:nvSpPr>
          <p:spPr bwMode="auto">
            <a:xfrm>
              <a:off x="1153160" y="301625"/>
              <a:ext cx="56579" cy="8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b="1"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P</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xmlns="" id="{B3D9C4D8-788B-4FB4-9BEB-020ACA896BFB}"/>
                </a:ext>
              </a:extLst>
            </p:cNvPr>
            <p:cNvSpPr>
              <a:spLocks noChangeArrowheads="1"/>
            </p:cNvSpPr>
            <p:nvPr/>
          </p:nvSpPr>
          <p:spPr bwMode="auto">
            <a:xfrm>
              <a:off x="238760" y="313055"/>
              <a:ext cx="62158" cy="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N</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xmlns="" id="{A23658D4-31B8-4BAD-9827-844C41051146}"/>
                </a:ext>
              </a:extLst>
            </p:cNvPr>
            <p:cNvSpPr>
              <a:spLocks noChangeArrowheads="1"/>
            </p:cNvSpPr>
            <p:nvPr/>
          </p:nvSpPr>
          <p:spPr bwMode="auto">
            <a:xfrm>
              <a:off x="855345" y="751205"/>
              <a:ext cx="72119" cy="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M</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xmlns="" id="{128DDB33-D795-4277-8A0A-50A18EC8E535}"/>
                </a:ext>
              </a:extLst>
            </p:cNvPr>
            <p:cNvSpPr>
              <a:spLocks noChangeArrowheads="1"/>
            </p:cNvSpPr>
            <p:nvPr/>
          </p:nvSpPr>
          <p:spPr bwMode="auto">
            <a:xfrm>
              <a:off x="92710" y="756920"/>
              <a:ext cx="55384" cy="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C</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xmlns="" id="{8E15B775-D0FB-42BE-A281-415E31B50640}"/>
                </a:ext>
              </a:extLst>
            </p:cNvPr>
            <p:cNvSpPr>
              <a:spLocks noChangeArrowheads="1"/>
            </p:cNvSpPr>
            <p:nvPr/>
          </p:nvSpPr>
          <p:spPr bwMode="auto">
            <a:xfrm>
              <a:off x="1618615" y="741045"/>
              <a:ext cx="55384" cy="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B</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xmlns="" id="{AD572F18-105A-48BE-A363-81AA30125D56}"/>
                </a:ext>
              </a:extLst>
            </p:cNvPr>
            <p:cNvSpPr>
              <a:spLocks noChangeArrowheads="1"/>
            </p:cNvSpPr>
            <p:nvPr/>
          </p:nvSpPr>
          <p:spPr bwMode="auto">
            <a:xfrm>
              <a:off x="534035" y="8255"/>
              <a:ext cx="53790" cy="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07000"/>
                </a:lnSpc>
                <a:spcAft>
                  <a:spcPts val="800"/>
                </a:spcAft>
              </a:pPr>
              <a:r>
                <a:rPr lang="en-US" sz="2400" i="1" dirty="0">
                  <a:solidFill>
                    <a:srgbClr val="000000"/>
                  </a:solidFill>
                  <a:latin typeface=".VnCentury Schoolbook" panose="020B7200000000000000" pitchFamily="34" charset="0"/>
                  <a:ea typeface="Calibri" panose="020F0502020204030204" pitchFamily="34" charset="0"/>
                  <a:cs typeface=".VnCentury Schoolbook" panose="020B7200000000000000" pitchFamily="34" charset="0"/>
                </a:rPr>
                <a:t>A</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1" name="Group 50">
              <a:extLst>
                <a:ext uri="{FF2B5EF4-FFF2-40B4-BE49-F238E27FC236}">
                  <a16:creationId xmlns:a16="http://schemas.microsoft.com/office/drawing/2014/main" xmlns="" id="{D3451951-AD89-4328-A1D7-3B780C206655}"/>
                </a:ext>
              </a:extLst>
            </p:cNvPr>
            <p:cNvGrpSpPr>
              <a:grpSpLocks/>
            </p:cNvGrpSpPr>
            <p:nvPr/>
          </p:nvGrpSpPr>
          <p:grpSpPr bwMode="auto">
            <a:xfrm>
              <a:off x="874395" y="713105"/>
              <a:ext cx="26670" cy="21590"/>
              <a:chOff x="1377" y="1123"/>
              <a:chExt cx="42" cy="34"/>
            </a:xfrm>
          </p:grpSpPr>
          <p:sp>
            <p:nvSpPr>
              <p:cNvPr id="67" name="Oval 66">
                <a:extLst>
                  <a:ext uri="{FF2B5EF4-FFF2-40B4-BE49-F238E27FC236}">
                    <a16:creationId xmlns:a16="http://schemas.microsoft.com/office/drawing/2014/main" xmlns="" id="{2EFFD5EC-13BF-41C9-942D-A1CAF21AEB9B}"/>
                  </a:ext>
                </a:extLst>
              </p:cNvPr>
              <p:cNvSpPr>
                <a:spLocks noChangeArrowheads="1"/>
              </p:cNvSpPr>
              <p:nvPr/>
            </p:nvSpPr>
            <p:spPr bwMode="auto">
              <a:xfrm>
                <a:off x="1377" y="1123"/>
                <a:ext cx="42" cy="34"/>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68" name="Oval 67">
                <a:extLst>
                  <a:ext uri="{FF2B5EF4-FFF2-40B4-BE49-F238E27FC236}">
                    <a16:creationId xmlns:a16="http://schemas.microsoft.com/office/drawing/2014/main" xmlns="" id="{AE0FEFC5-D388-4AC2-B339-2C6598354822}"/>
                  </a:ext>
                </a:extLst>
              </p:cNvPr>
              <p:cNvSpPr>
                <a:spLocks noChangeArrowheads="1"/>
              </p:cNvSpPr>
              <p:nvPr/>
            </p:nvSpPr>
            <p:spPr bwMode="auto">
              <a:xfrm>
                <a:off x="1377" y="1123"/>
                <a:ext cx="42" cy="34"/>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nvGrpSpPr>
            <p:cNvPr id="52" name="Group 51">
              <a:extLst>
                <a:ext uri="{FF2B5EF4-FFF2-40B4-BE49-F238E27FC236}">
                  <a16:creationId xmlns:a16="http://schemas.microsoft.com/office/drawing/2014/main" xmlns="" id="{EC400658-A29B-48B1-A9A5-A9603E1A4A81}"/>
                </a:ext>
              </a:extLst>
            </p:cNvPr>
            <p:cNvGrpSpPr>
              <a:grpSpLocks/>
            </p:cNvGrpSpPr>
            <p:nvPr/>
          </p:nvGrpSpPr>
          <p:grpSpPr bwMode="auto">
            <a:xfrm>
              <a:off x="345440" y="440690"/>
              <a:ext cx="26035" cy="22225"/>
              <a:chOff x="544" y="694"/>
              <a:chExt cx="41" cy="35"/>
            </a:xfrm>
          </p:grpSpPr>
          <p:sp>
            <p:nvSpPr>
              <p:cNvPr id="65" name="Oval 64">
                <a:extLst>
                  <a:ext uri="{FF2B5EF4-FFF2-40B4-BE49-F238E27FC236}">
                    <a16:creationId xmlns:a16="http://schemas.microsoft.com/office/drawing/2014/main" xmlns="" id="{ED2632FC-A2CB-4715-B4C9-1388C06DE7B9}"/>
                  </a:ext>
                </a:extLst>
              </p:cNvPr>
              <p:cNvSpPr>
                <a:spLocks noChangeArrowheads="1"/>
              </p:cNvSpPr>
              <p:nvPr/>
            </p:nvSpPr>
            <p:spPr bwMode="auto">
              <a:xfrm>
                <a:off x="544" y="694"/>
                <a:ext cx="41" cy="35"/>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66" name="Oval 65">
                <a:extLst>
                  <a:ext uri="{FF2B5EF4-FFF2-40B4-BE49-F238E27FC236}">
                    <a16:creationId xmlns:a16="http://schemas.microsoft.com/office/drawing/2014/main" xmlns="" id="{8FF54F78-7C4F-4C3F-9D7B-4DB6049CB4A2}"/>
                  </a:ext>
                </a:extLst>
              </p:cNvPr>
              <p:cNvSpPr>
                <a:spLocks noChangeArrowheads="1"/>
              </p:cNvSpPr>
              <p:nvPr/>
            </p:nvSpPr>
            <p:spPr bwMode="auto">
              <a:xfrm>
                <a:off x="544" y="694"/>
                <a:ext cx="41" cy="35"/>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nvGrpSpPr>
            <p:cNvPr id="53" name="Group 52">
              <a:extLst>
                <a:ext uri="{FF2B5EF4-FFF2-40B4-BE49-F238E27FC236}">
                  <a16:creationId xmlns:a16="http://schemas.microsoft.com/office/drawing/2014/main" xmlns="" id="{1E5F5DD1-B819-40D7-9815-C133231A44D8}"/>
                </a:ext>
              </a:extLst>
            </p:cNvPr>
            <p:cNvGrpSpPr>
              <a:grpSpLocks/>
            </p:cNvGrpSpPr>
            <p:nvPr/>
          </p:nvGrpSpPr>
          <p:grpSpPr bwMode="auto">
            <a:xfrm>
              <a:off x="1088390" y="440690"/>
              <a:ext cx="26035" cy="22225"/>
              <a:chOff x="1714" y="694"/>
              <a:chExt cx="41" cy="35"/>
            </a:xfrm>
          </p:grpSpPr>
          <p:sp>
            <p:nvSpPr>
              <p:cNvPr id="63" name="Oval 62">
                <a:extLst>
                  <a:ext uri="{FF2B5EF4-FFF2-40B4-BE49-F238E27FC236}">
                    <a16:creationId xmlns:a16="http://schemas.microsoft.com/office/drawing/2014/main" xmlns="" id="{E54FEF06-C18A-48FF-819C-590131490152}"/>
                  </a:ext>
                </a:extLst>
              </p:cNvPr>
              <p:cNvSpPr>
                <a:spLocks noChangeArrowheads="1"/>
              </p:cNvSpPr>
              <p:nvPr/>
            </p:nvSpPr>
            <p:spPr bwMode="auto">
              <a:xfrm>
                <a:off x="1714" y="694"/>
                <a:ext cx="41" cy="35"/>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64" name="Oval 63">
                <a:extLst>
                  <a:ext uri="{FF2B5EF4-FFF2-40B4-BE49-F238E27FC236}">
                    <a16:creationId xmlns:a16="http://schemas.microsoft.com/office/drawing/2014/main" xmlns="" id="{5823F212-FD5E-405B-A01D-BFEB3889C461}"/>
                  </a:ext>
                </a:extLst>
              </p:cNvPr>
              <p:cNvSpPr>
                <a:spLocks noChangeArrowheads="1"/>
              </p:cNvSpPr>
              <p:nvPr/>
            </p:nvSpPr>
            <p:spPr bwMode="auto">
              <a:xfrm>
                <a:off x="1714" y="694"/>
                <a:ext cx="41" cy="35"/>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nvGrpSpPr>
            <p:cNvPr id="54" name="Group 53">
              <a:extLst>
                <a:ext uri="{FF2B5EF4-FFF2-40B4-BE49-F238E27FC236}">
                  <a16:creationId xmlns:a16="http://schemas.microsoft.com/office/drawing/2014/main" xmlns="" id="{43651E90-1CA6-4744-8AD4-D8C503429841}"/>
                </a:ext>
              </a:extLst>
            </p:cNvPr>
            <p:cNvGrpSpPr>
              <a:grpSpLocks/>
            </p:cNvGrpSpPr>
            <p:nvPr/>
          </p:nvGrpSpPr>
          <p:grpSpPr bwMode="auto">
            <a:xfrm>
              <a:off x="131445" y="713105"/>
              <a:ext cx="26670" cy="21590"/>
              <a:chOff x="207" y="1123"/>
              <a:chExt cx="42" cy="34"/>
            </a:xfrm>
          </p:grpSpPr>
          <p:sp>
            <p:nvSpPr>
              <p:cNvPr id="61" name="Oval 60">
                <a:extLst>
                  <a:ext uri="{FF2B5EF4-FFF2-40B4-BE49-F238E27FC236}">
                    <a16:creationId xmlns:a16="http://schemas.microsoft.com/office/drawing/2014/main" xmlns="" id="{134755C2-EC5E-4B04-A98D-35423D214C55}"/>
                  </a:ext>
                </a:extLst>
              </p:cNvPr>
              <p:cNvSpPr>
                <a:spLocks noChangeArrowheads="1"/>
              </p:cNvSpPr>
              <p:nvPr/>
            </p:nvSpPr>
            <p:spPr bwMode="auto">
              <a:xfrm>
                <a:off x="207" y="1123"/>
                <a:ext cx="42" cy="34"/>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62" name="Oval 61">
                <a:extLst>
                  <a:ext uri="{FF2B5EF4-FFF2-40B4-BE49-F238E27FC236}">
                    <a16:creationId xmlns:a16="http://schemas.microsoft.com/office/drawing/2014/main" xmlns="" id="{A3214DA8-805F-48A1-AEAD-99E49F1D594D}"/>
                  </a:ext>
                </a:extLst>
              </p:cNvPr>
              <p:cNvSpPr>
                <a:spLocks noChangeArrowheads="1"/>
              </p:cNvSpPr>
              <p:nvPr/>
            </p:nvSpPr>
            <p:spPr bwMode="auto">
              <a:xfrm>
                <a:off x="207" y="1123"/>
                <a:ext cx="42" cy="34"/>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nvGrpSpPr>
            <p:cNvPr id="55" name="Group 54">
              <a:extLst>
                <a:ext uri="{FF2B5EF4-FFF2-40B4-BE49-F238E27FC236}">
                  <a16:creationId xmlns:a16="http://schemas.microsoft.com/office/drawing/2014/main" xmlns="" id="{82194E86-B1B4-49F7-B874-FEC1AC59D283}"/>
                </a:ext>
              </a:extLst>
            </p:cNvPr>
            <p:cNvGrpSpPr>
              <a:grpSpLocks/>
            </p:cNvGrpSpPr>
            <p:nvPr/>
          </p:nvGrpSpPr>
          <p:grpSpPr bwMode="auto">
            <a:xfrm>
              <a:off x="1617980" y="713105"/>
              <a:ext cx="26035" cy="21590"/>
              <a:chOff x="2548" y="1123"/>
              <a:chExt cx="41" cy="34"/>
            </a:xfrm>
          </p:grpSpPr>
          <p:sp>
            <p:nvSpPr>
              <p:cNvPr id="59" name="Oval 58">
                <a:extLst>
                  <a:ext uri="{FF2B5EF4-FFF2-40B4-BE49-F238E27FC236}">
                    <a16:creationId xmlns:a16="http://schemas.microsoft.com/office/drawing/2014/main" xmlns="" id="{9CC7DD02-A4CF-44A9-8D38-26F2C2D3D58D}"/>
                  </a:ext>
                </a:extLst>
              </p:cNvPr>
              <p:cNvSpPr>
                <a:spLocks noChangeArrowheads="1"/>
              </p:cNvSpPr>
              <p:nvPr/>
            </p:nvSpPr>
            <p:spPr bwMode="auto">
              <a:xfrm>
                <a:off x="2548" y="1123"/>
                <a:ext cx="41" cy="34"/>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60" name="Oval 59">
                <a:extLst>
                  <a:ext uri="{FF2B5EF4-FFF2-40B4-BE49-F238E27FC236}">
                    <a16:creationId xmlns:a16="http://schemas.microsoft.com/office/drawing/2014/main" xmlns="" id="{2D7889CF-3BDE-4FF7-AD92-CCACE514B0F5}"/>
                  </a:ext>
                </a:extLst>
              </p:cNvPr>
              <p:cNvSpPr>
                <a:spLocks noChangeArrowheads="1"/>
              </p:cNvSpPr>
              <p:nvPr/>
            </p:nvSpPr>
            <p:spPr bwMode="auto">
              <a:xfrm>
                <a:off x="2548" y="1123"/>
                <a:ext cx="41" cy="34"/>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nvGrpSpPr>
            <p:cNvPr id="56" name="Group 55">
              <a:extLst>
                <a:ext uri="{FF2B5EF4-FFF2-40B4-BE49-F238E27FC236}">
                  <a16:creationId xmlns:a16="http://schemas.microsoft.com/office/drawing/2014/main" xmlns="" id="{10FFB63C-7DB4-4516-A588-3AC3767BC0F2}"/>
                </a:ext>
              </a:extLst>
            </p:cNvPr>
            <p:cNvGrpSpPr>
              <a:grpSpLocks/>
            </p:cNvGrpSpPr>
            <p:nvPr/>
          </p:nvGrpSpPr>
          <p:grpSpPr bwMode="auto">
            <a:xfrm>
              <a:off x="558800" y="168910"/>
              <a:ext cx="26670" cy="21590"/>
              <a:chOff x="880" y="266"/>
              <a:chExt cx="42" cy="34"/>
            </a:xfrm>
          </p:grpSpPr>
          <p:sp>
            <p:nvSpPr>
              <p:cNvPr id="57" name="Oval 56">
                <a:extLst>
                  <a:ext uri="{FF2B5EF4-FFF2-40B4-BE49-F238E27FC236}">
                    <a16:creationId xmlns:a16="http://schemas.microsoft.com/office/drawing/2014/main" xmlns="" id="{AD6882F4-093A-4568-AAE7-744898E5B526}"/>
                  </a:ext>
                </a:extLst>
              </p:cNvPr>
              <p:cNvSpPr>
                <a:spLocks noChangeArrowheads="1"/>
              </p:cNvSpPr>
              <p:nvPr/>
            </p:nvSpPr>
            <p:spPr bwMode="auto">
              <a:xfrm>
                <a:off x="880" y="266"/>
                <a:ext cx="42" cy="34"/>
              </a:xfrm>
              <a:prstGeom prst="ellipse">
                <a:avLst/>
              </a:pr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prstClr val="black"/>
                  </a:solidFill>
                </a:endParaRPr>
              </a:p>
            </p:txBody>
          </p:sp>
          <p:sp>
            <p:nvSpPr>
              <p:cNvPr id="58" name="Oval 57">
                <a:extLst>
                  <a:ext uri="{FF2B5EF4-FFF2-40B4-BE49-F238E27FC236}">
                    <a16:creationId xmlns:a16="http://schemas.microsoft.com/office/drawing/2014/main" xmlns="" id="{27DAB2E0-6469-4142-8FB8-0B61776AAA8B}"/>
                  </a:ext>
                </a:extLst>
              </p:cNvPr>
              <p:cNvSpPr>
                <a:spLocks noChangeArrowheads="1"/>
              </p:cNvSpPr>
              <p:nvPr/>
            </p:nvSpPr>
            <p:spPr bwMode="auto">
              <a:xfrm>
                <a:off x="880" y="266"/>
                <a:ext cx="42" cy="34"/>
              </a:xfrm>
              <a:prstGeom prst="ellipse">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prstClr val="black"/>
                  </a:solidFill>
                </a:endParaRPr>
              </a:p>
            </p:txBody>
          </p:sp>
        </p:grpSp>
      </p:grpSp>
    </p:spTree>
    <p:extLst>
      <p:ext uri="{BB962C8B-B14F-4D97-AF65-F5344CB8AC3E}">
        <p14:creationId xmlns:p14="http://schemas.microsoft.com/office/powerpoint/2010/main" val="802686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085256"/>
            <a:ext cx="23941001" cy="6898706"/>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578907" y="4344813"/>
            <a:ext cx="23417954" cy="1510708"/>
            <a:chOff x="310418" y="2105707"/>
            <a:chExt cx="11708977" cy="755354"/>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105707"/>
                  <a:ext cx="2468235" cy="755354"/>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𝟒</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𝟎</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105707"/>
                  <a:ext cx="2468235" cy="755354"/>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99476" y="224329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124151"/>
                  <a:ext cx="2468235" cy="736909"/>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𝟎</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124151"/>
                  <a:ext cx="2468235" cy="736909"/>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310418" y="223901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149528"/>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𝟓</m:t>
                                </m:r>
                              </m:num>
                              <m:den>
                                <m:r>
                                  <a:rPr lang="en-US" sz="4800" b="1" i="1">
                                    <a:solidFill>
                                      <a:prstClr val="white"/>
                                    </a:solidFill>
                                    <a:latin typeface="Cambria Math" panose="02040503050406030204" pitchFamily="18" charset="0"/>
                                  </a:rPr>
                                  <m:t>𝟑</m:t>
                                </m:r>
                              </m:den>
                            </m:f>
                            <m:r>
                              <a:rPr lang="en-US" sz="4800" b="1" i="1">
                                <a:solidFill>
                                  <a:prstClr val="white"/>
                                </a:solidFill>
                                <a:latin typeface="Cambria Math" panose="02040503050406030204" pitchFamily="18" charset="0"/>
                              </a:rPr>
                              <m:t>;−</m:t>
                            </m:r>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𝟏</m:t>
                                </m:r>
                              </m:num>
                              <m:den>
                                <m:r>
                                  <a:rPr lang="en-US" sz="4800" b="1" i="1">
                                    <a:solidFill>
                                      <a:prstClr val="white"/>
                                    </a:solidFill>
                                    <a:latin typeface="Cambria Math" panose="02040503050406030204" pitchFamily="18" charset="0"/>
                                  </a:rPr>
                                  <m:t>𝟑</m:t>
                                </m:r>
                              </m:den>
                            </m:f>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149528"/>
                  <a:ext cx="2468235" cy="711533"/>
                </a:xfrm>
                <a:prstGeom prst="rect">
                  <a:avLst/>
                </a:prstGeom>
                <a:blipFill>
                  <a:blip r:embed="rId5"/>
                  <a:stretch>
                    <a:fillRect b="-6224"/>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149527"/>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𝟏𝟕</m:t>
                                </m:r>
                              </m:num>
                              <m:den>
                                <m:r>
                                  <a:rPr lang="en-US" sz="4800" b="1" i="1">
                                    <a:solidFill>
                                      <a:prstClr val="white"/>
                                    </a:solidFill>
                                    <a:latin typeface="Cambria Math" panose="02040503050406030204" pitchFamily="18" charset="0"/>
                                  </a:rPr>
                                  <m:t>𝟕</m:t>
                                </m:r>
                              </m:den>
                            </m:f>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𝟎</m:t>
                            </m:r>
                          </m:e>
                        </m:d>
                        <m:r>
                          <a:rPr lang="en-US" sz="4800" b="1" i="1">
                            <a:solidFill>
                              <a:prstClr val="white"/>
                            </a:solidFill>
                            <a:latin typeface="Cambria Math" panose="02040503050406030204" pitchFamily="18"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149527"/>
                  <a:ext cx="2468235" cy="711533"/>
                </a:xfrm>
                <a:prstGeom prst="rect">
                  <a:avLst/>
                </a:prstGeom>
                <a:blipFill>
                  <a:blip r:embed="rId6"/>
                  <a:stretch>
                    <a:fillRect b="-6224"/>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322987" y="226741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8604045" y="4701204"/>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D</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6"/>
            <a:ext cx="23943880" cy="1860422"/>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847955"/>
              <a:ext cx="3942104" cy="1110073"/>
              <a:chOff x="923003" y="3847955"/>
              <a:chExt cx="3942104" cy="1110073"/>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7" y="3847955"/>
                <a:ext cx="3503060" cy="1040477"/>
                <a:chOff x="2028797" y="4209905"/>
                <a:chExt cx="3503060" cy="1040477"/>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260088" y="2978614"/>
                  <a:ext cx="1040477"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74761" y="4272145"/>
                  <a:ext cx="2895398" cy="800219"/>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13.</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718147" y="6367435"/>
                <a:ext cx="7748280" cy="864276"/>
              </a:xfrm>
              <a:prstGeom prst="rect">
                <a:avLst/>
              </a:prstGeom>
              <a:noFill/>
            </p:spPr>
            <p:txBody>
              <a:bodyPr wrap="square">
                <a:spAutoFit/>
              </a:bodyPr>
              <a:lstStyle/>
              <a:p>
                <a:pPr>
                  <a:lnSpc>
                    <a:spcPct val="115000"/>
                  </a:lnSpc>
                  <a:spcBef>
                    <a:spcPts val="200"/>
                  </a:spcBef>
                  <a:spcAft>
                    <a:spcPts val="800"/>
                  </a:spcAft>
                  <a:defRPr/>
                </a:pP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𝑶𝒙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718147" y="6367435"/>
                <a:ext cx="7748280" cy="864276"/>
              </a:xfrm>
              <a:prstGeom prst="rect">
                <a:avLst/>
              </a:prstGeom>
              <a:blipFill>
                <a:blip r:embed="rId8"/>
                <a:stretch>
                  <a:fillRect l="-3619" t="-12766" b="-36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4257644" y="2582386"/>
                <a:ext cx="19985016" cy="1569660"/>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Trong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A</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Tìm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prstClr val="black"/>
                        </a:solidFill>
                        <a:latin typeface="Cambria Math" panose="02040503050406030204" pitchFamily="18" charset="0"/>
                      </a:rPr>
                      <m:t>𝑨</m:t>
                    </m:r>
                    <m:r>
                      <a:rPr lang="en-US" sz="4800" b="1" i="1" smtClean="0">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hàng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4257644" y="2582386"/>
                <a:ext cx="19985016" cy="1569660"/>
              </a:xfrm>
              <a:prstGeom prst="rect">
                <a:avLst/>
              </a:prstGeom>
              <a:blipFill>
                <a:blip r:embed="rId9"/>
                <a:stretch>
                  <a:fillRect l="-1372" t="-9339" b="-1945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955468" y="7461597"/>
                <a:ext cx="11299563" cy="922753"/>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a:rPr lang="en-US" sz="4800" b="1" i="1">
                        <a:solidFill>
                          <a:prstClr val="black"/>
                        </a:solidFill>
                        <a:latin typeface="Cambria Math" panose="02040503050406030204" pitchFamily="18" charset="0"/>
                      </a:rPr>
                      <m:t>.</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955468" y="7461597"/>
                <a:ext cx="11299563" cy="922753"/>
              </a:xfrm>
              <a:prstGeom prst="rect">
                <a:avLst/>
              </a:prstGeom>
              <a:blipFill>
                <a:blip r:embed="rId10"/>
                <a:stretch>
                  <a:fillRect l="-2482" t="-5960" b="-33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740245" y="8700964"/>
                <a:ext cx="15188758" cy="9227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smtClean="0">
                          <a:solidFill>
                            <a:prstClr val="black"/>
                          </a:solidFill>
                          <a:latin typeface="Tahoma" panose="020B0604030504040204" pitchFamily="34" charset="0"/>
                          <a:ea typeface="Tahoma" panose="020B0604030504040204" pitchFamily="34" charset="0"/>
                          <a:cs typeface="Tahoma" panose="020B0604030504040204" pitchFamily="34" charset="0"/>
                        </a:rPr>
                        <m:t>Để</m:t>
                      </m:r>
                      <m:r>
                        <a:rPr lang="en-US" sz="4800"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𝑨</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ẳ</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𝑨𝑩</m:t>
                          </m:r>
                        </m:e>
                      </m:acc>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ù</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ph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ươ</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ớ</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740245" y="8700964"/>
                <a:ext cx="15188758" cy="92275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7406039" y="10268445"/>
                <a:ext cx="11282955" cy="17520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num>
                        <m:den>
                          <m:r>
                            <a:rPr lang="en-US" sz="4800" b="1" i="1">
                              <a:solidFill>
                                <a:prstClr val="black"/>
                              </a:solidFill>
                              <a:latin typeface="Cambria Math" panose="02040503050406030204" pitchFamily="18" charset="0"/>
                            </a:rPr>
                            <m:t>𝟏</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𝟑</m:t>
                          </m:r>
                        </m:num>
                        <m:den>
                          <m:r>
                            <a:rPr lang="en-US" sz="4800" b="1" i="1">
                              <a:solidFill>
                                <a:prstClr val="black"/>
                              </a:solidFill>
                              <a:latin typeface="Cambria Math" panose="02040503050406030204" pitchFamily="18" charset="0"/>
                            </a:rPr>
                            <m:t>𝟕</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𝒎</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𝟏𝟕</m:t>
                          </m:r>
                        </m:num>
                        <m:den>
                          <m:r>
                            <a:rPr lang="en-US" sz="4800" b="1" i="1">
                              <a:solidFill>
                                <a:prstClr val="black"/>
                              </a:solidFill>
                              <a:latin typeface="Cambria Math" panose="02040503050406030204" pitchFamily="18" charset="0"/>
                            </a:rPr>
                            <m:t>𝟕</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𝟏𝟕</m:t>
                              </m:r>
                            </m:num>
                            <m:den>
                              <m:r>
                                <a:rPr lang="en-US" sz="4800" b="1" i="1">
                                  <a:solidFill>
                                    <a:prstClr val="black"/>
                                  </a:solidFill>
                                  <a:latin typeface="Cambria Math" panose="02040503050406030204" pitchFamily="18" charset="0"/>
                                </a:rPr>
                                <m:t>𝟕</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7406039" y="10268445"/>
                <a:ext cx="11282955" cy="1752018"/>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9170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80CE3C4-DAA7-4A0F-8E87-ED076F69185F}"/>
              </a:ext>
            </a:extLst>
          </p:cNvPr>
          <p:cNvGrpSpPr/>
          <p:nvPr/>
        </p:nvGrpSpPr>
        <p:grpSpPr>
          <a:xfrm>
            <a:off x="12785255" y="3527949"/>
            <a:ext cx="11129366" cy="1671800"/>
            <a:chOff x="12587233" y="4540909"/>
            <a:chExt cx="11129366" cy="1671800"/>
          </a:xfrm>
          <a:solidFill>
            <a:srgbClr val="398842"/>
          </a:solidFill>
        </p:grpSpPr>
        <p:grpSp>
          <p:nvGrpSpPr>
            <p:cNvPr id="3" name="Group 2">
              <a:extLst>
                <a:ext uri="{FF2B5EF4-FFF2-40B4-BE49-F238E27FC236}">
                  <a16:creationId xmlns:a16="http://schemas.microsoft.com/office/drawing/2014/main" xmlns="" id="{8ED60405-6FE9-4B40-9417-CAE23C9ED837}"/>
                </a:ext>
              </a:extLst>
            </p:cNvPr>
            <p:cNvGrpSpPr/>
            <p:nvPr/>
          </p:nvGrpSpPr>
          <p:grpSpPr>
            <a:xfrm>
              <a:off x="12587233" y="4540909"/>
              <a:ext cx="11129366" cy="1671800"/>
              <a:chOff x="6322022" y="2025161"/>
              <a:chExt cx="5564683" cy="835900"/>
            </a:xfrm>
            <a:grpFill/>
          </p:grpSpPr>
          <p:sp>
            <p:nvSpPr>
              <p:cNvPr id="6" name="Rectangle 5">
                <a:extLst>
                  <a:ext uri="{FF2B5EF4-FFF2-40B4-BE49-F238E27FC236}">
                    <a16:creationId xmlns:a16="http://schemas.microsoft.com/office/drawing/2014/main" xmlns="" id="{6CA2B41E-3E96-4461-8538-9C0E545FB27A}"/>
                  </a:ext>
                </a:extLst>
              </p:cNvPr>
              <p:cNvSpPr/>
              <p:nvPr/>
            </p:nvSpPr>
            <p:spPr>
              <a:xfrm>
                <a:off x="6544723" y="2025161"/>
                <a:ext cx="2468235" cy="835899"/>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7" name="Oval 6">
                <a:extLst>
                  <a:ext uri="{FF2B5EF4-FFF2-40B4-BE49-F238E27FC236}">
                    <a16:creationId xmlns:a16="http://schemas.microsoft.com/office/drawing/2014/main" xmlns="" id="{EF4C6AFC-ECFF-4896-A74E-0ABF4C0215BE}"/>
                  </a:ext>
                </a:extLst>
              </p:cNvPr>
              <p:cNvSpPr/>
              <p:nvPr/>
            </p:nvSpPr>
            <p:spPr>
              <a:xfrm>
                <a:off x="6322022" y="2172037"/>
                <a:ext cx="544265"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p:sp>
            <p:nvSpPr>
              <p:cNvPr id="8" name="Rectangle 7">
                <a:extLst>
                  <a:ext uri="{FF2B5EF4-FFF2-40B4-BE49-F238E27FC236}">
                    <a16:creationId xmlns:a16="http://schemas.microsoft.com/office/drawing/2014/main" xmlns="" id="{65B34D41-D978-4E56-B444-EE5A24E5A300}"/>
                  </a:ext>
                </a:extLst>
              </p:cNvPr>
              <p:cNvSpPr/>
              <p:nvPr/>
            </p:nvSpPr>
            <p:spPr>
              <a:xfrm>
                <a:off x="9418470" y="2025162"/>
                <a:ext cx="2468235" cy="835899"/>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xmlns="" id="{7274D4B7-DB46-45A2-9BE8-FD4F6E5AA9BA}"/>
                  </a:ext>
                </a:extLst>
              </p:cNvPr>
              <p:cNvSpPr/>
              <p:nvPr/>
            </p:nvSpPr>
            <p:spPr>
              <a:xfrm>
                <a:off x="9216502" y="212346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2084E6AB-536A-4376-B134-DADD4F5BCF11}"/>
                    </a:ext>
                  </a:extLst>
                </p:cNvPr>
                <p:cNvSpPr/>
                <p:nvPr/>
              </p:nvSpPr>
              <p:spPr>
                <a:xfrm>
                  <a:off x="13544581" y="4948708"/>
                  <a:ext cx="3631577"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𝑀</m:t>
                        </m:r>
                        <m:d>
                          <m:dPr>
                            <m:ctrlPr>
                              <a:rPr lang="en-US" sz="4800" i="1">
                                <a:solidFill>
                                  <a:prstClr val="white"/>
                                </a:solidFill>
                                <a:latin typeface="Cambria Math"/>
                                <a:ea typeface="Times New Roman" panose="02020603050405020304" pitchFamily="18" charset="0"/>
                                <a:cs typeface="Tahoma" panose="020B0604030504040204" pitchFamily="34" charset="0"/>
                              </a:rPr>
                            </m:ctrlPr>
                          </m:dPr>
                          <m:e>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16;0</m:t>
                            </m:r>
                          </m:e>
                        </m:d>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084E6AB-536A-4376-B134-DADD4F5BCF11}"/>
                    </a:ext>
                  </a:extLst>
                </p:cNvPr>
                <p:cNvSpPr>
                  <a:spLocks noRot="1" noChangeAspect="1" noMove="1" noResize="1" noEditPoints="1" noAdjustHandles="1" noChangeArrowheads="1" noChangeShapeType="1" noTextEdit="1"/>
                </p:cNvSpPr>
                <p:nvPr/>
              </p:nvSpPr>
              <p:spPr>
                <a:xfrm>
                  <a:off x="13544581" y="4948708"/>
                  <a:ext cx="3631577" cy="8309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AE03CC7A-63AE-496D-BA77-14300DB71895}"/>
                    </a:ext>
                  </a:extLst>
                </p:cNvPr>
                <p:cNvSpPr/>
                <p:nvPr/>
              </p:nvSpPr>
              <p:spPr>
                <a:xfrm>
                  <a:off x="19802895" y="4971941"/>
                  <a:ext cx="3411594" cy="8309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𝑀</m:t>
                        </m:r>
                        <m:d>
                          <m:dPr>
                            <m:ctrlPr>
                              <a:rPr lang="en-US" sz="4800" i="1">
                                <a:solidFill>
                                  <a:prstClr val="white"/>
                                </a:solidFill>
                                <a:latin typeface="Cambria Math"/>
                                <a:ea typeface="Times New Roman" panose="02020603050405020304" pitchFamily="18" charset="0"/>
                                <a:cs typeface="Tahoma" panose="020B0604030504040204" pitchFamily="34" charset="0"/>
                              </a:rPr>
                            </m:ctrlPr>
                          </m:dPr>
                          <m:e>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−16;0</m:t>
                            </m:r>
                          </m:e>
                        </m:d>
                        <m:r>
                          <a:rPr lang="en-US" sz="4800"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AE03CC7A-63AE-496D-BA77-14300DB71895}"/>
                    </a:ext>
                  </a:extLst>
                </p:cNvPr>
                <p:cNvSpPr>
                  <a:spLocks noRot="1" noChangeAspect="1" noMove="1" noResize="1" noEditPoints="1" noAdjustHandles="1" noChangeArrowheads="1" noChangeShapeType="1" noTextEdit="1"/>
                </p:cNvSpPr>
                <p:nvPr/>
              </p:nvSpPr>
              <p:spPr>
                <a:xfrm>
                  <a:off x="19802895" y="4971941"/>
                  <a:ext cx="3411594" cy="830997"/>
                </a:xfrm>
                <a:prstGeom prst="rect">
                  <a:avLst/>
                </a:prstGeom>
                <a:blipFill>
                  <a:blip r:embed="rId3"/>
                  <a:stretch>
                    <a:fillRect/>
                  </a:stretch>
                </a:blipFill>
              </p:spPr>
              <p:txBody>
                <a:bodyPr/>
                <a:lstStyle/>
                <a:p>
                  <a:r>
                    <a:rPr lang="en-US">
                      <a:noFill/>
                    </a:rPr>
                    <a:t> </a:t>
                  </a:r>
                </a:p>
              </p:txBody>
            </p:sp>
          </mc:Fallback>
        </mc:AlternateContent>
      </p:grpSp>
      <p:sp>
        <p:nvSpPr>
          <p:cNvPr id="10" name="Rounded Rectangle 52">
            <a:extLst>
              <a:ext uri="{FF2B5EF4-FFF2-40B4-BE49-F238E27FC236}">
                <a16:creationId xmlns:a16="http://schemas.microsoft.com/office/drawing/2014/main" xmlns="" id="{FA8A8524-55A3-4DC1-AC61-514744DED919}"/>
              </a:ext>
            </a:extLst>
          </p:cNvPr>
          <p:cNvSpPr/>
          <p:nvPr/>
        </p:nvSpPr>
        <p:spPr>
          <a:xfrm>
            <a:off x="168478" y="5729623"/>
            <a:ext cx="24032779" cy="7452978"/>
          </a:xfrm>
          <a:prstGeom prst="roundRect">
            <a:avLst>
              <a:gd name="adj" fmla="val 2239"/>
            </a:avLst>
          </a:prstGeom>
          <a:solidFill>
            <a:srgbClr val="C9E2B8"/>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prstClr val="black"/>
              </a:solidFill>
            </a:endParaRPr>
          </a:p>
        </p:txBody>
      </p:sp>
      <p:grpSp>
        <p:nvGrpSpPr>
          <p:cNvPr id="11" name="Group 5">
            <a:extLst>
              <a:ext uri="{FF2B5EF4-FFF2-40B4-BE49-F238E27FC236}">
                <a16:creationId xmlns:a16="http://schemas.microsoft.com/office/drawing/2014/main" xmlns="" id="{5357AC78-711D-478D-ACB6-63856B9AEF4B}"/>
              </a:ext>
            </a:extLst>
          </p:cNvPr>
          <p:cNvGrpSpPr/>
          <p:nvPr/>
        </p:nvGrpSpPr>
        <p:grpSpPr>
          <a:xfrm>
            <a:off x="149512" y="5731372"/>
            <a:ext cx="3597091" cy="947017"/>
            <a:chOff x="444986" y="4051804"/>
            <a:chExt cx="3954274" cy="1049623"/>
          </a:xfrm>
          <a:solidFill>
            <a:srgbClr val="C9E2B8"/>
          </a:solidFill>
        </p:grpSpPr>
        <p:sp>
          <p:nvSpPr>
            <p:cNvPr id="12" name="Freeform 20">
              <a:extLst>
                <a:ext uri="{FF2B5EF4-FFF2-40B4-BE49-F238E27FC236}">
                  <a16:creationId xmlns:a16="http://schemas.microsoft.com/office/drawing/2014/main" xmlns="" id="{71EB90B6-0FE8-4179-A425-76D3F5FD278D}"/>
                </a:ext>
              </a:extLst>
            </p:cNvPr>
            <p:cNvSpPr>
              <a:spLocks/>
            </p:cNvSpPr>
            <p:nvPr/>
          </p:nvSpPr>
          <p:spPr bwMode="auto">
            <a:xfrm rot="16200000" flipV="1">
              <a:off x="2446922" y="3043659"/>
              <a:ext cx="908272"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TextBox 7">
              <a:extLst>
                <a:ext uri="{FF2B5EF4-FFF2-40B4-BE49-F238E27FC236}">
                  <a16:creationId xmlns:a16="http://schemas.microsoft.com/office/drawing/2014/main" xmlns="" id="{0C3FF307-8179-4A2B-82EF-0CAF4A8A7ECA}"/>
                </a:ext>
              </a:extLst>
            </p:cNvPr>
            <p:cNvSpPr txBox="1"/>
            <p:nvPr/>
          </p:nvSpPr>
          <p:spPr>
            <a:xfrm>
              <a:off x="1425342" y="4051804"/>
              <a:ext cx="2872840" cy="800219"/>
            </a:xfrm>
            <a:prstGeom prst="rect">
              <a:avLst/>
            </a:prstGeom>
            <a:noFill/>
          </p:spPr>
          <p:txBody>
            <a:bodyPr wrap="square" rtlCol="0">
              <a:spAutoFit/>
            </a:bodyPr>
            <a:lstStyle/>
            <a:p>
              <a:pPr algn="ctr"/>
              <a:r>
                <a:rPr lang="vi-VN" sz="4600" b="1" dirty="0">
                  <a:solidFill>
                    <a:srgbClr val="70AD47">
                      <a:lumMod val="75000"/>
                    </a:srgbClr>
                  </a:solidFill>
                  <a:latin typeface="Tahoma" pitchFamily="34" charset="0"/>
                  <a:ea typeface="Tahoma" pitchFamily="34" charset="0"/>
                  <a:cs typeface="Tahoma" pitchFamily="34" charset="0"/>
                </a:rPr>
                <a:t>Bài giải</a:t>
              </a:r>
              <a:endParaRPr lang="en-US" sz="4600" b="1" dirty="0">
                <a:solidFill>
                  <a:srgbClr val="70AD47">
                    <a:lumMod val="75000"/>
                  </a:srgbClr>
                </a:solidFill>
                <a:latin typeface="Tahoma" pitchFamily="34" charset="0"/>
                <a:ea typeface="Tahoma" pitchFamily="34" charset="0"/>
                <a:cs typeface="Tahoma" pitchFamily="34" charset="0"/>
              </a:endParaRPr>
            </a:p>
          </p:txBody>
        </p:sp>
        <p:pic>
          <p:nvPicPr>
            <p:cNvPr id="14" name="Picture 8">
              <a:extLst>
                <a:ext uri="{FF2B5EF4-FFF2-40B4-BE49-F238E27FC236}">
                  <a16:creationId xmlns:a16="http://schemas.microsoft.com/office/drawing/2014/main" xmlns="" id="{7907171D-A66E-488E-B774-2D76551B21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4986" y="4064015"/>
              <a:ext cx="1058947" cy="1037412"/>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16" name="Rounded Rectangle 41">
            <a:extLst>
              <a:ext uri="{FF2B5EF4-FFF2-40B4-BE49-F238E27FC236}">
                <a16:creationId xmlns:a16="http://schemas.microsoft.com/office/drawing/2014/main" xmlns="" id="{8CEB7639-8C37-429B-8642-89A2596E45BF}"/>
              </a:ext>
            </a:extLst>
          </p:cNvPr>
          <p:cNvSpPr/>
          <p:nvPr/>
        </p:nvSpPr>
        <p:spPr>
          <a:xfrm>
            <a:off x="168478" y="1280153"/>
            <a:ext cx="12388739" cy="433001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Tahoma" pitchFamily="34" charset="0"/>
              <a:ea typeface="Tahoma" pitchFamily="34" charset="0"/>
              <a:cs typeface="Tahoma" pitchFamily="34" charset="0"/>
            </a:endParaRPr>
          </a:p>
        </p:txBody>
      </p:sp>
      <p:grpSp>
        <p:nvGrpSpPr>
          <p:cNvPr id="17" name="Group 16">
            <a:extLst>
              <a:ext uri="{FF2B5EF4-FFF2-40B4-BE49-F238E27FC236}">
                <a16:creationId xmlns:a16="http://schemas.microsoft.com/office/drawing/2014/main" xmlns="" id="{4CEC6580-039C-483A-B732-1519BE679FD3}"/>
              </a:ext>
            </a:extLst>
          </p:cNvPr>
          <p:cNvGrpSpPr/>
          <p:nvPr/>
        </p:nvGrpSpPr>
        <p:grpSpPr>
          <a:xfrm>
            <a:off x="-1724" y="1178473"/>
            <a:ext cx="3656379" cy="847011"/>
            <a:chOff x="923003" y="3917552"/>
            <a:chExt cx="4003839" cy="1064365"/>
          </a:xfrm>
        </p:grpSpPr>
        <p:grpSp>
          <p:nvGrpSpPr>
            <p:cNvPr id="18" name="Group 17">
              <a:extLst>
                <a:ext uri="{FF2B5EF4-FFF2-40B4-BE49-F238E27FC236}">
                  <a16:creationId xmlns:a16="http://schemas.microsoft.com/office/drawing/2014/main" xmlns="" id="{2DE8E5AA-2865-469B-B774-A4C2380AE3FD}"/>
                </a:ext>
              </a:extLst>
            </p:cNvPr>
            <p:cNvGrpSpPr/>
            <p:nvPr/>
          </p:nvGrpSpPr>
          <p:grpSpPr>
            <a:xfrm>
              <a:off x="1362045" y="3976350"/>
              <a:ext cx="3564797" cy="1005567"/>
              <a:chOff x="2028795" y="4338300"/>
              <a:chExt cx="3564797" cy="1005567"/>
            </a:xfrm>
          </p:grpSpPr>
          <p:sp>
            <p:nvSpPr>
              <p:cNvPr id="20" name="Freeform 20">
                <a:extLst>
                  <a:ext uri="{FF2B5EF4-FFF2-40B4-BE49-F238E27FC236}">
                    <a16:creationId xmlns:a16="http://schemas.microsoft.com/office/drawing/2014/main" xmlns="" id="{3EA2DB46-FE90-4B71-AD74-95E7FBA35FB5}"/>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itchFamily="34" charset="0"/>
                  <a:ea typeface="Tahoma" pitchFamily="34" charset="0"/>
                  <a:cs typeface="Tahoma" pitchFamily="34" charset="0"/>
                </a:endParaRPr>
              </a:p>
            </p:txBody>
          </p:sp>
          <p:sp>
            <p:nvSpPr>
              <p:cNvPr id="21" name="TextBox 20">
                <a:extLst>
                  <a:ext uri="{FF2B5EF4-FFF2-40B4-BE49-F238E27FC236}">
                    <a16:creationId xmlns:a16="http://schemas.microsoft.com/office/drawing/2014/main" xmlns="" id="{8F396E61-7359-474F-BCD6-96B28911FADE}"/>
                  </a:ext>
                </a:extLst>
              </p:cNvPr>
              <p:cNvSpPr txBox="1"/>
              <p:nvPr/>
            </p:nvSpPr>
            <p:spPr>
              <a:xfrm>
                <a:off x="2532513" y="4338300"/>
                <a:ext cx="3061079" cy="1005567"/>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14</a:t>
                </a:r>
              </a:p>
            </p:txBody>
          </p:sp>
        </p:grpSp>
        <p:pic>
          <p:nvPicPr>
            <p:cNvPr id="19" name="Picture 18">
              <a:extLst>
                <a:ext uri="{FF2B5EF4-FFF2-40B4-BE49-F238E27FC236}">
                  <a16:creationId xmlns:a16="http://schemas.microsoft.com/office/drawing/2014/main" xmlns="" id="{977179F5-EF5F-4DF5-BB5A-FC6532B9579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02D542EB-DA8F-4047-A893-7C264039979F}"/>
                  </a:ext>
                </a:extLst>
              </p:cNvPr>
              <p:cNvSpPr txBox="1"/>
              <p:nvPr/>
            </p:nvSpPr>
            <p:spPr>
              <a:xfrm>
                <a:off x="184672" y="1197332"/>
                <a:ext cx="12279860" cy="4430444"/>
              </a:xfrm>
              <a:prstGeom prst="rect">
                <a:avLst/>
              </a:prstGeom>
              <a:noFill/>
            </p:spPr>
            <p:txBody>
              <a:bodyPr wrap="square" rtlCol="0">
                <a:spAutoFit/>
              </a:bodyPr>
              <a:lstStyle/>
              <a:p>
                <a:pPr marL="629920" indent="-629920" algn="just">
                  <a:lnSpc>
                    <a:spcPct val="115000"/>
                  </a:lnSpc>
                  <a:spcAft>
                    <a:spcPts val="800"/>
                  </a:spcAft>
                  <a:tabLst>
                    <a:tab pos="629920" algn="l"/>
                  </a:tabLst>
                </a:pPr>
                <a:r>
                  <a:rPr lang="en-US" sz="4800" b="1" dirty="0">
                    <a:solidFill>
                      <a:prstClr val="black"/>
                    </a:solidFill>
                    <a:latin typeface="Tahoma" pitchFamily="34" charset="0"/>
                    <a:ea typeface="Tahoma" pitchFamily="34" charset="0"/>
                    <a:cs typeface="Tahoma"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hệ</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𝑶𝒙𝒚</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ba</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sz="4800" b="1">
                        <a:solidFill>
                          <a:srgbClr val="000000"/>
                        </a:solidFill>
                        <a:latin typeface="Tahoma" panose="020B0604030504040204" pitchFamily="34" charset="0"/>
                        <a:ea typeface="Tahoma" panose="020B0604030504040204" pitchFamily="34" charset="0"/>
                        <a:cs typeface="Tahoma" panose="020B0604030504040204" pitchFamily="34" charset="0"/>
                      </a:rPr>
                      <m:t>A</m:t>
                    </m:r>
                    <m:d>
                      <m:dPr>
                        <m:ctrlPr>
                          <a:rPr lang="en-US" sz="4800" b="1" i="1">
                            <a:solidFill>
                              <a:srgbClr val="000000"/>
                            </a:solidFill>
                            <a:latin typeface="Cambria Math"/>
                            <a:ea typeface="Calibri" panose="020F0502020204030204" pitchFamily="34" charset="0"/>
                            <a:cs typeface="Tahoma" panose="020B0604030504040204" pitchFamily="34" charset="0"/>
                          </a:rPr>
                        </m:ctrlPr>
                      </m:dPr>
                      <m:e>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𝟎</m:t>
                        </m:r>
                      </m:e>
                    </m:d>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𝑩</m:t>
                    </m:r>
                    <m:d>
                      <m:dPr>
                        <m:ctrlPr>
                          <a:rPr lang="en-US" sz="4800" b="1" i="1">
                            <a:solidFill>
                              <a:srgbClr val="000000"/>
                            </a:solidFill>
                            <a:latin typeface="Cambria Math"/>
                            <a:ea typeface="Calibri" panose="020F0502020204030204" pitchFamily="34" charset="0"/>
                            <a:cs typeface="Tahoma" panose="020B0604030504040204" pitchFamily="34" charset="0"/>
                          </a:rPr>
                        </m:ctrlPr>
                      </m:dPr>
                      <m:e>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𝟎</m:t>
                        </m:r>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srgbClr val="000000"/>
                            </a:solidFill>
                            <a:latin typeface="Cambria Math" panose="02040503050406030204" pitchFamily="18" charset="0"/>
                            <a:ea typeface="Calibri" panose="020F0502020204030204" pitchFamily="34" charset="0"/>
                            <a:cs typeface="Tahoma" panose="020B0604030504040204" pitchFamily="34" charset="0"/>
                          </a:rPr>
                          <m:t>𝟑</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𝑪</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𝟓</m:t>
                        </m:r>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Tìm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hoành</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biểu</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thức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𝑷</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𝑴𝑨</m:t>
                            </m:r>
                          </m:e>
                        </m:acc>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𝑴𝑩</m:t>
                            </m:r>
                          </m:e>
                        </m:acc>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acc>
                          <m:accPr>
                            <m:chr m:val="⃗"/>
                            <m:ctrlPr>
                              <a:rPr lang="en-US" sz="4800" b="1" i="1">
                                <a:solidFill>
                                  <a:prstClr val="black"/>
                                </a:solidFill>
                                <a:latin typeface="Cambria Math"/>
                                <a:ea typeface="Calibri" panose="020F0502020204030204" pitchFamily="34" charset="0"/>
                                <a:cs typeface="Tahoma" panose="020B0604030504040204" pitchFamily="34" charset="0"/>
                              </a:rPr>
                            </m:ctrlPr>
                          </m:acc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𝑴𝑪</m:t>
                            </m:r>
                          </m:e>
                        </m:acc>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đạt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02D542EB-DA8F-4047-A893-7C264039979F}"/>
                  </a:ext>
                </a:extLst>
              </p:cNvPr>
              <p:cNvSpPr txBox="1">
                <a:spLocks noRot="1" noChangeAspect="1" noMove="1" noResize="1" noEditPoints="1" noAdjustHandles="1" noChangeArrowheads="1" noChangeShapeType="1" noTextEdit="1"/>
              </p:cNvSpPr>
              <p:nvPr/>
            </p:nvSpPr>
            <p:spPr>
              <a:xfrm>
                <a:off x="184672" y="1197332"/>
                <a:ext cx="12279860" cy="4430444"/>
              </a:xfrm>
              <a:prstGeom prst="rect">
                <a:avLst/>
              </a:prstGeom>
              <a:blipFill>
                <a:blip r:embed="rId6"/>
                <a:stretch>
                  <a:fillRect t="-2476" r="-2233" b="-6327"/>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xmlns="" id="{5CF5B428-2AE5-4B2C-A905-444E83BBB4EE}"/>
              </a:ext>
            </a:extLst>
          </p:cNvPr>
          <p:cNvSpPr/>
          <p:nvPr/>
        </p:nvSpPr>
        <p:spPr>
          <a:xfrm>
            <a:off x="6211043" y="7641809"/>
            <a:ext cx="12192000" cy="830997"/>
          </a:xfrm>
          <a:prstGeom prst="rect">
            <a:avLst/>
          </a:prstGeom>
        </p:spPr>
        <p:txBody>
          <a:bodyPr>
            <a:spAutoFit/>
          </a:bodyPr>
          <a:lstStyle/>
          <a:p>
            <a:endParaRPr lang="en-US" sz="4800" dirty="0">
              <a:solidFill>
                <a:prstClr val="black"/>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AD84C84F-0DBD-4B7A-ADC7-E1129B975263}"/>
                  </a:ext>
                </a:extLst>
              </p:cNvPr>
              <p:cNvSpPr/>
              <p:nvPr/>
            </p:nvSpPr>
            <p:spPr>
              <a:xfrm>
                <a:off x="3767060" y="5683654"/>
                <a:ext cx="21146243" cy="1058047"/>
              </a:xfrm>
              <a:prstGeom prst="rect">
                <a:avLst/>
              </a:prstGeom>
            </p:spPr>
            <p:txBody>
              <a:bodyPr wrap="square">
                <a:spAutoFit/>
              </a:bodyPr>
              <a:lstStyle/>
              <a:p>
                <a:pPr>
                  <a:lnSpc>
                    <a:spcPct val="115000"/>
                  </a:lnSpc>
                  <a:spcBef>
                    <a:spcPts val="200"/>
                  </a:spcBef>
                  <a:spcAft>
                    <a:spcPts val="800"/>
                  </a:spcAft>
                  <a:defRPr/>
                </a:pP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𝑴𝑰</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𝑰𝑨</m:t>
                            </m:r>
                          </m:e>
                        </m:acc>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𝑴𝑰</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𝑰𝑩</m:t>
                            </m:r>
                          </m:e>
                        </m:acc>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𝑴𝑰</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𝑰𝑪</m:t>
                            </m:r>
                          </m:e>
                        </m:acc>
                      </m:e>
                    </m:d>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𝑰</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Rectangle 23">
                <a:extLst>
                  <a:ext uri="{FF2B5EF4-FFF2-40B4-BE49-F238E27FC236}">
                    <a16:creationId xmlns:a16="http://schemas.microsoft.com/office/drawing/2014/main" id="{AD84C84F-0DBD-4B7A-ADC7-E1129B975263}"/>
                  </a:ext>
                </a:extLst>
              </p:cNvPr>
              <p:cNvSpPr>
                <a:spLocks noRot="1" noChangeAspect="1" noMove="1" noResize="1" noEditPoints="1" noAdjustHandles="1" noChangeArrowheads="1" noChangeShapeType="1" noTextEdit="1"/>
              </p:cNvSpPr>
              <p:nvPr/>
            </p:nvSpPr>
            <p:spPr>
              <a:xfrm>
                <a:off x="3767060" y="5683654"/>
                <a:ext cx="21146243" cy="1058047"/>
              </a:xfrm>
              <a:prstGeom prst="rect">
                <a:avLst/>
              </a:prstGeom>
              <a:blipFill>
                <a:blip r:embed="rId7"/>
                <a:stretch>
                  <a:fillRect l="-1326" b="-22989"/>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B50AE326-6CE8-425B-8406-EB1FD3BD3328}"/>
              </a:ext>
            </a:extLst>
          </p:cNvPr>
          <p:cNvSpPr/>
          <p:nvPr/>
        </p:nvSpPr>
        <p:spPr>
          <a:xfrm>
            <a:off x="18953554" y="1703381"/>
            <a:ext cx="4936470" cy="1500400"/>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xmlns="" id="{67E3F1BF-BB23-4A94-B346-4B0B46509E3F}"/>
              </a:ext>
            </a:extLst>
          </p:cNvPr>
          <p:cNvSpPr/>
          <p:nvPr/>
        </p:nvSpPr>
        <p:spPr>
          <a:xfrm>
            <a:off x="18683644" y="1928022"/>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sp>
        <p:nvSpPr>
          <p:cNvPr id="30" name="Rectangle 29">
            <a:extLst>
              <a:ext uri="{FF2B5EF4-FFF2-40B4-BE49-F238E27FC236}">
                <a16:creationId xmlns:a16="http://schemas.microsoft.com/office/drawing/2014/main" xmlns="" id="{6D781D58-9BD1-4957-8ABB-AAA4E3A17A32}"/>
              </a:ext>
            </a:extLst>
          </p:cNvPr>
          <p:cNvSpPr/>
          <p:nvPr/>
        </p:nvSpPr>
        <p:spPr>
          <a:xfrm>
            <a:off x="13290943" y="1739358"/>
            <a:ext cx="4936470" cy="1500400"/>
          </a:xfrm>
          <a:prstGeom prst="rect">
            <a:avLst/>
          </a:prstGeom>
          <a:solidFill>
            <a:srgbClr val="398842"/>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prstClr val="white"/>
              </a:solidFill>
              <a:latin typeface="Tahoma" pitchFamily="34" charset="0"/>
              <a:ea typeface="Tahoma" pitchFamily="34" charset="0"/>
              <a:cs typeface="Tahoma" pitchFamily="34" charset="0"/>
            </a:endParaRPr>
          </a:p>
        </p:txBody>
      </p:sp>
      <p:sp>
        <p:nvSpPr>
          <p:cNvPr id="31" name="Oval 30">
            <a:extLst>
              <a:ext uri="{FF2B5EF4-FFF2-40B4-BE49-F238E27FC236}">
                <a16:creationId xmlns:a16="http://schemas.microsoft.com/office/drawing/2014/main" xmlns="" id="{3D6F22D8-0DB0-4E1E-BD0C-F5C8809A0BF1}"/>
              </a:ext>
            </a:extLst>
          </p:cNvPr>
          <p:cNvSpPr/>
          <p:nvPr/>
        </p:nvSpPr>
        <p:spPr>
          <a:xfrm>
            <a:off x="12767646" y="19366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xmlns="" id="{3C2C1509-6F71-4779-9A02-91AF3304F6A2}"/>
                  </a:ext>
                </a:extLst>
              </p:cNvPr>
              <p:cNvSpPr/>
              <p:nvPr/>
            </p:nvSpPr>
            <p:spPr>
              <a:xfrm>
                <a:off x="20209307" y="2047936"/>
                <a:ext cx="3027945" cy="830997"/>
              </a:xfrm>
              <a:prstGeom prst="rect">
                <a:avLst/>
              </a:prstGeom>
              <a:noFill/>
            </p:spPr>
            <p:txBody>
              <a:bodyPr wrap="none">
                <a:spAutoFit/>
              </a:bodyP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𝑴</m:t>
                      </m:r>
                      <m:d>
                        <m:dPr>
                          <m:ctrlPr>
                            <a:rPr lang="en-US" sz="4800" b="1" i="1">
                              <a:solidFill>
                                <a:prstClr val="white"/>
                              </a:solidFill>
                              <a:latin typeface="Cambria Math"/>
                              <a:ea typeface="Times New Roman" panose="02020603050405020304" pitchFamily="18" charset="0"/>
                              <a:cs typeface="Tahoma" panose="020B0604030504040204" pitchFamily="34" charset="0"/>
                            </a:rPr>
                          </m:ctrlPr>
                        </m:dPr>
                        <m:e>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𝟒</m:t>
                          </m:r>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𝟎</m:t>
                          </m:r>
                        </m:e>
                      </m:d>
                      <m:r>
                        <a:rPr lang="en-US" sz="48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32" name="Rectangle 31">
                <a:extLst>
                  <a:ext uri="{FF2B5EF4-FFF2-40B4-BE49-F238E27FC236}">
                    <a16:creationId xmlns:a16="http://schemas.microsoft.com/office/drawing/2014/main" id="{3C2C1509-6F71-4779-9A02-91AF3304F6A2}"/>
                  </a:ext>
                </a:extLst>
              </p:cNvPr>
              <p:cNvSpPr>
                <a:spLocks noRot="1" noChangeAspect="1" noMove="1" noResize="1" noEditPoints="1" noAdjustHandles="1" noChangeArrowheads="1" noChangeShapeType="1" noTextEdit="1"/>
              </p:cNvSpPr>
              <p:nvPr/>
            </p:nvSpPr>
            <p:spPr>
              <a:xfrm>
                <a:off x="20209307" y="2047936"/>
                <a:ext cx="3027945"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F45BE5CF-7A77-440A-B1C9-9B17FE2DE78E}"/>
                  </a:ext>
                </a:extLst>
              </p:cNvPr>
              <p:cNvSpPr/>
              <p:nvPr/>
            </p:nvSpPr>
            <p:spPr>
              <a:xfrm>
                <a:off x="14376805" y="2104837"/>
                <a:ext cx="236769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𝑴</m:t>
                      </m:r>
                      <m:d>
                        <m:dPr>
                          <m:ctrlPr>
                            <a:rPr lang="en-US" sz="4400" b="1" i="1">
                              <a:solidFill>
                                <a:prstClr val="white"/>
                              </a:solidFill>
                              <a:latin typeface="Cambria Math"/>
                              <a:ea typeface="Times New Roman" panose="02020603050405020304" pitchFamily="18" charset="0"/>
                              <a:cs typeface="Tahoma" panose="020B0604030504040204" pitchFamily="34" charset="0"/>
                            </a:rPr>
                          </m:ctrlPr>
                        </m:dPr>
                        <m:e>
                          <m:r>
                            <a:rPr lang="en-US" sz="44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𝟒</m:t>
                          </m:r>
                          <m:r>
                            <a:rPr lang="en-US" sz="44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r>
                            <a:rPr lang="en-US" sz="44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𝟎</m:t>
                          </m:r>
                        </m:e>
                      </m:d>
                      <m:r>
                        <a:rPr lang="en-US" sz="4400" b="1" i="1">
                          <a:solidFill>
                            <a:prstClr val="white"/>
                          </a:solidFill>
                          <a:latin typeface="Cambria Math" panose="02040503050406030204" pitchFamily="18" charset="0"/>
                          <a:ea typeface="Times New Roman" panose="02020603050405020304" pitchFamily="18" charset="0"/>
                          <a:cs typeface="Tahoma" panose="020B0604030504040204" pitchFamily="34" charset="0"/>
                        </a:rPr>
                        <m:t>.</m:t>
                      </m:r>
                    </m:oMath>
                  </m:oMathPara>
                </a14:m>
                <a:endParaRPr lang="en-US" sz="4400" b="1" dirty="0">
                  <a:solidFill>
                    <a:prstClr val="white"/>
                  </a:solidFill>
                  <a:latin typeface="Tahoma" pitchFamily="34" charset="0"/>
                  <a:ea typeface="Tahoma" pitchFamily="34" charset="0"/>
                  <a:cs typeface="Tahoma" pitchFamily="34" charset="0"/>
                </a:endParaRPr>
              </a:p>
            </p:txBody>
          </p:sp>
        </mc:Choice>
        <mc:Fallback xmlns="">
          <p:sp>
            <p:nvSpPr>
              <p:cNvPr id="33" name="Rectangle 32">
                <a:extLst>
                  <a:ext uri="{FF2B5EF4-FFF2-40B4-BE49-F238E27FC236}">
                    <a16:creationId xmlns:a16="http://schemas.microsoft.com/office/drawing/2014/main" id="{F45BE5CF-7A77-440A-B1C9-9B17FE2DE78E}"/>
                  </a:ext>
                </a:extLst>
              </p:cNvPr>
              <p:cNvSpPr>
                <a:spLocks noRot="1" noChangeAspect="1" noMove="1" noResize="1" noEditPoints="1" noAdjustHandles="1" noChangeArrowheads="1" noChangeShapeType="1" noTextEdit="1"/>
              </p:cNvSpPr>
              <p:nvPr/>
            </p:nvSpPr>
            <p:spPr>
              <a:xfrm>
                <a:off x="14376805" y="2104837"/>
                <a:ext cx="2367699" cy="7694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35A3AE51-7F85-445F-8EAE-69F8CF7B683A}"/>
                  </a:ext>
                </a:extLst>
              </p:cNvPr>
              <p:cNvSpPr txBox="1"/>
              <p:nvPr/>
            </p:nvSpPr>
            <p:spPr>
              <a:xfrm>
                <a:off x="194465" y="6761385"/>
                <a:ext cx="8564849" cy="984693"/>
              </a:xfrm>
              <a:prstGeom prst="rect">
                <a:avLst/>
              </a:prstGeom>
              <a:noFill/>
            </p:spPr>
            <p:txBody>
              <a:bodyPr wrap="square">
                <a:spAutoFit/>
              </a:bodyPr>
              <a:lstStyle/>
              <a:p>
                <a14:m>
                  <m:oMath xmlns:m="http://schemas.openxmlformats.org/officeDocument/2006/math">
                    <m:r>
                      <a:rPr lang="en-US" sz="4800" b="1" i="1" smtClean="0">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𝑴𝑰</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smtClean="0">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𝑰𝑨</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𝑰𝑪</m:t>
                            </m:r>
                          </m:e>
                        </m:acc>
                      </m:e>
                    </m:d>
                    <m:r>
                      <a:rPr lang="en-US" sz="4800" b="1" i="1">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𝑰</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a:extLst>
                  <a:ext uri="{FF2B5EF4-FFF2-40B4-BE49-F238E27FC236}">
                    <a16:creationId xmlns:a16="http://schemas.microsoft.com/office/drawing/2014/main" id="{35A3AE51-7F85-445F-8EAE-69F8CF7B683A}"/>
                  </a:ext>
                </a:extLst>
              </p:cNvPr>
              <p:cNvSpPr txBox="1">
                <a:spLocks noRot="1" noChangeAspect="1" noMove="1" noResize="1" noEditPoints="1" noAdjustHandles="1" noChangeArrowheads="1" noChangeShapeType="1" noTextEdit="1"/>
              </p:cNvSpPr>
              <p:nvPr/>
            </p:nvSpPr>
            <p:spPr>
              <a:xfrm>
                <a:off x="194465" y="6761385"/>
                <a:ext cx="8564849" cy="984693"/>
              </a:xfrm>
              <a:prstGeom prst="rect">
                <a:avLst/>
              </a:prstGeom>
              <a:blipFill>
                <a:blip r:embed="rId10"/>
                <a:stretch>
                  <a:fillRect t="-5556" r="-2918"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365D38E1-480F-4BE0-93C6-B1E7C5F13F9D}"/>
                  </a:ext>
                </a:extLst>
              </p:cNvPr>
              <p:cNvSpPr txBox="1"/>
              <p:nvPr/>
            </p:nvSpPr>
            <p:spPr>
              <a:xfrm>
                <a:off x="-13447" y="7601719"/>
                <a:ext cx="12279860" cy="9254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𝑰</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sao</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cho</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𝑰𝑨</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𝑰𝑪</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𝟎</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e>
                      </m: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365D38E1-480F-4BE0-93C6-B1E7C5F13F9D}"/>
                  </a:ext>
                </a:extLst>
              </p:cNvPr>
              <p:cNvSpPr txBox="1">
                <a:spLocks noRot="1" noChangeAspect="1" noMove="1" noResize="1" noEditPoints="1" noAdjustHandles="1" noChangeArrowheads="1" noChangeShapeType="1" noTextEdit="1"/>
              </p:cNvSpPr>
              <p:nvPr/>
            </p:nvSpPr>
            <p:spPr>
              <a:xfrm>
                <a:off x="-13447" y="7601719"/>
                <a:ext cx="12279860" cy="92544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742D9899-BF7E-4BE7-92D2-F07F4B853FC0}"/>
                  </a:ext>
                </a:extLst>
              </p:cNvPr>
              <p:cNvSpPr txBox="1"/>
              <p:nvPr/>
            </p:nvSpPr>
            <p:spPr>
              <a:xfrm>
                <a:off x="395924" y="8606096"/>
                <a:ext cx="10850548" cy="2478692"/>
              </a:xfrm>
              <a:prstGeom prst="rect">
                <a:avLst/>
              </a:prstGeom>
              <a:noFill/>
            </p:spPr>
            <p:txBody>
              <a:bodyPr wrap="square">
                <a:spAutoFit/>
              </a:bodyPr>
              <a:lstStyle/>
              <a:p>
                <a14:m>
                  <m:oMath xmlns:m="http://schemas.openxmlformats.org/officeDocument/2006/math">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G</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ừ </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ta</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ó</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14:m>
                  <m:oMathPara xmlns:m="http://schemas.openxmlformats.org/officeDocument/2006/math">
                    <m:oMathParaPr>
                      <m:jc m:val="left"/>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d>
                        <m:dPr>
                          <m:begChr m:val="{"/>
                          <m:endChr m:val=""/>
                          <m:ctrlPr>
                            <a:rPr lang="en-US" sz="4800" b="1" i="1" smtClean="0">
                              <a:solidFill>
                                <a:prstClr val="black"/>
                              </a:solidFill>
                              <a:latin typeface="Cambria Math"/>
                              <a:ea typeface="Tahoma" panose="020B0604030504040204" pitchFamily="34" charset="0"/>
                              <a:cs typeface="Tahoma" panose="020B0604030504040204" pitchFamily="34" charset="0"/>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e>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eqArr>
                        </m:e>
                      </m: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742D9899-BF7E-4BE7-92D2-F07F4B853FC0}"/>
                  </a:ext>
                </a:extLst>
              </p:cNvPr>
              <p:cNvSpPr txBox="1">
                <a:spLocks noRot="1" noChangeAspect="1" noMove="1" noResize="1" noEditPoints="1" noAdjustHandles="1" noChangeArrowheads="1" noChangeShapeType="1" noTextEdit="1"/>
              </p:cNvSpPr>
              <p:nvPr/>
            </p:nvSpPr>
            <p:spPr>
              <a:xfrm>
                <a:off x="395924" y="8606096"/>
                <a:ext cx="10850548" cy="2478692"/>
              </a:xfrm>
              <a:prstGeom prst="rect">
                <a:avLst/>
              </a:prstGeom>
              <a:blipFill>
                <a:blip r:embed="rId12"/>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xmlns="" id="{21569E63-50AA-45E3-8D99-DB3427E90068}"/>
              </a:ext>
            </a:extLst>
          </p:cNvPr>
          <p:cNvCxnSpPr>
            <a:cxnSpLocks/>
          </p:cNvCxnSpPr>
          <p:nvPr/>
        </p:nvCxnSpPr>
        <p:spPr>
          <a:xfrm>
            <a:off x="11887200" y="6761385"/>
            <a:ext cx="0" cy="6069392"/>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E504B40A-EB34-4386-AB31-1DF4B2EB8DE1}"/>
                  </a:ext>
                </a:extLst>
              </p:cNvPr>
              <p:cNvSpPr txBox="1"/>
              <p:nvPr/>
            </p:nvSpPr>
            <p:spPr>
              <a:xfrm>
                <a:off x="11582400" y="7360493"/>
                <a:ext cx="12859230" cy="984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600" b="1">
                          <a:solidFill>
                            <a:prstClr val="black"/>
                          </a:solidFill>
                          <a:latin typeface="Cambria Math" panose="02040503050406030204" pitchFamily="18" charset="0"/>
                        </a:rPr>
                        <m:t>T</m:t>
                      </m:r>
                      <m:r>
                        <m:rPr>
                          <m:nor/>
                        </m:rPr>
                        <a:rPr lang="en-US" sz="4600" b="1" smtClean="0">
                          <a:solidFill>
                            <a:prstClr val="black"/>
                          </a:solidFill>
                          <a:latin typeface="Cambria Math" panose="02040503050406030204" pitchFamily="18" charset="0"/>
                        </a:rPr>
                        <m:t>a</m:t>
                      </m:r>
                      <m:r>
                        <m:rPr>
                          <m:nor/>
                        </m:rPr>
                        <a:rPr lang="en-US" sz="4600" b="1" smtClean="0">
                          <a:solidFill>
                            <a:prstClr val="black"/>
                          </a:solidFill>
                          <a:latin typeface="Cambria Math" panose="02040503050406030204" pitchFamily="18" charset="0"/>
                        </a:rPr>
                        <m:t> </m:t>
                      </m:r>
                      <m:r>
                        <m:rPr>
                          <m:nor/>
                        </m:rPr>
                        <a:rPr lang="en-US" sz="4600" b="1" smtClean="0">
                          <a:solidFill>
                            <a:prstClr val="black"/>
                          </a:solidFill>
                          <a:latin typeface="Cambria Math" panose="02040503050406030204" pitchFamily="18" charset="0"/>
                        </a:rPr>
                        <m:t>c</m:t>
                      </m:r>
                      <m:r>
                        <m:rPr>
                          <m:nor/>
                        </m:rPr>
                        <a:rPr lang="en-US" sz="4600" b="1" smtClean="0">
                          <a:solidFill>
                            <a:prstClr val="black"/>
                          </a:solidFill>
                          <a:latin typeface="Cambria Math" panose="02040503050406030204" pitchFamily="18" charset="0"/>
                        </a:rPr>
                        <m:t>ó</m:t>
                      </m:r>
                      <m:r>
                        <m:rPr>
                          <m:nor/>
                        </m:rPr>
                        <a:rPr lang="en-US" sz="4600" b="1">
                          <a:solidFill>
                            <a:prstClr val="black"/>
                          </a:solidFill>
                        </a:rPr>
                        <m:t> </m:t>
                      </m:r>
                      <m:r>
                        <a:rPr lang="en-US" sz="4600" b="1" i="1">
                          <a:solidFill>
                            <a:prstClr val="black"/>
                          </a:solidFill>
                          <a:latin typeface="Cambria Math" panose="02040503050406030204" pitchFamily="18" charset="0"/>
                        </a:rPr>
                        <m:t>𝑷</m:t>
                      </m:r>
                      <m:r>
                        <a:rPr lang="en-US" sz="4600" b="1" i="1">
                          <a:solidFill>
                            <a:prstClr val="black"/>
                          </a:solidFill>
                          <a:latin typeface="Cambria Math" panose="02040503050406030204" pitchFamily="18" charset="0"/>
                        </a:rPr>
                        <m:t>=</m:t>
                      </m:r>
                      <m:d>
                        <m:dPr>
                          <m:begChr m:val="|"/>
                          <m:endChr m:val="|"/>
                          <m:ctrlPr>
                            <a:rPr lang="en-US" sz="4600" b="1" i="1">
                              <a:solidFill>
                                <a:prstClr val="black"/>
                              </a:solidFill>
                              <a:latin typeface="Cambria Math"/>
                            </a:rPr>
                          </m:ctrlPr>
                        </m:dPr>
                        <m:e>
                          <m:r>
                            <a:rPr lang="en-US" sz="4600" b="1" i="1">
                              <a:solidFill>
                                <a:prstClr val="black"/>
                              </a:solidFill>
                              <a:latin typeface="Cambria Math" panose="02040503050406030204" pitchFamily="18" charset="0"/>
                            </a:rPr>
                            <m:t>𝟐</m:t>
                          </m:r>
                          <m:acc>
                            <m:accPr>
                              <m:chr m:val="⃗"/>
                              <m:ctrlPr>
                                <a:rPr lang="en-US" sz="4600" b="1" i="1">
                                  <a:solidFill>
                                    <a:prstClr val="black"/>
                                  </a:solidFill>
                                  <a:latin typeface="Cambria Math"/>
                                </a:rPr>
                              </m:ctrlPr>
                            </m:accPr>
                            <m:e>
                              <m:r>
                                <a:rPr lang="en-US" sz="4600" b="1" i="1">
                                  <a:solidFill>
                                    <a:prstClr val="black"/>
                                  </a:solidFill>
                                  <a:latin typeface="Cambria Math" panose="02040503050406030204" pitchFamily="18" charset="0"/>
                                </a:rPr>
                                <m:t>𝑴𝑨</m:t>
                              </m:r>
                            </m:e>
                          </m:acc>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𝟑</m:t>
                          </m:r>
                          <m:acc>
                            <m:accPr>
                              <m:chr m:val="⃗"/>
                              <m:ctrlPr>
                                <a:rPr lang="en-US" sz="4600" b="1" i="1">
                                  <a:solidFill>
                                    <a:prstClr val="black"/>
                                  </a:solidFill>
                                  <a:latin typeface="Cambria Math"/>
                                </a:rPr>
                              </m:ctrlPr>
                            </m:accPr>
                            <m:e>
                              <m:r>
                                <a:rPr lang="en-US" sz="4600" b="1" i="1">
                                  <a:solidFill>
                                    <a:prstClr val="black"/>
                                  </a:solidFill>
                                  <a:latin typeface="Cambria Math" panose="02040503050406030204" pitchFamily="18" charset="0"/>
                                </a:rPr>
                                <m:t>𝑴𝑩</m:t>
                              </m:r>
                            </m:e>
                          </m:acc>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𝟐</m:t>
                          </m:r>
                          <m:acc>
                            <m:accPr>
                              <m:chr m:val="⃗"/>
                              <m:ctrlPr>
                                <a:rPr lang="en-US" sz="4600" b="1" i="1">
                                  <a:solidFill>
                                    <a:prstClr val="black"/>
                                  </a:solidFill>
                                  <a:latin typeface="Cambria Math"/>
                                </a:rPr>
                              </m:ctrlPr>
                            </m:accPr>
                            <m:e>
                              <m:r>
                                <a:rPr lang="en-US" sz="4600" b="1" i="1">
                                  <a:solidFill>
                                    <a:prstClr val="black"/>
                                  </a:solidFill>
                                  <a:latin typeface="Cambria Math" panose="02040503050406030204" pitchFamily="18" charset="0"/>
                                </a:rPr>
                                <m:t>𝑴𝑪</m:t>
                              </m:r>
                            </m:e>
                          </m:acc>
                        </m:e>
                      </m:d>
                      <m:r>
                        <a:rPr lang="en-US" sz="4600" b="1" i="1">
                          <a:solidFill>
                            <a:prstClr val="black"/>
                          </a:solidFill>
                          <a:latin typeface="Cambria Math" panose="02040503050406030204" pitchFamily="18" charset="0"/>
                        </a:rPr>
                        <m:t>=</m:t>
                      </m:r>
                      <m:d>
                        <m:dPr>
                          <m:begChr m:val="|"/>
                          <m:endChr m:val="|"/>
                          <m:ctrlPr>
                            <a:rPr lang="en-US" sz="4600" b="1" i="1">
                              <a:solidFill>
                                <a:prstClr val="black"/>
                              </a:solidFill>
                              <a:latin typeface="Cambria Math"/>
                            </a:rPr>
                          </m:ctrlPr>
                        </m:dPr>
                        <m:e>
                          <m:acc>
                            <m:accPr>
                              <m:chr m:val="⃗"/>
                              <m:ctrlPr>
                                <a:rPr lang="en-US" sz="4600" b="1" i="1">
                                  <a:solidFill>
                                    <a:prstClr val="black"/>
                                  </a:solidFill>
                                  <a:latin typeface="Cambria Math"/>
                                </a:rPr>
                              </m:ctrlPr>
                            </m:accPr>
                            <m:e>
                              <m:r>
                                <a:rPr lang="en-US" sz="4600" b="1" i="1">
                                  <a:solidFill>
                                    <a:prstClr val="black"/>
                                  </a:solidFill>
                                  <a:latin typeface="Cambria Math" panose="02040503050406030204" pitchFamily="18" charset="0"/>
                                </a:rPr>
                                <m:t>𝑴𝑰</m:t>
                              </m:r>
                            </m:e>
                          </m:acc>
                        </m:e>
                      </m:d>
                      <m:r>
                        <a:rPr lang="en-US" sz="4600" b="1" i="1">
                          <a:solidFill>
                            <a:prstClr val="black"/>
                          </a:solidFill>
                          <a:latin typeface="Cambria Math" panose="02040503050406030204" pitchFamily="18" charset="0"/>
                        </a:rPr>
                        <m:t>=</m:t>
                      </m:r>
                      <m:r>
                        <a:rPr lang="en-US" sz="4600" b="1" i="1">
                          <a:solidFill>
                            <a:prstClr val="black"/>
                          </a:solidFill>
                          <a:latin typeface="Cambria Math" panose="02040503050406030204" pitchFamily="18" charset="0"/>
                        </a:rPr>
                        <m:t>𝑴𝑰</m:t>
                      </m:r>
                      <m:r>
                        <a:rPr lang="en-US" sz="4600" b="1" i="1">
                          <a:solidFill>
                            <a:prstClr val="black"/>
                          </a:solidFill>
                          <a:latin typeface="Cambria Math" panose="02040503050406030204" pitchFamily="18" charset="0"/>
                        </a:rPr>
                        <m:t>.</m:t>
                      </m:r>
                    </m:oMath>
                  </m:oMathPara>
                </a14:m>
                <a:endParaRPr lang="en-US" sz="4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TextBox 38">
                <a:extLst>
                  <a:ext uri="{FF2B5EF4-FFF2-40B4-BE49-F238E27FC236}">
                    <a16:creationId xmlns:a16="http://schemas.microsoft.com/office/drawing/2014/main" id="{E504B40A-EB34-4386-AB31-1DF4B2EB8DE1}"/>
                  </a:ext>
                </a:extLst>
              </p:cNvPr>
              <p:cNvSpPr txBox="1">
                <a:spLocks noRot="1" noChangeAspect="1" noMove="1" noResize="1" noEditPoints="1" noAdjustHandles="1" noChangeArrowheads="1" noChangeShapeType="1" noTextEdit="1"/>
              </p:cNvSpPr>
              <p:nvPr/>
            </p:nvSpPr>
            <p:spPr>
              <a:xfrm>
                <a:off x="11582400" y="7360493"/>
                <a:ext cx="12859230" cy="98469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6F00D2F7-E760-4FDF-A62E-CFA45D320470}"/>
                  </a:ext>
                </a:extLst>
              </p:cNvPr>
              <p:cNvSpPr txBox="1"/>
              <p:nvPr/>
            </p:nvSpPr>
            <p:spPr>
              <a:xfrm>
                <a:off x="11901719" y="8444121"/>
                <a:ext cx="9985224" cy="8824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Để </m:t>
                      </m:r>
                      <m:r>
                        <a:rPr lang="en-US" sz="4800" b="1" i="1">
                          <a:solidFill>
                            <a:prstClr val="black"/>
                          </a:solidFill>
                          <a:latin typeface="Cambria Math" panose="02040503050406030204" pitchFamily="18" charset="0"/>
                        </a:rPr>
                        <m:t>𝑷</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ỏ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ấ</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𝑴𝑰</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ỏ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ấ</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6F00D2F7-E760-4FDF-A62E-CFA45D320470}"/>
                  </a:ext>
                </a:extLst>
              </p:cNvPr>
              <p:cNvSpPr txBox="1">
                <a:spLocks noRot="1" noChangeAspect="1" noMove="1" noResize="1" noEditPoints="1" noAdjustHandles="1" noChangeArrowheads="1" noChangeShapeType="1" noTextEdit="1"/>
              </p:cNvSpPr>
              <p:nvPr/>
            </p:nvSpPr>
            <p:spPr>
              <a:xfrm>
                <a:off x="11901719" y="8444121"/>
                <a:ext cx="9985224" cy="8824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B9125D39-EE9A-4DB7-83D4-078FC59E5559}"/>
                  </a:ext>
                </a:extLst>
              </p:cNvPr>
              <p:cNvSpPr txBox="1"/>
              <p:nvPr/>
            </p:nvSpPr>
            <p:spPr>
              <a:xfrm>
                <a:off x="11981726" y="9783197"/>
                <a:ext cx="12575554" cy="227434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sz="4800" b="1">
                          <a:solidFill>
                            <a:prstClr val="black"/>
                          </a:solidFill>
                        </a:rPr>
                        <m:t>M</m:t>
                      </m:r>
                      <m:r>
                        <m:rPr>
                          <m:nor/>
                        </m:rPr>
                        <a:rPr lang="en-US" sz="4800" b="1">
                          <a:solidFill>
                            <a:prstClr val="black"/>
                          </a:solidFill>
                        </a:rPr>
                        <m:t>à </m:t>
                      </m:r>
                      <m:r>
                        <a:rPr lang="en-US" sz="4800" b="1" i="1">
                          <a:solidFill>
                            <a:prstClr val="black"/>
                          </a:solidFill>
                          <a:latin typeface="Cambria Math" panose="02040503050406030204" pitchFamily="18" charset="0"/>
                        </a:rPr>
                        <m:t>𝑴</m:t>
                      </m:r>
                      <m:r>
                        <m:rPr>
                          <m:nor/>
                        </m:rPr>
                        <a:rPr lang="en-US" sz="4800" b="1">
                          <a:solidFill>
                            <a:prstClr val="black"/>
                          </a:solidFill>
                        </a:rPr>
                        <m:t> </m:t>
                      </m:r>
                      <m:r>
                        <m:rPr>
                          <m:nor/>
                        </m:rPr>
                        <a:rPr lang="en-US" sz="4800" b="1">
                          <a:solidFill>
                            <a:prstClr val="black"/>
                          </a:solidFill>
                        </a:rPr>
                        <m:t>thu</m:t>
                      </m:r>
                      <m:r>
                        <m:rPr>
                          <m:nor/>
                        </m:rPr>
                        <a:rPr lang="en-US" sz="4800" b="1">
                          <a:solidFill>
                            <a:prstClr val="black"/>
                          </a:solidFill>
                        </a:rPr>
                        <m:t>ộ</m:t>
                      </m:r>
                      <m:r>
                        <m:rPr>
                          <m:nor/>
                        </m:rPr>
                        <a:rPr lang="en-US" sz="4800" b="1">
                          <a:solidFill>
                            <a:prstClr val="black"/>
                          </a:solidFill>
                        </a:rPr>
                        <m:t>c</m:t>
                      </m:r>
                      <m:r>
                        <m:rPr>
                          <m:nor/>
                        </m:rPr>
                        <a:rPr lang="en-US" sz="4800" b="1">
                          <a:solidFill>
                            <a:prstClr val="black"/>
                          </a:solidFill>
                        </a:rPr>
                        <m:t> </m:t>
                      </m:r>
                      <m:r>
                        <m:rPr>
                          <m:nor/>
                        </m:rPr>
                        <a:rPr lang="en-US" sz="4800" b="1">
                          <a:solidFill>
                            <a:prstClr val="black"/>
                          </a:solidFill>
                        </a:rPr>
                        <m:t>tr</m:t>
                      </m:r>
                      <m:r>
                        <m:rPr>
                          <m:nor/>
                        </m:rPr>
                        <a:rPr lang="en-US" sz="4800" b="1">
                          <a:solidFill>
                            <a:prstClr val="black"/>
                          </a:solidFill>
                        </a:rPr>
                        <m:t>ụ</m:t>
                      </m:r>
                      <m:r>
                        <m:rPr>
                          <m:nor/>
                        </m:rPr>
                        <a:rPr lang="en-US" sz="4800" b="1">
                          <a:solidFill>
                            <a:prstClr val="black"/>
                          </a:solidFill>
                        </a:rPr>
                        <m:t>c</m:t>
                      </m:r>
                      <m:r>
                        <m:rPr>
                          <m:nor/>
                        </m:rPr>
                        <a:rPr lang="en-US" sz="4800" b="1">
                          <a:solidFill>
                            <a:prstClr val="black"/>
                          </a:solidFill>
                        </a:rPr>
                        <m:t> </m:t>
                      </m:r>
                      <m:r>
                        <m:rPr>
                          <m:nor/>
                        </m:rPr>
                        <a:rPr lang="en-US" sz="4800" b="1">
                          <a:solidFill>
                            <a:prstClr val="black"/>
                          </a:solidFill>
                        </a:rPr>
                        <m:t>ho</m:t>
                      </m:r>
                      <m:r>
                        <m:rPr>
                          <m:nor/>
                        </m:rPr>
                        <a:rPr lang="en-US" sz="4800" b="1">
                          <a:solidFill>
                            <a:prstClr val="black"/>
                          </a:solidFill>
                        </a:rPr>
                        <m:t>à</m:t>
                      </m:r>
                      <m:r>
                        <m:rPr>
                          <m:nor/>
                        </m:rPr>
                        <a:rPr lang="en-US" sz="4800" b="1">
                          <a:solidFill>
                            <a:prstClr val="black"/>
                          </a:solidFill>
                        </a:rPr>
                        <m:t>nh</m:t>
                      </m:r>
                      <m:r>
                        <m:rPr>
                          <m:nor/>
                        </m:rPr>
                        <a:rPr lang="en-US" sz="4800" b="1">
                          <a:solidFill>
                            <a:prstClr val="black"/>
                          </a:solidFill>
                        </a:rPr>
                        <m:t> </m:t>
                      </m:r>
                      <m:r>
                        <m:rPr>
                          <m:nor/>
                        </m:rPr>
                        <a:rPr lang="en-US" sz="4800" b="1">
                          <a:solidFill>
                            <a:prstClr val="black"/>
                          </a:solidFill>
                        </a:rPr>
                        <m:t>n</m:t>
                      </m:r>
                      <m:r>
                        <m:rPr>
                          <m:nor/>
                        </m:rPr>
                        <a:rPr lang="en-US" sz="4800" b="1">
                          <a:solidFill>
                            <a:prstClr val="black"/>
                          </a:solidFill>
                        </a:rPr>
                        <m:t>ê</m:t>
                      </m:r>
                      <m:r>
                        <m:rPr>
                          <m:nor/>
                        </m:rPr>
                        <a:rPr lang="en-US" sz="4800" b="1">
                          <a:solidFill>
                            <a:prstClr val="black"/>
                          </a:solidFill>
                        </a:rPr>
                        <m:t>n</m:t>
                      </m:r>
                      <m:r>
                        <m:rPr>
                          <m:nor/>
                        </m:rPr>
                        <a:rPr lang="en-US" sz="4800" b="1">
                          <a:solidFill>
                            <a:prstClr val="black"/>
                          </a:solidFill>
                        </a:rPr>
                        <m:t> </m:t>
                      </m:r>
                      <m:r>
                        <a:rPr lang="en-US" sz="4800" b="1" i="1">
                          <a:solidFill>
                            <a:prstClr val="black"/>
                          </a:solidFill>
                          <a:latin typeface="Cambria Math" panose="02040503050406030204" pitchFamily="18" charset="0"/>
                        </a:rPr>
                        <m:t>𝑴𝑰</m:t>
                      </m:r>
                      <m:r>
                        <m:rPr>
                          <m:nor/>
                        </m:rPr>
                        <a:rPr lang="en-US" sz="4800" b="1">
                          <a:solidFill>
                            <a:prstClr val="black"/>
                          </a:solidFill>
                        </a:rPr>
                        <m:t> </m:t>
                      </m:r>
                      <m:r>
                        <m:rPr>
                          <m:nor/>
                        </m:rPr>
                        <a:rPr lang="en-US" sz="4800" b="1">
                          <a:solidFill>
                            <a:prstClr val="black"/>
                          </a:solidFill>
                        </a:rPr>
                        <m:t>nh</m:t>
                      </m:r>
                      <m:r>
                        <m:rPr>
                          <m:nor/>
                        </m:rPr>
                        <a:rPr lang="en-US" sz="4800" b="1">
                          <a:solidFill>
                            <a:prstClr val="black"/>
                          </a:solidFill>
                        </a:rPr>
                        <m:t>ỏ </m:t>
                      </m:r>
                      <m:r>
                        <m:rPr>
                          <m:nor/>
                        </m:rPr>
                        <a:rPr lang="en-US" sz="4800" b="1">
                          <a:solidFill>
                            <a:prstClr val="black"/>
                          </a:solidFill>
                        </a:rPr>
                        <m:t>nh</m:t>
                      </m:r>
                      <m:r>
                        <m:rPr>
                          <m:nor/>
                        </m:rPr>
                        <a:rPr lang="en-US" sz="4800" b="1">
                          <a:solidFill>
                            <a:prstClr val="black"/>
                          </a:solidFill>
                        </a:rPr>
                        <m:t>ấ</m:t>
                      </m:r>
                      <m:r>
                        <m:rPr>
                          <m:nor/>
                        </m:rPr>
                        <a:rPr lang="en-US" sz="4800" b="1">
                          <a:solidFill>
                            <a:prstClr val="black"/>
                          </a:solidFill>
                        </a:rPr>
                        <m:t>t</m:t>
                      </m:r>
                      <m:r>
                        <m:rPr>
                          <m:nor/>
                        </m:rPr>
                        <a:rPr lang="en-US" sz="4800" b="1">
                          <a:solidFill>
                            <a:prstClr val="black"/>
                          </a:solidFill>
                        </a:rPr>
                        <m:t> </m:t>
                      </m:r>
                      <m:r>
                        <m:rPr>
                          <m:nor/>
                        </m:rPr>
                        <a:rPr lang="en-US" sz="4800" b="1">
                          <a:solidFill>
                            <a:prstClr val="black"/>
                          </a:solidFill>
                        </a:rPr>
                        <m:t>khi</m:t>
                      </m:r>
                    </m:oMath>
                  </m:oMathPara>
                </a14:m>
                <a:endParaRPr lang="en-US" sz="4800" b="1" dirty="0">
                  <a:solidFill>
                    <a:prstClr val="black"/>
                  </a:solidFill>
                </a:endParaRPr>
              </a:p>
              <a:p>
                <a:pPr/>
                <a14:m>
                  <m:oMathPara xmlns:m="http://schemas.openxmlformats.org/officeDocument/2006/math">
                    <m:oMathParaPr>
                      <m:jc m:val="left"/>
                    </m:oMathParaPr>
                    <m:oMath xmlns:m="http://schemas.openxmlformats.org/officeDocument/2006/math">
                      <m:r>
                        <m:rPr>
                          <m:nor/>
                        </m:rPr>
                        <a:rPr lang="en-US" sz="4800" b="1">
                          <a:solidFill>
                            <a:prstClr val="black"/>
                          </a:solidFill>
                        </a:rPr>
                        <m:t> </m:t>
                      </m:r>
                      <m:r>
                        <a:rPr lang="en-US" sz="4800" b="1" i="1">
                          <a:solidFill>
                            <a:prstClr val="black"/>
                          </a:solidFill>
                          <a:latin typeface="Cambria Math" panose="02040503050406030204" pitchFamily="18" charset="0"/>
                        </a:rPr>
                        <m:t>𝑴</m:t>
                      </m:r>
                      <m:r>
                        <m:rPr>
                          <m:nor/>
                        </m:rPr>
                        <a:rPr lang="en-US" sz="4800" b="1">
                          <a:solidFill>
                            <a:prstClr val="black"/>
                          </a:solidFill>
                        </a:rPr>
                        <m:t> </m:t>
                      </m:r>
                      <m:r>
                        <m:rPr>
                          <m:nor/>
                        </m:rPr>
                        <a:rPr lang="en-US" sz="4800" b="1">
                          <a:solidFill>
                            <a:prstClr val="black"/>
                          </a:solidFill>
                        </a:rPr>
                        <m:t>l</m:t>
                      </m:r>
                      <m:r>
                        <m:rPr>
                          <m:nor/>
                        </m:rPr>
                        <a:rPr lang="en-US" sz="4800" b="1">
                          <a:solidFill>
                            <a:prstClr val="black"/>
                          </a:solidFill>
                        </a:rPr>
                        <m:t>à </m:t>
                      </m:r>
                      <m:r>
                        <m:rPr>
                          <m:nor/>
                        </m:rPr>
                        <a:rPr lang="en-US" sz="4800" b="1">
                          <a:solidFill>
                            <a:prstClr val="black"/>
                          </a:solidFill>
                        </a:rPr>
                        <m:t>h</m:t>
                      </m:r>
                      <m:r>
                        <m:rPr>
                          <m:nor/>
                        </m:rPr>
                        <a:rPr lang="en-US" sz="4800" b="1">
                          <a:solidFill>
                            <a:prstClr val="black"/>
                          </a:solidFill>
                        </a:rPr>
                        <m:t>ì</m:t>
                      </m:r>
                      <m:r>
                        <m:rPr>
                          <m:nor/>
                        </m:rPr>
                        <a:rPr lang="en-US" sz="4800" b="1">
                          <a:solidFill>
                            <a:prstClr val="black"/>
                          </a:solidFill>
                        </a:rPr>
                        <m:t>nh</m:t>
                      </m:r>
                      <m:r>
                        <m:rPr>
                          <m:nor/>
                        </m:rPr>
                        <a:rPr lang="en-US" sz="4800" b="1">
                          <a:solidFill>
                            <a:prstClr val="black"/>
                          </a:solidFill>
                        </a:rPr>
                        <m:t> </m:t>
                      </m:r>
                      <m:r>
                        <m:rPr>
                          <m:nor/>
                        </m:rPr>
                        <a:rPr lang="en-US" sz="4800" b="1">
                          <a:solidFill>
                            <a:prstClr val="black"/>
                          </a:solidFill>
                        </a:rPr>
                        <m:t>chi</m:t>
                      </m:r>
                      <m:r>
                        <m:rPr>
                          <m:nor/>
                        </m:rPr>
                        <a:rPr lang="en-US" sz="4800" b="1">
                          <a:solidFill>
                            <a:prstClr val="black"/>
                          </a:solidFill>
                        </a:rPr>
                        <m:t>ế</m:t>
                      </m:r>
                      <m:r>
                        <m:rPr>
                          <m:nor/>
                        </m:rPr>
                        <a:rPr lang="en-US" sz="4800" b="1">
                          <a:solidFill>
                            <a:prstClr val="black"/>
                          </a:solidFill>
                        </a:rPr>
                        <m:t>u</m:t>
                      </m:r>
                      <m:r>
                        <m:rPr>
                          <m:nor/>
                        </m:rPr>
                        <a:rPr lang="en-US" sz="4800" b="1">
                          <a:solidFill>
                            <a:prstClr val="black"/>
                          </a:solidFill>
                        </a:rPr>
                        <m:t> </m:t>
                      </m:r>
                      <m:r>
                        <m:rPr>
                          <m:nor/>
                        </m:rPr>
                        <a:rPr lang="en-US" sz="4800" b="1">
                          <a:solidFill>
                            <a:prstClr val="black"/>
                          </a:solidFill>
                        </a:rPr>
                        <m:t>vu</m:t>
                      </m:r>
                      <m:r>
                        <m:rPr>
                          <m:nor/>
                        </m:rPr>
                        <a:rPr lang="en-US" sz="4800" b="1">
                          <a:solidFill>
                            <a:prstClr val="black"/>
                          </a:solidFill>
                        </a:rPr>
                        <m:t>ô</m:t>
                      </m:r>
                      <m:r>
                        <m:rPr>
                          <m:nor/>
                        </m:rPr>
                        <a:rPr lang="en-US" sz="4800" b="1">
                          <a:solidFill>
                            <a:prstClr val="black"/>
                          </a:solidFill>
                        </a:rPr>
                        <m:t>ng</m:t>
                      </m:r>
                      <m:r>
                        <m:rPr>
                          <m:nor/>
                        </m:rPr>
                        <a:rPr lang="en-US" sz="4800" b="1">
                          <a:solidFill>
                            <a:prstClr val="black"/>
                          </a:solidFill>
                        </a:rPr>
                        <m:t> </m:t>
                      </m:r>
                      <m:r>
                        <m:rPr>
                          <m:nor/>
                        </m:rPr>
                        <a:rPr lang="en-US" sz="4800" b="1">
                          <a:solidFill>
                            <a:prstClr val="black"/>
                          </a:solidFill>
                        </a:rPr>
                        <m:t>g</m:t>
                      </m:r>
                      <m:r>
                        <m:rPr>
                          <m:nor/>
                        </m:rPr>
                        <a:rPr lang="en-US" sz="4800" b="1">
                          <a:solidFill>
                            <a:prstClr val="black"/>
                          </a:solidFill>
                        </a:rPr>
                        <m:t>ó</m:t>
                      </m:r>
                      <m:r>
                        <m:rPr>
                          <m:nor/>
                        </m:rPr>
                        <a:rPr lang="en-US" sz="4800" b="1">
                          <a:solidFill>
                            <a:prstClr val="black"/>
                          </a:solidFill>
                        </a:rPr>
                        <m:t>c</m:t>
                      </m:r>
                      <m:r>
                        <m:rPr>
                          <m:nor/>
                        </m:rPr>
                        <a:rPr lang="en-US" sz="4800" b="1">
                          <a:solidFill>
                            <a:prstClr val="black"/>
                          </a:solidFill>
                        </a:rPr>
                        <m:t> </m:t>
                      </m:r>
                      <m:r>
                        <m:rPr>
                          <m:nor/>
                        </m:rPr>
                        <a:rPr lang="en-US" sz="4800" b="1">
                          <a:solidFill>
                            <a:prstClr val="black"/>
                          </a:solidFill>
                        </a:rPr>
                        <m:t>c</m:t>
                      </m:r>
                      <m:r>
                        <m:rPr>
                          <m:nor/>
                        </m:rPr>
                        <a:rPr lang="en-US" sz="4800" b="1">
                          <a:solidFill>
                            <a:prstClr val="black"/>
                          </a:solidFill>
                        </a:rPr>
                        <m:t>ủ</m:t>
                      </m:r>
                      <m:r>
                        <m:rPr>
                          <m:nor/>
                        </m:rPr>
                        <a:rPr lang="en-US" sz="4800" b="1">
                          <a:solidFill>
                            <a:prstClr val="black"/>
                          </a:solidFill>
                        </a:rPr>
                        <m:t>a</m:t>
                      </m:r>
                      <m:r>
                        <m:rPr>
                          <m:nor/>
                        </m:rPr>
                        <a:rPr lang="en-US" sz="4800" b="1">
                          <a:solidFill>
                            <a:prstClr val="black"/>
                          </a:solidFill>
                        </a:rPr>
                        <m:t> </m:t>
                      </m:r>
                      <m:r>
                        <a:rPr lang="en-US" sz="4800" b="1" i="1">
                          <a:solidFill>
                            <a:prstClr val="black"/>
                          </a:solidFill>
                          <a:latin typeface="Cambria Math" panose="02040503050406030204" pitchFamily="18" charset="0"/>
                        </a:rPr>
                        <m:t>𝑰</m:t>
                      </m:r>
                      <m:r>
                        <m:rPr>
                          <m:nor/>
                        </m:rPr>
                        <a:rPr lang="en-US" sz="4800" b="1">
                          <a:solidFill>
                            <a:prstClr val="black"/>
                          </a:solidFill>
                        </a:rPr>
                        <m:t> </m:t>
                      </m:r>
                      <m:r>
                        <m:rPr>
                          <m:nor/>
                        </m:rPr>
                        <a:rPr lang="en-US" sz="4800" b="1">
                          <a:solidFill>
                            <a:prstClr val="black"/>
                          </a:solidFill>
                        </a:rPr>
                        <m:t>l</m:t>
                      </m:r>
                      <m:r>
                        <m:rPr>
                          <m:nor/>
                        </m:rPr>
                        <a:rPr lang="en-US" sz="4800" b="1">
                          <a:solidFill>
                            <a:prstClr val="black"/>
                          </a:solidFill>
                        </a:rPr>
                        <m:t>ê</m:t>
                      </m:r>
                      <m:r>
                        <m:rPr>
                          <m:nor/>
                        </m:rPr>
                        <a:rPr lang="en-US" sz="4800" b="1">
                          <a:solidFill>
                            <a:prstClr val="black"/>
                          </a:solidFill>
                        </a:rPr>
                        <m:t>n</m:t>
                      </m:r>
                      <m:r>
                        <m:rPr>
                          <m:nor/>
                        </m:rPr>
                        <a:rPr lang="en-US" sz="4800" b="1">
                          <a:solidFill>
                            <a:prstClr val="black"/>
                          </a:solidFill>
                        </a:rPr>
                        <m:t> </m:t>
                      </m:r>
                      <m:r>
                        <m:rPr>
                          <m:nor/>
                        </m:rPr>
                        <a:rPr lang="en-US" sz="4800" b="1">
                          <a:solidFill>
                            <a:prstClr val="black"/>
                          </a:solidFill>
                        </a:rPr>
                        <m:t>tr</m:t>
                      </m:r>
                      <m:r>
                        <m:rPr>
                          <m:nor/>
                        </m:rPr>
                        <a:rPr lang="en-US" sz="4800" b="1">
                          <a:solidFill>
                            <a:prstClr val="black"/>
                          </a:solidFill>
                        </a:rPr>
                        <m:t>ụ</m:t>
                      </m:r>
                      <m:r>
                        <m:rPr>
                          <m:nor/>
                        </m:rPr>
                        <a:rPr lang="en-US" sz="4800" b="1">
                          <a:solidFill>
                            <a:prstClr val="black"/>
                          </a:solidFill>
                        </a:rPr>
                        <m:t>c</m:t>
                      </m:r>
                      <m:r>
                        <m:rPr>
                          <m:nor/>
                        </m:rPr>
                        <a:rPr lang="en-US" sz="4800" b="1">
                          <a:solidFill>
                            <a:prstClr val="black"/>
                          </a:solidFill>
                        </a:rPr>
                        <m:t> </m:t>
                      </m:r>
                      <m:r>
                        <m:rPr>
                          <m:nor/>
                        </m:rPr>
                        <a:rPr lang="en-US" sz="4800" b="1">
                          <a:solidFill>
                            <a:prstClr val="black"/>
                          </a:solidFill>
                        </a:rPr>
                        <m:t>ho</m:t>
                      </m:r>
                      <m:r>
                        <m:rPr>
                          <m:nor/>
                        </m:rPr>
                        <a:rPr lang="en-US" sz="4800" b="1">
                          <a:solidFill>
                            <a:prstClr val="black"/>
                          </a:solidFill>
                        </a:rPr>
                        <m:t>à</m:t>
                      </m:r>
                      <m:r>
                        <m:rPr>
                          <m:nor/>
                        </m:rPr>
                        <a:rPr lang="en-US" sz="4800" b="1">
                          <a:solidFill>
                            <a:prstClr val="black"/>
                          </a:solidFill>
                        </a:rPr>
                        <m:t>nh</m:t>
                      </m:r>
                      <m:r>
                        <m:rPr>
                          <m:nor/>
                        </m:rPr>
                        <a:rPr lang="en-US" sz="4800" b="1">
                          <a:solidFill>
                            <a:prstClr val="black"/>
                          </a:solidFill>
                        </a:rPr>
                        <m:t> </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B9125D39-EE9A-4DB7-83D4-078FC59E5559}"/>
                  </a:ext>
                </a:extLst>
              </p:cNvPr>
              <p:cNvSpPr txBox="1">
                <a:spLocks noRot="1" noChangeAspect="1" noMove="1" noResize="1" noEditPoints="1" noAdjustHandles="1" noChangeArrowheads="1" noChangeShapeType="1" noTextEdit="1"/>
              </p:cNvSpPr>
              <p:nvPr/>
            </p:nvSpPr>
            <p:spPr>
              <a:xfrm>
                <a:off x="11981726" y="9783197"/>
                <a:ext cx="12575554" cy="227434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954FEFB8-9417-4A88-A4A6-56DAFB85CFBF}"/>
                  </a:ext>
                </a:extLst>
              </p:cNvPr>
              <p:cNvSpPr txBox="1"/>
              <p:nvPr/>
            </p:nvSpPr>
            <p:spPr>
              <a:xfrm>
                <a:off x="616782" y="11223022"/>
                <a:ext cx="7752592" cy="17400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m>
                            <m:mPr>
                              <m:mcs>
                                <m:mc>
                                  <m:mcPr>
                                    <m:count m:val="1"/>
                                    <m:mcJc m:val="center"/>
                                  </m:mcPr>
                                </m:mc>
                              </m:mcs>
                              <m:ctrlPr>
                                <a:rPr lang="en-US" sz="4800" b="1" i="1">
                                  <a:solidFill>
                                    <a:prstClr val="black"/>
                                  </a:solidFill>
                                  <a:latin typeface="Cambria Math"/>
                                </a:rPr>
                              </m:ctrlPr>
                            </m:mPr>
                            <m:m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mr>
                            <m:m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𝟏𝟔</m:t>
                                </m:r>
                              </m:e>
                            </m:mr>
                          </m:m>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𝟏𝟔</m:t>
                          </m:r>
                        </m:e>
                      </m:d>
                      <m:r>
                        <a:rPr lang="en-US" sz="4800" b="1" i="1">
                          <a:solidFill>
                            <a:prstClr val="black"/>
                          </a:solidFill>
                          <a:latin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a16="http://schemas.microsoft.com/office/drawing/2014/main" id="{954FEFB8-9417-4A88-A4A6-56DAFB85CFBF}"/>
                  </a:ext>
                </a:extLst>
              </p:cNvPr>
              <p:cNvSpPr txBox="1">
                <a:spLocks noRot="1" noChangeAspect="1" noMove="1" noResize="1" noEditPoints="1" noAdjustHandles="1" noChangeArrowheads="1" noChangeShapeType="1" noTextEdit="1"/>
              </p:cNvSpPr>
              <p:nvPr/>
            </p:nvSpPr>
            <p:spPr>
              <a:xfrm>
                <a:off x="616782" y="11223022"/>
                <a:ext cx="7752592" cy="1740028"/>
              </a:xfrm>
              <a:prstGeom prst="rect">
                <a:avLst/>
              </a:prstGeom>
              <a:blipFill>
                <a:blip r:embed="rId16"/>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xmlns="" id="{C5733B04-F67C-4512-9D30-9263954364D2}"/>
              </a:ext>
            </a:extLst>
          </p:cNvPr>
          <p:cNvSpPr/>
          <p:nvPr/>
        </p:nvSpPr>
        <p:spPr>
          <a:xfrm>
            <a:off x="18670603" y="191774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p:spTree>
    <p:extLst>
      <p:ext uri="{BB962C8B-B14F-4D97-AF65-F5344CB8AC3E}">
        <p14:creationId xmlns:p14="http://schemas.microsoft.com/office/powerpoint/2010/main" val="4135821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5" grpId="0"/>
      <p:bldP spid="36" grpId="0"/>
      <p:bldP spid="39" grpId="0"/>
      <p:bldP spid="42" grpId="0"/>
      <p:bldP spid="44" grpId="0"/>
      <p:bldP spid="46" grpId="0"/>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3346869" cy="1079473"/>
              <a:chOff x="334670" y="3952064"/>
              <a:chExt cx="3346869"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060970" y="3325559"/>
                <a:ext cx="966341" cy="2274797"/>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074257" y="4062849"/>
                <a:ext cx="2607282"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726165" y="5223455"/>
            <a:ext cx="23556178" cy="1116484"/>
            <a:chOff x="241306" y="2302819"/>
            <a:chExt cx="11778089" cy="558242"/>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337845"/>
                  <a:ext cx="2468235" cy="52321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𝟏𝟖</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337845"/>
                  <a:ext cx="2468235" cy="523215"/>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337845"/>
                  <a:ext cx="2468235" cy="52321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𝟏𝟖</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337845"/>
                  <a:ext cx="2468235" cy="523215"/>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337845"/>
                  <a:ext cx="2468235" cy="523216"/>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𝟏𝟖</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337845"/>
                  <a:ext cx="2468235" cy="523216"/>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302819"/>
                  <a:ext cx="2468235" cy="558241"/>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𝑴</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𝟏𝟖</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302819"/>
                  <a:ext cx="2468235" cy="558241"/>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18764783" y="522345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D</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72643" y="2402494"/>
            <a:ext cx="24228829" cy="2428363"/>
            <a:chOff x="638054" y="3675129"/>
            <a:chExt cx="24228829" cy="2945125"/>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82584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638054" y="3675129"/>
              <a:ext cx="4084054" cy="1053829"/>
              <a:chOff x="638054" y="3675129"/>
              <a:chExt cx="4084054" cy="1053829"/>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219048" y="3675129"/>
                <a:ext cx="3503060" cy="862436"/>
                <a:chOff x="1885798" y="4037079"/>
                <a:chExt cx="3503060" cy="86243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221276" y="2731933"/>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289133" y="4037079"/>
                  <a:ext cx="2895398" cy="800218"/>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15.</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8054" y="368848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3620219" y="6484357"/>
                <a:ext cx="6895381" cy="864276"/>
              </a:xfrm>
              <a:prstGeom prst="rect">
                <a:avLst/>
              </a:prstGeom>
              <a:noFill/>
            </p:spPr>
            <p:txBody>
              <a:bodyPr wrap="square">
                <a:spAutoFit/>
              </a:bodyPr>
              <a:lstStyle/>
              <a:p>
                <a:pPr>
                  <a:lnSpc>
                    <a:spcPct val="115000"/>
                  </a:lnSpc>
                  <a:spcBef>
                    <a:spcPts val="200"/>
                  </a:spcBef>
                  <a:spcAft>
                    <a:spcPts val="800"/>
                  </a:spcAft>
                  <a:defRP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d>
                      <m:dPr>
                        <m:ctrlPr>
                          <a:rPr lang="en-US" sz="4800" b="1" i="1">
                            <a:solidFill>
                              <a:prstClr val="black"/>
                            </a:solidFill>
                            <a:latin typeface="Cambria Math"/>
                            <a:ea typeface="Calibri" panose="020F0502020204030204" pitchFamily="34" charset="0"/>
                            <a:cs typeface="Tahoma" panose="020B0604030504040204" pitchFamily="34" charset="0"/>
                          </a:rPr>
                        </m:ctrlPr>
                      </m:dPr>
                      <m:e>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3620219" y="6484357"/>
                <a:ext cx="6895381" cy="864276"/>
              </a:xfrm>
              <a:prstGeom prst="rect">
                <a:avLst/>
              </a:prstGeom>
              <a:blipFill>
                <a:blip r:embed="rId8"/>
                <a:stretch>
                  <a:fillRect l="-4067" t="-12766" b="-36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1040118" y="2930539"/>
                <a:ext cx="23594672" cy="1664110"/>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𝟓</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thỏa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mãn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𝟎</m:t>
                        </m:r>
                      </m:e>
                    </m:acc>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1040118" y="2930539"/>
                <a:ext cx="23594672" cy="1664110"/>
              </a:xfrm>
              <a:prstGeom prst="rect">
                <a:avLst/>
              </a:prstGeom>
              <a:blipFill>
                <a:blip r:embed="rId9"/>
                <a:stretch>
                  <a:fillRect l="-1189" t="-8791" r="-258" b="-1794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3274193" y="7403944"/>
                <a:ext cx="10390543" cy="9254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Theo</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b</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ra</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𝟎</m:t>
                          </m:r>
                        </m:e>
                      </m:acc>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3274193" y="7403944"/>
                <a:ext cx="10390543" cy="9254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1801852" y="8298401"/>
                <a:ext cx="13925129" cy="17593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begChr m:val="{"/>
                          <m:endChr m:val=""/>
                          <m:ctrlPr>
                            <a:rPr lang="en-US" sz="4800" b="1" i="1">
                              <a:solidFill>
                                <a:prstClr val="black"/>
                              </a:solidFill>
                              <a:latin typeface="Cambria Math"/>
                              <a:ea typeface="Calibri" panose="020F0502020204030204" pitchFamily="34" charset="0"/>
                              <a:cs typeface="Tahoma" panose="020B0604030504040204" pitchFamily="34" charset="0"/>
                            </a:rPr>
                          </m:ctrlPr>
                        </m:dPr>
                        <m:e>
                          <m:eqArr>
                            <m:eqArrPr>
                              <m:ctrlPr>
                                <a:rPr lang="en-US" sz="4800" b="1" i="1">
                                  <a:solidFill>
                                    <a:prstClr val="black"/>
                                  </a:solidFill>
                                  <a:latin typeface="Cambria Math"/>
                                  <a:ea typeface="Calibri" panose="020F0502020204030204" pitchFamily="34" charset="0"/>
                                  <a:cs typeface="Tahoma" panose="020B0604030504040204" pitchFamily="34" charset="0"/>
                                </a:rPr>
                              </m:ctrlPr>
                            </m:eqArr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𝟏</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𝟒</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𝟐</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𝒙</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e>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&amp;</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𝟑</m:t>
                              </m:r>
                              <m:d>
                                <m:dPr>
                                  <m:ctrlPr>
                                    <a:rPr lang="en-US" sz="4800" b="1" i="1">
                                      <a:solidFill>
                                        <a:prstClr val="black"/>
                                      </a:solidFill>
                                      <a:latin typeface="Cambria Math"/>
                                      <a:ea typeface="Calibri" panose="020F0502020204030204" pitchFamily="34" charset="0"/>
                                      <a:cs typeface="Tahoma" panose="020B0604030504040204" pitchFamily="34" charset="0"/>
                                    </a:rPr>
                                  </m:ctrlPr>
                                </m:d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𝟓</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sSub>
                                    <m:sSubPr>
                                      <m:ctrlPr>
                                        <a:rPr lang="en-US" sz="4800" b="1" i="1">
                                          <a:solidFill>
                                            <a:prstClr val="black"/>
                                          </a:solidFill>
                                          <a:latin typeface="Cambria Math"/>
                                          <a:ea typeface="Calibri" panose="020F0502020204030204" pitchFamily="34" charset="0"/>
                                          <a:cs typeface="Tahoma" panose="020B0604030504040204" pitchFamily="34" charset="0"/>
                                        </a:rPr>
                                      </m:ctrlPr>
                                    </m:sSubPr>
                                    <m:e>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𝒚</m:t>
                                      </m:r>
                                    </m:e>
                                    <m:sub>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𝑴</m:t>
                                      </m:r>
                                    </m:sub>
                                  </m:sSub>
                                </m:e>
                              </m:d>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m:t>
                              </m:r>
                              <m:r>
                                <a:rPr lang="en-US" sz="4800" b="1" i="1">
                                  <a:solidFill>
                                    <a:prstClr val="black"/>
                                  </a:solidFill>
                                  <a:latin typeface="Cambria Math" panose="02040503050406030204" pitchFamily="18" charset="0"/>
                                  <a:ea typeface="Calibri" panose="020F0502020204030204" pitchFamily="34" charset="0"/>
                                  <a:cs typeface="Tahoma" panose="020B0604030504040204" pitchFamily="34" charset="0"/>
                                </a:rPr>
                                <m:t>𝟎</m:t>
                              </m:r>
                            </m:e>
                          </m:eqArr>
                        </m:e>
                      </m: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1801852" y="8298401"/>
                <a:ext cx="13925129" cy="175939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15046141" y="8393908"/>
                <a:ext cx="3714329" cy="1568378"/>
              </a:xfrm>
              <a:prstGeom prst="rect">
                <a:avLst/>
              </a:prstGeom>
              <a:noFill/>
            </p:spPr>
            <p:txBody>
              <a:bodyPr wrap="square">
                <a:spAutoFit/>
              </a:bodyPr>
              <a:lstStyle/>
              <a:p>
                <a14:m>
                  <m:oMath xmlns:m="http://schemas.openxmlformats.org/officeDocument/2006/math">
                    <m:r>
                      <a:rPr lang="en-US" i="1">
                        <a:solidFill>
                          <a:prstClr val="black"/>
                        </a:solidFill>
                        <a:latin typeface="Cambria Math" panose="02040503050406030204" pitchFamily="18" charset="0"/>
                      </a:rPr>
                      <m:t>⇔</m:t>
                    </m:r>
                    <m:d>
                      <m:dPr>
                        <m:begChr m:val="{"/>
                        <m:endChr m:val=""/>
                        <m:ctrlPr>
                          <a:rPr lang="en-US" i="1">
                            <a:solidFill>
                              <a:prstClr val="black"/>
                            </a:solidFill>
                            <a:latin typeface="Cambria Math"/>
                          </a:rPr>
                        </m:ctrlPr>
                      </m:dPr>
                      <m:e>
                        <m:eqArr>
                          <m:eqArrPr>
                            <m:ctrlPr>
                              <a:rPr lang="en-US" i="1">
                                <a:solidFill>
                                  <a:prstClr val="black"/>
                                </a:solidFill>
                                <a:latin typeface="Cambria Math"/>
                              </a:rPr>
                            </m:ctrlPr>
                          </m:eqArrPr>
                          <m:e>
                            <m:sSub>
                              <m:sSubPr>
                                <m:ctrlPr>
                                  <a:rPr lang="en-US" i="1">
                                    <a:solidFill>
                                      <a:prstClr val="black"/>
                                    </a:solidFill>
                                    <a:latin typeface="Cambria Math"/>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𝑀</m:t>
                                </m:r>
                              </m:sub>
                            </m:sSub>
                            <m:r>
                              <a:rPr lang="en-US" i="1">
                                <a:solidFill>
                                  <a:prstClr val="black"/>
                                </a:solidFill>
                                <a:latin typeface="Cambria Math" panose="02040503050406030204" pitchFamily="18" charset="0"/>
                              </a:rPr>
                              <m:t>=1</m:t>
                            </m:r>
                          </m:e>
                          <m:e>
                            <m:sSub>
                              <m:sSubPr>
                                <m:ctrlPr>
                                  <a:rPr lang="en-US" i="1">
                                    <a:solidFill>
                                      <a:prstClr val="black"/>
                                    </a:solidFill>
                                    <a:latin typeface="Cambria Math"/>
                                  </a:rPr>
                                </m:ctrlPr>
                              </m:sSubPr>
                              <m:e>
                                <m:r>
                                  <a:rPr lang="en-US" i="1">
                                    <a:solidFill>
                                      <a:prstClr val="black"/>
                                    </a:solidFill>
                                    <a:latin typeface="Cambria Math" panose="02040503050406030204" pitchFamily="18" charset="0"/>
                                  </a:rPr>
                                  <m:t>𝑦</m:t>
                                </m:r>
                              </m:e>
                              <m:sub>
                                <m:r>
                                  <a:rPr lang="en-US" i="1">
                                    <a:solidFill>
                                      <a:prstClr val="black"/>
                                    </a:solidFill>
                                    <a:latin typeface="Cambria Math" panose="02040503050406030204" pitchFamily="18" charset="0"/>
                                  </a:rPr>
                                  <m:t>𝑀</m:t>
                                </m:r>
                              </m:sub>
                            </m:sSub>
                            <m:r>
                              <a:rPr lang="en-US" i="1">
                                <a:solidFill>
                                  <a:prstClr val="black"/>
                                </a:solidFill>
                                <a:latin typeface="Cambria Math" panose="02040503050406030204" pitchFamily="18" charset="0"/>
                              </a:rPr>
                              <m:t>=−18</m:t>
                            </m:r>
                          </m:e>
                        </m:eqArr>
                      </m:e>
                    </m:d>
                  </m:oMath>
                </a14:m>
                <a:r>
                  <a:rPr lang="en-US" dirty="0">
                    <a:solidFill>
                      <a:prstClr val="black"/>
                    </a:solidFill>
                  </a:rPr>
                  <a:t>.</a:t>
                </a: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15046141" y="8393908"/>
                <a:ext cx="3714329" cy="1568378"/>
              </a:xfrm>
              <a:prstGeom prst="rect">
                <a:avLst/>
              </a:prstGeom>
              <a:blipFill>
                <a:blip r:embed="rId12"/>
                <a:stretch>
                  <a:fillRect r="-5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192B512F-3EFC-4371-942A-88C46077FD44}"/>
                  </a:ext>
                </a:extLst>
              </p:cNvPr>
              <p:cNvSpPr txBox="1"/>
              <p:nvPr/>
            </p:nvSpPr>
            <p:spPr>
              <a:xfrm>
                <a:off x="3429000" y="10585279"/>
                <a:ext cx="4653127" cy="830997"/>
              </a:xfrm>
              <a:prstGeom prst="rect">
                <a:avLst/>
              </a:prstGeom>
              <a:noFill/>
            </p:spPr>
            <p:txBody>
              <a:bodyPr wrap="square">
                <a:spAutoFit/>
              </a:bodyPr>
              <a:lstStyle/>
              <a:p>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𝟏𝟖</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4" name="TextBox 43">
                <a:extLst>
                  <a:ext uri="{FF2B5EF4-FFF2-40B4-BE49-F238E27FC236}">
                    <a16:creationId xmlns:a16="http://schemas.microsoft.com/office/drawing/2014/main" id="{192B512F-3EFC-4371-942A-88C46077FD44}"/>
                  </a:ext>
                </a:extLst>
              </p:cNvPr>
              <p:cNvSpPr txBox="1">
                <a:spLocks noRot="1" noChangeAspect="1" noMove="1" noResize="1" noEditPoints="1" noAdjustHandles="1" noChangeArrowheads="1" noChangeShapeType="1" noTextEdit="1"/>
              </p:cNvSpPr>
              <p:nvPr/>
            </p:nvSpPr>
            <p:spPr>
              <a:xfrm>
                <a:off x="3429000" y="10585279"/>
                <a:ext cx="4653127" cy="830997"/>
              </a:xfrm>
              <a:prstGeom prst="rect">
                <a:avLst/>
              </a:prstGeom>
              <a:blipFill>
                <a:blip r:embed="rId13"/>
                <a:stretch>
                  <a:fillRect l="-6029" t="-17518" r="-3801" b="-36496"/>
                </a:stretch>
              </a:blipFill>
            </p:spPr>
            <p:txBody>
              <a:bodyPr/>
              <a:lstStyle/>
              <a:p>
                <a:r>
                  <a:rPr lang="en-US">
                    <a:noFill/>
                  </a:rPr>
                  <a:t> </a:t>
                </a:r>
              </a:p>
            </p:txBody>
          </p:sp>
        </mc:Fallback>
      </mc:AlternateContent>
    </p:spTree>
    <p:extLst>
      <p:ext uri="{BB962C8B-B14F-4D97-AF65-F5344CB8AC3E}">
        <p14:creationId xmlns:p14="http://schemas.microsoft.com/office/powerpoint/2010/main" val="1509608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P spid="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5913836"/>
            <a:ext cx="23941001" cy="7070126"/>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3346869" cy="1079473"/>
              <a:chOff x="334670" y="3952064"/>
              <a:chExt cx="3346869"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060970" y="3325559"/>
                <a:ext cx="966341" cy="2274797"/>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074257" y="4062849"/>
                <a:ext cx="2607282"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714442" y="4781976"/>
            <a:ext cx="23556178" cy="1116484"/>
            <a:chOff x="241306" y="2302819"/>
            <a:chExt cx="11778089" cy="558242"/>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17742" y="2311990"/>
                  <a:ext cx="2468235" cy="52321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𝟑</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a14:m>
                  <a:r>
                    <a:rPr lang="en-US" sz="4800" b="1" dirty="0">
                      <a:solidFill>
                        <a:prstClr val="white"/>
                      </a:solidFill>
                      <a:latin typeface="Tahoma" pitchFamily="34" charset="0"/>
                      <a:ea typeface="Tahoma" pitchFamily="34" charset="0"/>
                      <a:cs typeface="Tahoma" pitchFamily="34" charset="0"/>
                    </a:rPr>
                    <a:t>/</a:t>
                  </a: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17742" y="2311990"/>
                  <a:ext cx="2468235" cy="523215"/>
                </a:xfrm>
                <a:prstGeom prst="rect">
                  <a:avLst/>
                </a:prstGeom>
                <a:blipFill>
                  <a:blip r:embed="rId3"/>
                  <a:stretch>
                    <a:fillRect t="-556" b="-16667"/>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B</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13284" y="2311990"/>
                  <a:ext cx="2468235" cy="52321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𝟑</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13284" y="2311990"/>
                  <a:ext cx="2468235" cy="523215"/>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dirty="0">
                  <a:solidFill>
                    <a:prstClr val="white"/>
                  </a:solidFill>
                  <a:latin typeface="Tahoma" pitchFamily="34" charset="0"/>
                  <a:ea typeface="Tahoma" pitchFamily="34" charset="0"/>
                  <a:cs typeface="Tahoma" pitchFamily="34" charset="0"/>
                </a:rPr>
                <a:t>A</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337845"/>
                  <a:ext cx="2468235" cy="523216"/>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𝟏</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337845"/>
                  <a:ext cx="2468235" cy="523216"/>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C</a:t>
              </a:r>
              <a:endParaRPr lang="en-US" sz="6400"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302819"/>
                  <a:ext cx="2468235" cy="558241"/>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𝟎</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𝟏</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302819"/>
                  <a:ext cx="2468235" cy="558241"/>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705315" y="480149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72643" y="2402494"/>
            <a:ext cx="24228829" cy="2428363"/>
            <a:chOff x="638054" y="3675129"/>
            <a:chExt cx="24228829" cy="2945125"/>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82584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638054" y="3675129"/>
              <a:ext cx="4084054" cy="1053829"/>
              <a:chOff x="638054" y="3675129"/>
              <a:chExt cx="4084054" cy="1053829"/>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219048" y="3675129"/>
                <a:ext cx="3503060" cy="970508"/>
                <a:chOff x="1885798" y="4037079"/>
                <a:chExt cx="3503060" cy="970508"/>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221276" y="2731933"/>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289133" y="4037079"/>
                  <a:ext cx="2895398" cy="970508"/>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16.</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8054" y="368848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3807084" y="6082778"/>
                <a:ext cx="15527066" cy="864276"/>
              </a:xfrm>
              <a:prstGeom prst="rect">
                <a:avLst/>
              </a:prstGeom>
              <a:noFill/>
            </p:spPr>
            <p:txBody>
              <a:bodyPr wrap="square">
                <a:spAutoFit/>
              </a:bodyPr>
              <a:lstStyle/>
              <a:p>
                <a:pPr>
                  <a:lnSpc>
                    <a:spcPct val="115000"/>
                  </a:lnSpc>
                  <a:spcBef>
                    <a:spcPts val="200"/>
                  </a:spcBef>
                  <a:spcAft>
                    <a:spcPts val="800"/>
                  </a:spcAft>
                  <a:defRPr/>
                </a:pP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xét</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nằm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cùng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phía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đối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với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hoành</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3807084" y="6082778"/>
                <a:ext cx="15527066" cy="864276"/>
              </a:xfrm>
              <a:prstGeom prst="rect">
                <a:avLst/>
              </a:prstGeom>
              <a:blipFill>
                <a:blip r:embed="rId8"/>
                <a:stretch>
                  <a:fillRect l="-1806" t="-12676"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1266165" y="2528327"/>
                <a:ext cx="23594672" cy="2308324"/>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hệ tọa độ </a:t>
                </a:r>
                <a14:m>
                  <m:oMath xmlns:m="http://schemas.openxmlformats.org/officeDocument/2006/math">
                    <m:r>
                      <a:rPr lang="en-US" sz="4800" b="1" i="1">
                        <a:solidFill>
                          <a:prstClr val="black"/>
                        </a:solidFill>
                        <a:latin typeface="Cambria Math" panose="02040503050406030204" pitchFamily="18" charset="0"/>
                      </a:rPr>
                      <m:t>𝑶𝒙𝒚</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cho hai điểm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Biết </a:t>
                </a:r>
                <a14:m>
                  <m:oMath xmlns:m="http://schemas.openxmlformats.org/officeDocument/2006/math">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trên trục hoành sao cho chu vi tam giác </a:t>
                </a:r>
                <a14:m>
                  <m:oMath xmlns:m="http://schemas.openxmlformats.org/officeDocument/2006/math">
                    <m:r>
                      <a:rPr lang="en-US" sz="4800" b="1" i="1">
                        <a:solidFill>
                          <a:prstClr val="black"/>
                        </a:solidFill>
                        <a:latin typeface="Cambria Math" panose="02040503050406030204" pitchFamily="18" charset="0"/>
                      </a:rPr>
                      <m:t>𝑨𝑴𝑩</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nhỏ nhất. Giá trị của </a:t>
                </a:r>
                <a14:m>
                  <m:oMath xmlns:m="http://schemas.openxmlformats.org/officeDocument/2006/math">
                    <m:r>
                      <a:rPr lang="en-US" sz="4800" b="1" i="1">
                        <a:solidFill>
                          <a:prstClr val="black"/>
                        </a:solidFill>
                        <a:latin typeface="Cambria Math" panose="02040503050406030204" pitchFamily="18" charset="0"/>
                      </a:rPr>
                      <m:t>𝒙</m:t>
                    </m:r>
                  </m:oMath>
                </a14:m>
                <a:r>
                  <a:rPr lang="pt-BR" sz="4800" b="1" dirty="0">
                    <a:solidFill>
                      <a:prstClr val="black"/>
                    </a:solidFill>
                    <a:latin typeface="Tahoma" panose="020B0604030504040204" pitchFamily="34" charset="0"/>
                    <a:ea typeface="Tahoma" panose="020B0604030504040204" pitchFamily="34" charset="0"/>
                    <a:cs typeface="Tahoma" panose="020B0604030504040204" pitchFamily="34" charset="0"/>
                  </a:rPr>
                  <a:t> nằm trong khoảng nào sau đây?</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1266165" y="2528327"/>
                <a:ext cx="23594672" cy="2308324"/>
              </a:xfrm>
              <a:prstGeom prst="rect">
                <a:avLst/>
              </a:prstGeom>
              <a:blipFill>
                <a:blip r:embed="rId9"/>
                <a:stretch>
                  <a:fillRect l="-1189" t="-6349" b="-13228"/>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387186" y="7106694"/>
                <a:ext cx="14713673" cy="1627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G</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ọ</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 đ</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ể</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ầ</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ì</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 </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đố</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x</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ứ</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ớ</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𝑨</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qua</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tr</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ụ</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ho</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387186" y="7106694"/>
                <a:ext cx="14713673" cy="162743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309254" y="8551488"/>
                <a:ext cx="5056148" cy="10393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acc>
                        <m:accPr>
                          <m:chr m:val="⃗"/>
                          <m:ctrlPr>
                            <a:rPr lang="en-US" sz="4800" b="1" i="1">
                              <a:solidFill>
                                <a:prstClr val="black"/>
                              </a:solidFill>
                              <a:latin typeface="Cambria Math"/>
                            </a:rPr>
                          </m:ctrlPr>
                        </m:accPr>
                        <m:e>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𝑩</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309254" y="8551488"/>
                <a:ext cx="5056148" cy="103932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387186" y="9500389"/>
                <a:ext cx="13182600" cy="888769"/>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𝑷</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387186" y="9500389"/>
                <a:ext cx="13182600" cy="888769"/>
              </a:xfrm>
              <a:prstGeom prst="rect">
                <a:avLst/>
              </a:prstGeom>
              <a:blipFill>
                <a:blip r:embed="rId12"/>
                <a:stretch>
                  <a:fillRect l="-2128" t="-10274" b="-34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192B512F-3EFC-4371-942A-88C46077FD44}"/>
                  </a:ext>
                </a:extLst>
              </p:cNvPr>
              <p:cNvSpPr txBox="1"/>
              <p:nvPr/>
            </p:nvSpPr>
            <p:spPr>
              <a:xfrm>
                <a:off x="510764" y="10279476"/>
                <a:ext cx="4742059"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𝑷</m:t>
                      </m:r>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𝑨𝑩</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192B512F-3EFC-4371-942A-88C46077FD44}"/>
                  </a:ext>
                </a:extLst>
              </p:cNvPr>
              <p:cNvSpPr txBox="1">
                <a:spLocks noRot="1" noChangeAspect="1" noMove="1" noResize="1" noEditPoints="1" noAdjustHandles="1" noChangeArrowheads="1" noChangeShapeType="1" noTextEdit="1"/>
              </p:cNvSpPr>
              <p:nvPr/>
            </p:nvSpPr>
            <p:spPr>
              <a:xfrm>
                <a:off x="510764" y="10279476"/>
                <a:ext cx="4742059"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D202FBFB-ED92-401F-AEFF-4558A4D52656}"/>
                  </a:ext>
                </a:extLst>
              </p:cNvPr>
              <p:cNvSpPr txBox="1"/>
              <p:nvPr/>
            </p:nvSpPr>
            <p:spPr>
              <a:xfrm>
                <a:off x="5371264" y="10208672"/>
                <a:ext cx="9104752" cy="9158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sSub>
                        <m:sSubPr>
                          <m:ctrlPr>
                            <a:rPr lang="en-US" sz="4800" b="1" i="1">
                              <a:solidFill>
                                <a:prstClr val="black"/>
                              </a:solidFill>
                              <a:latin typeface="Cambria Math"/>
                            </a:rPr>
                          </m:ctrlPr>
                        </m:sSubPr>
                        <m:e>
                          <m:r>
                            <a:rPr lang="en-US" sz="4800" b="1" i="1">
                              <a:solidFill>
                                <a:prstClr val="black"/>
                              </a:solidFill>
                              <a:latin typeface="Cambria Math" panose="02040503050406030204" pitchFamily="18" charset="0"/>
                            </a:rPr>
                            <m:t>𝑷</m:t>
                          </m:r>
                        </m:e>
                        <m:sub>
                          <m:r>
                            <a:rPr lang="en-US" sz="4800" b="1" i="1">
                              <a:solidFill>
                                <a:prstClr val="black"/>
                              </a:solidFill>
                              <a:latin typeface="Cambria Math" panose="02040503050406030204" pitchFamily="18" charset="0"/>
                            </a:rPr>
                            <m:t>𝒎𝒊𝒏</m:t>
                          </m:r>
                        </m:sub>
                      </m:sSub>
                      <m:r>
                        <m:rPr>
                          <m:nor/>
                        </m:rPr>
                        <a:rPr lang="en-US" sz="4800" b="1" smtClean="0">
                          <a:solidFill>
                            <a:prstClr val="black"/>
                          </a:solidFill>
                          <a:latin typeface="Cambria Math" panose="02040503050406030204" pitchFamily="18" charset="0"/>
                        </a:rPr>
                        <m:t> </m:t>
                      </m:r>
                      <m:r>
                        <m:rPr>
                          <m:nor/>
                        </m:rPr>
                        <a:rPr lang="en-US" sz="4800" b="1" smtClean="0">
                          <a:solidFill>
                            <a:prstClr val="black"/>
                          </a:solidFill>
                          <a:latin typeface="Tahoma" panose="020B0604030504040204" pitchFamily="34" charset="0"/>
                          <a:ea typeface="Tahoma" panose="020B0604030504040204" pitchFamily="34" charset="0"/>
                          <a:cs typeface="Tahoma" panose="020B0604030504040204" pitchFamily="34" charset="0"/>
                        </a:rPr>
                        <m:t>khi</m:t>
                      </m:r>
                      <m:r>
                        <m:rPr>
                          <m:nor/>
                        </m:rPr>
                        <a:rPr lang="en-US" sz="4800" b="1" smtClean="0">
                          <a:solidFill>
                            <a:prstClr val="black"/>
                          </a:solidFill>
                          <a:latin typeface="Cambria Math" panose="02040503050406030204" pitchFamily="18" charset="0"/>
                        </a:rPr>
                        <m:t> </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r>
                        <m:rPr>
                          <m:nor/>
                        </m:rPr>
                        <a:rPr lang="en-US" sz="4800" b="1" smtClean="0">
                          <a:solidFill>
                            <a:prstClr val="black"/>
                          </a:solidFill>
                          <a:latin typeface="Cambria Math" panose="02040503050406030204" pitchFamily="18"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ẳ</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ng</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D202FBFB-ED92-401F-AEFF-4558A4D52656}"/>
                  </a:ext>
                </a:extLst>
              </p:cNvPr>
              <p:cNvSpPr txBox="1">
                <a:spLocks noRot="1" noChangeAspect="1" noMove="1" noResize="1" noEditPoints="1" noAdjustHandles="1" noChangeArrowheads="1" noChangeShapeType="1" noTextEdit="1"/>
              </p:cNvSpPr>
              <p:nvPr/>
            </p:nvSpPr>
            <p:spPr>
              <a:xfrm>
                <a:off x="5371264" y="10208672"/>
                <a:ext cx="9104752" cy="91589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9BED820A-EF94-4C08-910A-123D2B114684}"/>
                  </a:ext>
                </a:extLst>
              </p:cNvPr>
              <p:cNvSpPr txBox="1"/>
              <p:nvPr/>
            </p:nvSpPr>
            <p:spPr>
              <a:xfrm>
                <a:off x="230967" y="11033012"/>
                <a:ext cx="6116451" cy="927818"/>
              </a:xfrm>
              <a:prstGeom prst="rect">
                <a:avLst/>
              </a:prstGeom>
              <a:noFill/>
            </p:spPr>
            <p:txBody>
              <a:bodyPr wrap="square">
                <a:spAutoFit/>
              </a:bodyPr>
              <a:lstStyle/>
              <a:p>
                <a14:m>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acc>
                      <m:accPr>
                        <m:chr m:val="⃗"/>
                        <m:ctrlPr>
                          <a:rPr lang="en-US" sz="4800" b="1" i="1">
                            <a:solidFill>
                              <a:prstClr val="black"/>
                            </a:solidFill>
                            <a:latin typeface="Cambria Math"/>
                          </a:rPr>
                        </m:ctrlPr>
                      </m:accPr>
                      <m:e>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𝑴</m:t>
                        </m:r>
                      </m:e>
                    </m:acc>
                    <m:r>
                      <a:rPr lang="en-US" sz="4800" b="1" i="1">
                        <a:solidFill>
                          <a:prstClr val="black"/>
                        </a:solidFill>
                        <a:latin typeface="Cambria Math" panose="02040503050406030204" pitchFamily="18" charset="0"/>
                      </a:rPr>
                      <m:t>=</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5" name="TextBox 44">
                <a:extLst>
                  <a:ext uri="{FF2B5EF4-FFF2-40B4-BE49-F238E27FC236}">
                    <a16:creationId xmlns:a16="http://schemas.microsoft.com/office/drawing/2014/main" id="{9BED820A-EF94-4C08-910A-123D2B114684}"/>
                  </a:ext>
                </a:extLst>
              </p:cNvPr>
              <p:cNvSpPr txBox="1">
                <a:spLocks noRot="1" noChangeAspect="1" noMove="1" noResize="1" noEditPoints="1" noAdjustHandles="1" noChangeArrowheads="1" noChangeShapeType="1" noTextEdit="1"/>
              </p:cNvSpPr>
              <p:nvPr/>
            </p:nvSpPr>
            <p:spPr>
              <a:xfrm>
                <a:off x="230967" y="11033012"/>
                <a:ext cx="6116451" cy="927818"/>
              </a:xfrm>
              <a:prstGeom prst="rect">
                <a:avLst/>
              </a:prstGeom>
              <a:blipFill>
                <a:blip r:embed="rId15"/>
                <a:stretch>
                  <a:fillRect t="-5263" b="-33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DBA4F9CE-C297-4632-AB04-A48521903E6C}"/>
                  </a:ext>
                </a:extLst>
              </p:cNvPr>
              <p:cNvSpPr txBox="1"/>
              <p:nvPr/>
            </p:nvSpPr>
            <p:spPr>
              <a:xfrm>
                <a:off x="156076" y="11844261"/>
                <a:ext cx="14713673" cy="1065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rPr>
                        <m:t>Ba</m:t>
                      </m:r>
                      <m:r>
                        <m:rPr>
                          <m:nor/>
                        </m:rPr>
                        <a:rPr lang="en-US" sz="4800" b="1">
                          <a:solidFill>
                            <a:prstClr val="black"/>
                          </a:solidFill>
                        </a:rPr>
                        <m:t> đ</m:t>
                      </m:r>
                      <m:r>
                        <m:rPr>
                          <m:nor/>
                        </m:rPr>
                        <a:rPr lang="en-US" sz="4800" b="1">
                          <a:solidFill>
                            <a:prstClr val="black"/>
                          </a:solidFill>
                        </a:rPr>
                        <m:t>i</m:t>
                      </m:r>
                      <m:r>
                        <m:rPr>
                          <m:nor/>
                        </m:rPr>
                        <a:rPr lang="en-US" sz="4800" b="1">
                          <a:solidFill>
                            <a:prstClr val="black"/>
                          </a:solidFill>
                        </a:rPr>
                        <m:t>ể</m:t>
                      </m:r>
                      <m:r>
                        <m:rPr>
                          <m:nor/>
                        </m:rPr>
                        <a:rPr lang="en-US" sz="4800" b="1">
                          <a:solidFill>
                            <a:prstClr val="black"/>
                          </a:solidFill>
                        </a:rPr>
                        <m:t>m</m:t>
                      </m:r>
                      <m:r>
                        <m:rPr>
                          <m:nor/>
                        </m:rPr>
                        <a:rPr lang="en-US" sz="4800" b="1">
                          <a:solidFill>
                            <a:prstClr val="black"/>
                          </a:solidFill>
                        </a:rPr>
                        <m:t> </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𝑩</m:t>
                      </m:r>
                      <m:r>
                        <m:rPr>
                          <m:nor/>
                        </m:rPr>
                        <a:rPr lang="en-US" sz="4800" b="1">
                          <a:solidFill>
                            <a:prstClr val="black"/>
                          </a:solidFill>
                        </a:rPr>
                        <m:t> </m:t>
                      </m:r>
                      <m:r>
                        <m:rPr>
                          <m:nor/>
                        </m:rPr>
                        <a:rPr lang="en-US" sz="4800" b="1">
                          <a:solidFill>
                            <a:prstClr val="black"/>
                          </a:solidFill>
                        </a:rPr>
                        <m:t>th</m:t>
                      </m:r>
                      <m:r>
                        <m:rPr>
                          <m:nor/>
                        </m:rPr>
                        <a:rPr lang="en-US" sz="4800" b="1">
                          <a:solidFill>
                            <a:prstClr val="black"/>
                          </a:solidFill>
                        </a:rPr>
                        <m:t>ẳ</m:t>
                      </m:r>
                      <m:r>
                        <m:rPr>
                          <m:nor/>
                        </m:rPr>
                        <a:rPr lang="en-US" sz="4800" b="1">
                          <a:solidFill>
                            <a:prstClr val="black"/>
                          </a:solidFill>
                        </a:rPr>
                        <m:t>ng</m:t>
                      </m:r>
                      <m:r>
                        <m:rPr>
                          <m:nor/>
                        </m:rPr>
                        <a:rPr lang="en-US" sz="4800" b="1">
                          <a:solidFill>
                            <a:prstClr val="black"/>
                          </a:solidFill>
                        </a:rPr>
                        <m:t> </m:t>
                      </m:r>
                      <m:r>
                        <m:rPr>
                          <m:nor/>
                        </m:rPr>
                        <a:rPr lang="en-US" sz="4800" b="1">
                          <a:solidFill>
                            <a:prstClr val="black"/>
                          </a:solidFill>
                        </a:rPr>
                        <m:t>h</m:t>
                      </m:r>
                      <m:r>
                        <m:rPr>
                          <m:nor/>
                        </m:rPr>
                        <a:rPr lang="en-US" sz="4800" b="1">
                          <a:solidFill>
                            <a:prstClr val="black"/>
                          </a:solidFill>
                        </a:rPr>
                        <m:t>à</m:t>
                      </m:r>
                      <m:r>
                        <m:rPr>
                          <m:nor/>
                        </m:rPr>
                        <a:rPr lang="en-US" sz="4800" b="1">
                          <a:solidFill>
                            <a:prstClr val="black"/>
                          </a:solidFill>
                        </a:rPr>
                        <m:t>ng</m:t>
                      </m:r>
                      <m:r>
                        <m:rPr>
                          <m:nor/>
                        </m:rPr>
                        <a:rPr lang="en-US" sz="4800" b="1">
                          <a:solidFill>
                            <a:prstClr val="black"/>
                          </a:solidFill>
                        </a:rPr>
                        <m:t> </m:t>
                      </m:r>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𝑨𝑴</m:t>
                          </m:r>
                        </m:e>
                      </m:acc>
                      <m:r>
                        <m:rPr>
                          <m:nor/>
                        </m:rPr>
                        <a:rPr lang="en-US" sz="4800" b="1">
                          <a:solidFill>
                            <a:prstClr val="black"/>
                          </a:solidFill>
                        </a:rPr>
                        <m:t> </m:t>
                      </m:r>
                      <m:r>
                        <m:rPr>
                          <m:nor/>
                        </m:rPr>
                        <a:rPr lang="en-US" sz="4800" b="1">
                          <a:solidFill>
                            <a:prstClr val="black"/>
                          </a:solidFill>
                        </a:rPr>
                        <m:t>c</m:t>
                      </m:r>
                      <m:r>
                        <m:rPr>
                          <m:nor/>
                        </m:rPr>
                        <a:rPr lang="en-US" sz="4800" b="1">
                          <a:solidFill>
                            <a:prstClr val="black"/>
                          </a:solidFill>
                        </a:rPr>
                        <m:t>ù</m:t>
                      </m:r>
                      <m:r>
                        <m:rPr>
                          <m:nor/>
                        </m:rPr>
                        <a:rPr lang="en-US" sz="4800" b="1">
                          <a:solidFill>
                            <a:prstClr val="black"/>
                          </a:solidFill>
                        </a:rPr>
                        <m:t>ng</m:t>
                      </m:r>
                      <m:r>
                        <m:rPr>
                          <m:nor/>
                        </m:rPr>
                        <a:rPr lang="en-US" sz="4800" b="1">
                          <a:solidFill>
                            <a:prstClr val="black"/>
                          </a:solidFill>
                        </a:rPr>
                        <m:t> </m:t>
                      </m:r>
                      <m:r>
                        <m:rPr>
                          <m:nor/>
                        </m:rPr>
                        <a:rPr lang="en-US" sz="4800" b="1">
                          <a:solidFill>
                            <a:prstClr val="black"/>
                          </a:solidFill>
                        </a:rPr>
                        <m:t>ph</m:t>
                      </m:r>
                      <m:r>
                        <m:rPr>
                          <m:nor/>
                        </m:rPr>
                        <a:rPr lang="en-US" sz="4800" b="1">
                          <a:solidFill>
                            <a:prstClr val="black"/>
                          </a:solidFill>
                        </a:rPr>
                        <m:t>ươ</m:t>
                      </m:r>
                      <m:r>
                        <m:rPr>
                          <m:nor/>
                        </m:rPr>
                        <a:rPr lang="en-US" sz="4800" b="1">
                          <a:solidFill>
                            <a:prstClr val="black"/>
                          </a:solidFill>
                        </a:rPr>
                        <m:t>ng</m:t>
                      </m:r>
                      <m:r>
                        <m:rPr>
                          <m:nor/>
                        </m:rPr>
                        <a:rPr lang="en-US" sz="4800" b="1">
                          <a:solidFill>
                            <a:prstClr val="black"/>
                          </a:solidFill>
                        </a:rPr>
                        <m:t> </m:t>
                      </m:r>
                      <m:acc>
                        <m:accPr>
                          <m:chr m:val="⃗"/>
                          <m:ctrlPr>
                            <a:rPr lang="en-US" sz="4800" b="1" i="1">
                              <a:solidFill>
                                <a:prstClr val="black"/>
                              </a:solidFill>
                              <a:latin typeface="Cambria Math"/>
                            </a:rPr>
                          </m:ctrlPr>
                        </m:accPr>
                        <m:e>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𝑨</m:t>
                              </m:r>
                            </m:e>
                            <m:sup>
                              <m:r>
                                <a:rPr lang="en-US" sz="4800" b="1" i="1">
                                  <a:solidFill>
                                    <a:prstClr val="black"/>
                                  </a:solidFill>
                                  <a:latin typeface="Cambria Math" panose="02040503050406030204" pitchFamily="18" charset="0"/>
                                </a:rPr>
                                <m:t>′</m:t>
                              </m:r>
                            </m:sup>
                          </m:sSup>
                          <m:r>
                            <a:rPr lang="en-US" sz="4800" b="1" i="1">
                              <a:solidFill>
                                <a:prstClr val="black"/>
                              </a:solidFill>
                              <a:latin typeface="Cambria Math" panose="02040503050406030204" pitchFamily="18" charset="0"/>
                            </a:rPr>
                            <m:t>𝑩</m:t>
                          </m:r>
                        </m:e>
                      </m:acc>
                      <m:r>
                        <m:rPr>
                          <m:nor/>
                        </m:rPr>
                        <a:rPr lang="en-US" sz="4800" b="1">
                          <a:solidFill>
                            <a:prstClr val="black"/>
                          </a:solidFill>
                        </a:rPr>
                        <m:t>	</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TextBox 45">
                <a:extLst>
                  <a:ext uri="{FF2B5EF4-FFF2-40B4-BE49-F238E27FC236}">
                    <a16:creationId xmlns:a16="http://schemas.microsoft.com/office/drawing/2014/main" id="{DBA4F9CE-C297-4632-AB04-A48521903E6C}"/>
                  </a:ext>
                </a:extLst>
              </p:cNvPr>
              <p:cNvSpPr txBox="1">
                <a:spLocks noRot="1" noChangeAspect="1" noMove="1" noResize="1" noEditPoints="1" noAdjustHandles="1" noChangeArrowheads="1" noChangeShapeType="1" noTextEdit="1"/>
              </p:cNvSpPr>
              <p:nvPr/>
            </p:nvSpPr>
            <p:spPr>
              <a:xfrm>
                <a:off x="156076" y="11844261"/>
                <a:ext cx="14713673" cy="1065035"/>
              </a:xfrm>
              <a:prstGeom prst="rect">
                <a:avLst/>
              </a:prstGeom>
              <a:blipFill>
                <a:blip r:embed="rId16"/>
                <a:stretch>
                  <a:fillRect/>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xmlns="" id="{76CA6817-420A-47E5-8184-2C8D313B5DB5}"/>
              </a:ext>
            </a:extLst>
          </p:cNvPr>
          <p:cNvCxnSpPr>
            <a:cxnSpLocks/>
          </p:cNvCxnSpPr>
          <p:nvPr/>
        </p:nvCxnSpPr>
        <p:spPr>
          <a:xfrm>
            <a:off x="15083606" y="6808872"/>
            <a:ext cx="0" cy="6069392"/>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F6938928-202F-4E59-831E-D2A03F4AB232}"/>
                  </a:ext>
                </a:extLst>
              </p:cNvPr>
              <p:cNvSpPr txBox="1"/>
              <p:nvPr/>
            </p:nvSpPr>
            <p:spPr>
              <a:xfrm>
                <a:off x="15297464" y="7206079"/>
                <a:ext cx="6398814" cy="2919517"/>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4800" b="1" i="1" smtClean="0">
                          <a:solidFill>
                            <a:prstClr val="black"/>
                          </a:solidFill>
                          <a:latin typeface="Cambria Math" panose="02040503050406030204" pitchFamily="18" charset="0"/>
                        </a:rPr>
                        <m:t>⇔−</m:t>
                      </m:r>
                      <m:r>
                        <a:rPr lang="en-US" sz="4800" b="1" i="1" smtClean="0">
                          <a:solidFill>
                            <a:prstClr val="black"/>
                          </a:solidFill>
                          <a:latin typeface="Cambria Math" panose="02040503050406030204" pitchFamily="18" charset="0"/>
                        </a:rPr>
                        <m:t>𝟕</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𝟕</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𝟏𝟒</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𝟏𝟕</m:t>
                          </m:r>
                        </m:num>
                        <m:den>
                          <m:r>
                            <a:rPr lang="en-US" sz="4800" b="1" i="1">
                              <a:solidFill>
                                <a:prstClr val="black"/>
                              </a:solidFill>
                              <a:latin typeface="Cambria Math" panose="02040503050406030204" pitchFamily="18" charset="0"/>
                            </a:rPr>
                            <m:t>𝟕</m:t>
                          </m:r>
                        </m:den>
                      </m:f>
                      <m:r>
                        <a:rPr lang="en-US" sz="4800" b="1" i="1" smtClean="0">
                          <a:solidFill>
                            <a:prstClr val="black"/>
                          </a:solidFill>
                          <a:latin typeface="Cambria Math" panose="02040503050406030204" pitchFamily="18" charset="0"/>
                          <a:ea typeface="Cambria Math" panose="02040503050406030204" pitchFamily="18" charset="0"/>
                        </a:rPr>
                        <m:t>≈</m:t>
                      </m:r>
                      <m:r>
                        <a:rPr lang="en-US" sz="4800" b="1" i="1" smtClean="0">
                          <a:solidFill>
                            <a:prstClr val="black"/>
                          </a:solidFill>
                          <a:latin typeface="Cambria Math" panose="02040503050406030204" pitchFamily="18" charset="0"/>
                          <a:ea typeface="Cambria Math" panose="02040503050406030204" pitchFamily="18" charset="0"/>
                        </a:rPr>
                        <m:t>𝟐</m:t>
                      </m:r>
                      <m:r>
                        <a:rPr lang="en-US" sz="4800" b="1" i="1" smtClean="0">
                          <a:solidFill>
                            <a:prstClr val="black"/>
                          </a:solidFill>
                          <a:latin typeface="Cambria Math" panose="02040503050406030204" pitchFamily="18" charset="0"/>
                          <a:ea typeface="Cambria Math" panose="02040503050406030204" pitchFamily="18" charset="0"/>
                        </a:rPr>
                        <m:t>,</m:t>
                      </m:r>
                      <m:r>
                        <a:rPr lang="en-US" sz="4800" b="1" i="1" smtClean="0">
                          <a:solidFill>
                            <a:prstClr val="black"/>
                          </a:solidFill>
                          <a:latin typeface="Cambria Math" panose="02040503050406030204" pitchFamily="18" charset="0"/>
                          <a:ea typeface="Cambria Math" panose="02040503050406030204" pitchFamily="18" charset="0"/>
                        </a:rPr>
                        <m:t>𝟒</m:t>
                      </m:r>
                      <m:r>
                        <a:rPr lang="en-US" sz="4800" b="1" i="1" smtClean="0">
                          <a:solidFill>
                            <a:prstClr val="black"/>
                          </a:solidFill>
                          <a:latin typeface="Cambria Math" panose="02040503050406030204" pitchFamily="18" charset="0"/>
                          <a:ea typeface="Cambria Math" panose="02040503050406030204" pitchFamily="18"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F6938928-202F-4E59-831E-D2A03F4AB232}"/>
                  </a:ext>
                </a:extLst>
              </p:cNvPr>
              <p:cNvSpPr txBox="1">
                <a:spLocks noRot="1" noChangeAspect="1" noMove="1" noResize="1" noEditPoints="1" noAdjustHandles="1" noChangeArrowheads="1" noChangeShapeType="1" noTextEdit="1"/>
              </p:cNvSpPr>
              <p:nvPr/>
            </p:nvSpPr>
            <p:spPr>
              <a:xfrm>
                <a:off x="15297464" y="7206079"/>
                <a:ext cx="6398814" cy="291951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1AACB948-1379-472A-9CEE-B75E76B8A758}"/>
                  </a:ext>
                </a:extLst>
              </p:cNvPr>
              <p:cNvSpPr txBox="1"/>
              <p:nvPr/>
            </p:nvSpPr>
            <p:spPr>
              <a:xfrm>
                <a:off x="15340745" y="10159140"/>
                <a:ext cx="8568355" cy="1936428"/>
              </a:xfrm>
              <a:prstGeom prst="rect">
                <a:avLst/>
              </a:prstGeom>
              <a:noFill/>
            </p:spPr>
            <p:txBody>
              <a:bodyPr wrap="square">
                <a:spAutoFit/>
              </a:bodyPr>
              <a:lstStyle/>
              <a:p>
                <a:pPr algn="just"/>
                <a14:m>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ậ</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y</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𝟏𝟕</m:t>
                            </m:r>
                          </m:num>
                          <m:den>
                            <m:r>
                              <a:rPr lang="en-US" sz="4800" b="1" i="1">
                                <a:solidFill>
                                  <a:prstClr val="black"/>
                                </a:solidFill>
                                <a:latin typeface="Cambria Math" panose="02040503050406030204" pitchFamily="18" charset="0"/>
                              </a:rPr>
                              <m:t>𝟕</m:t>
                            </m:r>
                          </m:den>
                        </m:f>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th</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ỏ</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y</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ê</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u</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ầ</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u</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b</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à</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i</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to</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á</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n</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1" name="TextBox 50">
                <a:extLst>
                  <a:ext uri="{FF2B5EF4-FFF2-40B4-BE49-F238E27FC236}">
                    <a16:creationId xmlns:a16="http://schemas.microsoft.com/office/drawing/2014/main" id="{1AACB948-1379-472A-9CEE-B75E76B8A758}"/>
                  </a:ext>
                </a:extLst>
              </p:cNvPr>
              <p:cNvSpPr txBox="1">
                <a:spLocks noRot="1" noChangeAspect="1" noMove="1" noResize="1" noEditPoints="1" noAdjustHandles="1" noChangeArrowheads="1" noChangeShapeType="1" noTextEdit="1"/>
              </p:cNvSpPr>
              <p:nvPr/>
            </p:nvSpPr>
            <p:spPr>
              <a:xfrm>
                <a:off x="15340745" y="10159140"/>
                <a:ext cx="8568355" cy="1936428"/>
              </a:xfrm>
              <a:prstGeom prst="rect">
                <a:avLst/>
              </a:prstGeom>
              <a:blipFill>
                <a:blip r:embed="rId18"/>
                <a:stretch>
                  <a:fillRect b="-15773"/>
                </a:stretch>
              </a:blipFill>
            </p:spPr>
            <p:txBody>
              <a:bodyPr/>
              <a:lstStyle/>
              <a:p>
                <a:r>
                  <a:rPr lang="en-US">
                    <a:noFill/>
                  </a:rPr>
                  <a:t> </a:t>
                </a:r>
              </a:p>
            </p:txBody>
          </p:sp>
        </mc:Fallback>
      </mc:AlternateContent>
    </p:spTree>
    <p:extLst>
      <p:ext uri="{BB962C8B-B14F-4D97-AF65-F5344CB8AC3E}">
        <p14:creationId xmlns:p14="http://schemas.microsoft.com/office/powerpoint/2010/main" val="4254636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P spid="44" grpId="0"/>
      <p:bldP spid="42" grpId="0"/>
      <p:bldP spid="45" grpId="0"/>
      <p:bldP spid="46" grpId="0"/>
      <p:bldP spid="49" grpId="0"/>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6571576"/>
            <a:ext cx="23941001" cy="6412385"/>
            <a:chOff x="-27280" y="3685364"/>
            <a:chExt cx="23094619" cy="6412384"/>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41238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20483" y="4916870"/>
            <a:ext cx="23556178" cy="1423068"/>
            <a:chOff x="241306" y="2149527"/>
            <a:chExt cx="11778089" cy="711534"/>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187227"/>
                  <a:ext cx="2468235" cy="6738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m:t>
                        </m:r>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𝟏</m:t>
                            </m:r>
                          </m:num>
                          <m:den>
                            <m:r>
                              <a:rPr lang="en-US" sz="4800" b="1" i="1">
                                <a:solidFill>
                                  <a:prstClr val="white"/>
                                </a:solidFill>
                                <a:latin typeface="Cambria Math" panose="02040503050406030204" pitchFamily="18" charset="0"/>
                              </a:rPr>
                              <m:t>𝟑</m:t>
                            </m:r>
                          </m:den>
                        </m:f>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SG"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187227"/>
                  <a:ext cx="2468235" cy="673833"/>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187227"/>
                  <a:ext cx="2468235" cy="6738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𝟏</m:t>
                            </m:r>
                          </m:num>
                          <m:den>
                            <m:r>
                              <a:rPr lang="en-US" sz="4800" b="1" i="1">
                                <a:solidFill>
                                  <a:prstClr val="white"/>
                                </a:solidFill>
                                <a:latin typeface="Cambria Math" panose="02040503050406030204" pitchFamily="18" charset="0"/>
                              </a:rPr>
                              <m:t>𝟑</m:t>
                            </m:r>
                          </m:den>
                        </m:f>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SG"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187227"/>
                  <a:ext cx="2468235" cy="673833"/>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149528"/>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800" b="1" i="1">
                                <a:solidFill>
                                  <a:prstClr val="white"/>
                                </a:solidFill>
                                <a:latin typeface="Cambria Math"/>
                              </a:rPr>
                            </m:ctrlPr>
                          </m:fPr>
                          <m:num>
                            <m:r>
                              <a:rPr lang="en-US" sz="4800" b="1" i="1">
                                <a:solidFill>
                                  <a:prstClr val="white"/>
                                </a:solidFill>
                                <a:latin typeface="Cambria Math" panose="02040503050406030204" pitchFamily="18" charset="0"/>
                              </a:rPr>
                              <m:t>𝟏</m:t>
                            </m:r>
                          </m:num>
                          <m:den>
                            <m:r>
                              <a:rPr lang="en-US" sz="4800" b="1" i="1">
                                <a:solidFill>
                                  <a:prstClr val="white"/>
                                </a:solidFill>
                                <a:latin typeface="Cambria Math" panose="02040503050406030204" pitchFamily="18" charset="0"/>
                              </a:rPr>
                              <m:t>𝟐</m:t>
                            </m:r>
                          </m:den>
                        </m:f>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SG"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149528"/>
                  <a:ext cx="2468235" cy="711533"/>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C</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149527"/>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𝟏</m:t>
                        </m:r>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r>
                          <m:rPr>
                            <m:nor/>
                          </m:rPr>
                          <a:rPr lang="en-SG"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149527"/>
                  <a:ext cx="2468235" cy="711533"/>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dirty="0">
                  <a:solidFill>
                    <a:prstClr val="white"/>
                  </a:solidFill>
                  <a:latin typeface="Tahoma" pitchFamily="34" charset="0"/>
                  <a:ea typeface="Tahoma" pitchFamily="34" charset="0"/>
                  <a:cs typeface="Tahoma" pitchFamily="34" charset="0"/>
                </a:rPr>
                <a:t>D</a:t>
              </a:r>
              <a:endParaRPr lang="en-US" sz="6400"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20483" y="522391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141340" y="2467665"/>
            <a:ext cx="23943880" cy="2524605"/>
            <a:chOff x="923003" y="3794414"/>
            <a:chExt cx="23943880" cy="2524604"/>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62045" y="4022855"/>
                <a:ext cx="3503060" cy="865576"/>
                <a:chOff x="2028795" y="4384805"/>
                <a:chExt cx="3503060" cy="865576"/>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2253" y="4384805"/>
                  <a:ext cx="2895398" cy="800218"/>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17.</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678182" y="6464849"/>
                <a:ext cx="13228818" cy="2127057"/>
              </a:xfrm>
              <a:prstGeom prst="rect">
                <a:avLst/>
              </a:prstGeom>
              <a:noFill/>
            </p:spPr>
            <p:txBody>
              <a:bodyPr wrap="square">
                <a:spAutoFit/>
              </a:bodyPr>
              <a:lstStyle/>
              <a:p>
                <a:pPr>
                  <a:lnSpc>
                    <a:spcPct val="115000"/>
                  </a:lnSpc>
                  <a:spcBef>
                    <a:spcPts val="200"/>
                  </a:spcBef>
                  <a:spcAft>
                    <a:spcPts val="800"/>
                  </a:spcAft>
                  <a:defRPr/>
                </a:pP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Gọi</a:t>
                </a:r>
                <a14:m>
                  <m:oMath xmlns:m="http://schemas.openxmlformats.org/officeDocument/2006/math">
                    <m:r>
                      <a:rPr lang="en-US" sz="4800" b="1" smtClean="0">
                        <a:solidFill>
                          <a:prstClr val="black"/>
                        </a:solidFill>
                        <a:latin typeface="Cambria Math" panose="02040503050406030204" pitchFamily="18" charset="0"/>
                      </a:rPr>
                      <m:t> </m:t>
                    </m:r>
                    <m:r>
                      <a:rPr lang="en-US" sz="4800" b="1" i="1">
                        <a:solidFill>
                          <a:prstClr val="black"/>
                        </a:solidFill>
                        <a:latin typeface="Cambria Math" panose="02040503050406030204" pitchFamily="18" charset="0"/>
                      </a:rPr>
                      <m:t>𝑮</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là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trọng</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tam</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𝑮</m:t>
                    </m:r>
                    <m:d>
                      <m:dPr>
                        <m:ctrlPr>
                          <a:rPr lang="en-US" sz="4800" b="1" i="1">
                            <a:solidFill>
                              <a:prstClr val="black"/>
                            </a:solidFill>
                            <a:latin typeface="Cambria Math"/>
                          </a:rPr>
                        </m:ctrlPr>
                      </m:dPr>
                      <m:e>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e>
                    </m:d>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678182" y="6464849"/>
                <a:ext cx="13228818" cy="2127057"/>
              </a:xfrm>
              <a:prstGeom prst="rect">
                <a:avLst/>
              </a:prstGeom>
              <a:blipFill>
                <a:blip r:embed="rId8"/>
                <a:stretch>
                  <a:fillRect l="-2073" r="-1013"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2112139" y="2608484"/>
                <a:ext cx="21717000" cy="2462021"/>
              </a:xfrm>
              <a:prstGeom prst="rect">
                <a:avLst/>
              </a:prstGeom>
              <a:noFill/>
            </p:spPr>
            <p:txBody>
              <a:bodyPr wrap="square">
                <a:spAutoFit/>
              </a:bodyPr>
              <a:lstStyle/>
              <a:p>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14:m>
                  <m:oMath xmlns:m="http://schemas.openxmlformats.org/officeDocument/2006/math">
                    <m:r>
                      <a:rPr lang="en-US" sz="4800" b="1" i="1">
                        <a:solidFill>
                          <a:prstClr val="black"/>
                        </a:solidFill>
                        <a:latin typeface="Cambria Math" panose="02040503050406030204" pitchFamily="18" charset="0"/>
                      </a:rPr>
                      <m:t>𝑶𝒙𝒚</m:t>
                    </m:r>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cho tam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đỉnh</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sz="4800" b="1" i="1">
                        <a:solidFill>
                          <a:prstClr val="black"/>
                        </a:solidFill>
                        <a:latin typeface="Cambria Math" panose="02040503050406030204" pitchFamily="18" charset="0"/>
                      </a:rPr>
                      <m:t>𝑴</m:t>
                    </m:r>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thuộc</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trục</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tung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sao</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e>
                    </m:d>
                  </m:oMath>
                </a14:m>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tung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SG"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SG"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2112139" y="2608484"/>
                <a:ext cx="21717000" cy="2462021"/>
              </a:xfrm>
              <a:prstGeom prst="rect">
                <a:avLst/>
              </a:prstGeom>
              <a:blipFill>
                <a:blip r:embed="rId9"/>
                <a:stretch>
                  <a:fillRect l="-1263" t="-5941" r="-2049" b="-12129"/>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620483" y="7910390"/>
                <a:ext cx="11622963" cy="984693"/>
              </a:xfrm>
              <a:prstGeom prst="rect">
                <a:avLst/>
              </a:prstGeom>
              <a:noFill/>
            </p:spPr>
            <p:txBody>
              <a:bodyPr wrap="square">
                <a:spAutoFit/>
              </a:bodyPr>
              <a:lstStyle/>
              <a:p>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fr-FR"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14:m>
                  <m:oMath xmlns:m="http://schemas.openxmlformats.org/officeDocument/2006/math">
                    <m:d>
                      <m:dPr>
                        <m:begChr m:val="|"/>
                        <m:endChr m:val="|"/>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e>
                    </m:d>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𝑴𝑮</m:t>
                            </m:r>
                          </m:e>
                        </m:acc>
                      </m:e>
                    </m:d>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𝑴𝑮</m:t>
                    </m:r>
                  </m:oMath>
                </a14:m>
                <a:r>
                  <a:rPr lang="fr-FR"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620483" y="7910390"/>
                <a:ext cx="11622963" cy="984693"/>
              </a:xfrm>
              <a:prstGeom prst="rect">
                <a:avLst/>
              </a:prstGeom>
              <a:blipFill>
                <a:blip r:embed="rId10"/>
                <a:stretch>
                  <a:fillRect l="-2413" t="-5590" r="-210" b="-25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456331" y="9037987"/>
                <a:ext cx="15220530" cy="9846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Do</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đó </m:t>
                      </m:r>
                      <m:d>
                        <m:dPr>
                          <m:begChr m:val="|"/>
                          <m:endChr m:val="|"/>
                          <m:ctrlPr>
                            <a:rPr lang="en-US" sz="4800" b="1" i="1">
                              <a:solidFill>
                                <a:prstClr val="black"/>
                              </a:solidFill>
                              <a:latin typeface="Cambria Math"/>
                            </a:rPr>
                          </m:ctrlPr>
                        </m:dPr>
                        <m:e>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𝑴𝑨</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𝑴𝑩</m:t>
                              </m:r>
                            </m:e>
                          </m:acc>
                          <m:r>
                            <a:rPr lang="en-US" sz="4800" b="1" i="1">
                              <a:solidFill>
                                <a:prstClr val="black"/>
                              </a:solidFill>
                              <a:latin typeface="Cambria Math" panose="02040503050406030204" pitchFamily="18" charset="0"/>
                            </a:rPr>
                            <m:t>+</m:t>
                          </m:r>
                          <m:acc>
                            <m:accPr>
                              <m:chr m:val="⃗"/>
                              <m:ctrlPr>
                                <a:rPr lang="en-US" sz="4800" b="1" i="1">
                                  <a:solidFill>
                                    <a:prstClr val="black"/>
                                  </a:solidFill>
                                  <a:latin typeface="Cambria Math"/>
                                </a:rPr>
                              </m:ctrlPr>
                            </m:accPr>
                            <m:e>
                              <m:r>
                                <a:rPr lang="en-US" sz="4800" b="1" i="1">
                                  <a:solidFill>
                                    <a:prstClr val="black"/>
                                  </a:solidFill>
                                  <a:latin typeface="Cambria Math" panose="02040503050406030204" pitchFamily="18" charset="0"/>
                                </a:rPr>
                                <m:t>𝑴𝑪</m:t>
                              </m:r>
                            </m:e>
                          </m:acc>
                        </m:e>
                      </m:d>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ỏ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ấ</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khi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𝑴𝑮</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ỏ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ấ</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456331" y="9037987"/>
                <a:ext cx="15220530" cy="98469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336070" y="9984810"/>
                <a:ext cx="15056330" cy="830997"/>
              </a:xfrm>
              <a:prstGeom prst="rect">
                <a:avLst/>
              </a:prstGeom>
              <a:noFill/>
            </p:spPr>
            <p:txBody>
              <a:bodyPr wrap="square">
                <a:spAutoFit/>
              </a:bodyPr>
              <a:lstStyle/>
              <a:p>
                <a14:m>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à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ì</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nh</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chi</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ế</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u</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vu</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ô</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g</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ó</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ủ</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a</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𝑮</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l</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ê</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n</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tr</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ụ</m:t>
                    </m:r>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c</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tung</a:t>
                </a: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336070" y="9984810"/>
                <a:ext cx="15056330" cy="830997"/>
              </a:xfrm>
              <a:prstGeom prst="rect">
                <a:avLst/>
              </a:prstGeom>
              <a:blipFill>
                <a:blip r:embed="rId12"/>
                <a:stretch>
                  <a:fillRect t="-17647" r="-1093"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05CAC79B-28D7-4AD0-950A-67A88EBB345A}"/>
                  </a:ext>
                </a:extLst>
              </p:cNvPr>
              <p:cNvSpPr txBox="1"/>
              <p:nvPr/>
            </p:nvSpPr>
            <p:spPr>
              <a:xfrm>
                <a:off x="15163800" y="9561926"/>
                <a:ext cx="3181660" cy="17520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𝑴</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𝟎</m:t>
                          </m:r>
                          <m:r>
                            <a:rPr lang="en-US" sz="4800" b="1" i="1">
                              <a:solidFill>
                                <a:prstClr val="black"/>
                              </a:solidFill>
                              <a:latin typeface="Cambria Math" panose="02040503050406030204" pitchFamily="18" charset="0"/>
                            </a:rPr>
                            <m:t>;</m:t>
                          </m:r>
                          <m:f>
                            <m:fPr>
                              <m:ctrlPr>
                                <a:rPr lang="en-US" sz="4800" b="1" i="1">
                                  <a:solidFill>
                                    <a:prstClr val="black"/>
                                  </a:solidFill>
                                  <a:latin typeface="Cambria Math"/>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𝟑</m:t>
                              </m:r>
                            </m:den>
                          </m:f>
                        </m:e>
                      </m:d>
                      <m:r>
                        <m:rPr>
                          <m:nor/>
                        </m:rPr>
                        <a:rPr lang="fr-FR"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05CAC79B-28D7-4AD0-950A-67A88EBB345A}"/>
                  </a:ext>
                </a:extLst>
              </p:cNvPr>
              <p:cNvSpPr txBox="1">
                <a:spLocks noRot="1" noChangeAspect="1" noMove="1" noResize="1" noEditPoints="1" noAdjustHandles="1" noChangeArrowheads="1" noChangeShapeType="1" noTextEdit="1"/>
              </p:cNvSpPr>
              <p:nvPr/>
            </p:nvSpPr>
            <p:spPr>
              <a:xfrm>
                <a:off x="15163800" y="9561926"/>
                <a:ext cx="3181660" cy="1752018"/>
              </a:xfrm>
              <a:prstGeom prst="rect">
                <a:avLst/>
              </a:prstGeom>
              <a:blipFill>
                <a:blip r:embed="rId13"/>
                <a:stretch>
                  <a:fillRect r="-6526"/>
                </a:stretch>
              </a:blipFill>
            </p:spPr>
            <p:txBody>
              <a:bodyPr/>
              <a:lstStyle/>
              <a:p>
                <a:r>
                  <a:rPr lang="en-US">
                    <a:noFill/>
                  </a:rPr>
                  <a:t> </a:t>
                </a:r>
              </a:p>
            </p:txBody>
          </p:sp>
        </mc:Fallback>
      </mc:AlternateContent>
    </p:spTree>
    <p:extLst>
      <p:ext uri="{BB962C8B-B14F-4D97-AF65-F5344CB8AC3E}">
        <p14:creationId xmlns:p14="http://schemas.microsoft.com/office/powerpoint/2010/main" val="1187855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D313519-0C89-483D-A08E-CF6067282148}"/>
              </a:ext>
            </a:extLst>
          </p:cNvPr>
          <p:cNvGrpSpPr/>
          <p:nvPr/>
        </p:nvGrpSpPr>
        <p:grpSpPr>
          <a:xfrm>
            <a:off x="-40527" y="5894386"/>
            <a:ext cx="23941001" cy="7574454"/>
            <a:chOff x="-27280" y="3685364"/>
            <a:chExt cx="23094619" cy="6850948"/>
          </a:xfrm>
          <a:solidFill>
            <a:srgbClr val="DAE3F3"/>
          </a:solidFill>
        </p:grpSpPr>
        <p:sp>
          <p:nvSpPr>
            <p:cNvPr id="3" name="Rounded Rectangle 52">
              <a:extLst>
                <a:ext uri="{FF2B5EF4-FFF2-40B4-BE49-F238E27FC236}">
                  <a16:creationId xmlns:a16="http://schemas.microsoft.com/office/drawing/2014/main" xmlns="" id="{5B1AB244-3D78-416D-AEF1-35CC4562B7A3}"/>
                </a:ext>
              </a:extLst>
            </p:cNvPr>
            <p:cNvSpPr/>
            <p:nvPr/>
          </p:nvSpPr>
          <p:spPr>
            <a:xfrm>
              <a:off x="385312" y="3685364"/>
              <a:ext cx="22682027" cy="685094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8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xmlns="" id="{B6FC852D-338F-4593-BDAE-4432C24EAC82}"/>
                </a:ext>
              </a:extLst>
            </p:cNvPr>
            <p:cNvGrpSpPr/>
            <p:nvPr/>
          </p:nvGrpSpPr>
          <p:grpSpPr>
            <a:xfrm>
              <a:off x="-27280" y="3685364"/>
              <a:ext cx="4068477" cy="1079473"/>
              <a:chOff x="334670" y="3952064"/>
              <a:chExt cx="4068477" cy="1079473"/>
            </a:xfrm>
            <a:grpFill/>
          </p:grpSpPr>
          <p:sp>
            <p:nvSpPr>
              <p:cNvPr id="5" name="Freeform 20">
                <a:extLst>
                  <a:ext uri="{FF2B5EF4-FFF2-40B4-BE49-F238E27FC236}">
                    <a16:creationId xmlns:a16="http://schemas.microsoft.com/office/drawing/2014/main" xmlns="" id="{20085AD8-BD87-4A35-B6D4-9AE383128185}"/>
                  </a:ext>
                </a:extLst>
              </p:cNvPr>
              <p:cNvSpPr>
                <a:spLocks/>
              </p:cNvSpPr>
              <p:nvPr/>
            </p:nvSpPr>
            <p:spPr bwMode="auto">
              <a:xfrm rot="16200000" flipV="1">
                <a:off x="2421774" y="2964756"/>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6" name="TextBox 5">
                <a:extLst>
                  <a:ext uri="{FF2B5EF4-FFF2-40B4-BE49-F238E27FC236}">
                    <a16:creationId xmlns:a16="http://schemas.microsoft.com/office/drawing/2014/main" xmlns="" id="{F08C0313-9358-457E-845F-D4B035AC31D3}"/>
                  </a:ext>
                </a:extLst>
              </p:cNvPr>
              <p:cNvSpPr txBox="1"/>
              <p:nvPr/>
            </p:nvSpPr>
            <p:spPr>
              <a:xfrm>
                <a:off x="1380491" y="4098668"/>
                <a:ext cx="2872839" cy="800219"/>
              </a:xfrm>
              <a:prstGeom prst="rect">
                <a:avLst/>
              </a:prstGeom>
              <a:grp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xmlns="" id="{AB75B5B9-D442-4C6E-96A9-9A573FE06D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4670" y="3952064"/>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8" name="Group 7">
            <a:extLst>
              <a:ext uri="{FF2B5EF4-FFF2-40B4-BE49-F238E27FC236}">
                <a16:creationId xmlns:a16="http://schemas.microsoft.com/office/drawing/2014/main" xmlns="" id="{DA8B4DB7-EFF8-4AF8-B0FA-839D4C447E82}"/>
              </a:ext>
            </a:extLst>
          </p:cNvPr>
          <p:cNvGrpSpPr/>
          <p:nvPr/>
        </p:nvGrpSpPr>
        <p:grpSpPr>
          <a:xfrm>
            <a:off x="677696" y="4445027"/>
            <a:ext cx="23534554" cy="1423068"/>
            <a:chOff x="252118" y="2149527"/>
            <a:chExt cx="11767277" cy="711534"/>
          </a:xfrm>
          <a:solidFill>
            <a:srgbClr val="327E3B"/>
          </a:solid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8E77691F-65E4-4D25-99BE-C63849AAC2C4}"/>
                    </a:ext>
                  </a:extLst>
                </p:cNvPr>
                <p:cNvSpPr/>
                <p:nvPr/>
              </p:nvSpPr>
              <p:spPr>
                <a:xfrm>
                  <a:off x="3538287" y="2187227"/>
                  <a:ext cx="2468235" cy="6738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𝑰</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9" name="Rectangle 8">
                  <a:extLst>
                    <a:ext uri="{FF2B5EF4-FFF2-40B4-BE49-F238E27FC236}">
                      <a16:creationId xmlns:a16="http://schemas.microsoft.com/office/drawing/2014/main" id="{8E77691F-65E4-4D25-99BE-C63849AAC2C4}"/>
                    </a:ext>
                  </a:extLst>
                </p:cNvPr>
                <p:cNvSpPr>
                  <a:spLocks noRot="1" noChangeAspect="1" noMove="1" noResize="1" noEditPoints="1" noAdjustHandles="1" noChangeArrowheads="1" noChangeShapeType="1" noTextEdit="1"/>
                </p:cNvSpPr>
                <p:nvPr/>
              </p:nvSpPr>
              <p:spPr>
                <a:xfrm>
                  <a:off x="3538287" y="2187227"/>
                  <a:ext cx="2468235" cy="673833"/>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xmlns="" id="{2178679C-83F1-4149-AB69-2BCAF6D951FA}"/>
                </a:ext>
              </a:extLst>
            </p:cNvPr>
            <p:cNvSpPr/>
            <p:nvPr/>
          </p:nvSpPr>
          <p:spPr>
            <a:xfrm>
              <a:off x="3263891" y="223230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b="1" dirty="0">
                  <a:solidFill>
                    <a:prstClr val="white"/>
                  </a:solidFill>
                  <a:latin typeface="Tahoma" pitchFamily="34" charset="0"/>
                  <a:ea typeface="Tahoma" pitchFamily="34" charset="0"/>
                  <a:cs typeface="Tahoma" pitchFamily="34" charset="0"/>
                </a:rPr>
                <a:t>B</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xmlns="" id="{BF1812F0-72B6-4695-918E-1559D10E093B}"/>
                    </a:ext>
                  </a:extLst>
                </p:cNvPr>
                <p:cNvSpPr/>
                <p:nvPr/>
              </p:nvSpPr>
              <p:spPr>
                <a:xfrm>
                  <a:off x="531851" y="2187227"/>
                  <a:ext cx="2468235" cy="6738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𝑰</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prstClr val="white"/>
                    </a:solidFill>
                    <a:latin typeface="Tahoma" pitchFamily="34" charset="0"/>
                    <a:ea typeface="Tahoma" pitchFamily="34" charset="0"/>
                    <a:cs typeface="Tahoma" pitchFamily="34" charset="0"/>
                  </a:endParaRPr>
                </a:p>
              </p:txBody>
            </p:sp>
          </mc:Choice>
          <mc:Fallback xmlns="">
            <p:sp>
              <p:nvSpPr>
                <p:cNvPr id="11" name="Rectangle 10">
                  <a:extLst>
                    <a:ext uri="{FF2B5EF4-FFF2-40B4-BE49-F238E27FC236}">
                      <a16:creationId xmlns:a16="http://schemas.microsoft.com/office/drawing/2014/main" id="{BF1812F0-72B6-4695-918E-1559D10E093B}"/>
                    </a:ext>
                  </a:extLst>
                </p:cNvPr>
                <p:cNvSpPr>
                  <a:spLocks noRot="1" noChangeAspect="1" noMove="1" noResize="1" noEditPoints="1" noAdjustHandles="1" noChangeArrowheads="1" noChangeShapeType="1" noTextEdit="1"/>
                </p:cNvSpPr>
                <p:nvPr/>
              </p:nvSpPr>
              <p:spPr>
                <a:xfrm>
                  <a:off x="531851" y="2187227"/>
                  <a:ext cx="2468235" cy="673833"/>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12" name="Oval 11">
              <a:extLst>
                <a:ext uri="{FF2B5EF4-FFF2-40B4-BE49-F238E27FC236}">
                  <a16:creationId xmlns:a16="http://schemas.microsoft.com/office/drawing/2014/main" xmlns="" id="{188947F5-5540-4A85-BACE-6641A507F5A0}"/>
                </a:ext>
              </a:extLst>
            </p:cNvPr>
            <p:cNvSpPr/>
            <p:nvPr/>
          </p:nvSpPr>
          <p:spPr>
            <a:xfrm>
              <a:off x="252118" y="223230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E1DB1070-DB60-40AD-900A-04886F77B54F}"/>
                    </a:ext>
                  </a:extLst>
                </p:cNvPr>
                <p:cNvSpPr/>
                <p:nvPr/>
              </p:nvSpPr>
              <p:spPr>
                <a:xfrm>
                  <a:off x="6544723" y="2149528"/>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𝑰</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1DB1070-DB60-40AD-900A-04886F77B54F}"/>
                    </a:ext>
                  </a:extLst>
                </p:cNvPr>
                <p:cNvSpPr>
                  <a:spLocks noRot="1" noChangeAspect="1" noMove="1" noResize="1" noEditPoints="1" noAdjustHandles="1" noChangeArrowheads="1" noChangeShapeType="1" noTextEdit="1"/>
                </p:cNvSpPr>
                <p:nvPr/>
              </p:nvSpPr>
              <p:spPr>
                <a:xfrm>
                  <a:off x="6544723" y="2149528"/>
                  <a:ext cx="2468235" cy="711533"/>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xmlns="" id="{67BF74FF-3652-4371-9E0B-A97FA806BC48}"/>
                </a:ext>
              </a:extLst>
            </p:cNvPr>
            <p:cNvSpPr/>
            <p:nvPr/>
          </p:nvSpPr>
          <p:spPr>
            <a:xfrm>
              <a:off x="6270327" y="22411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C</a:t>
              </a:r>
              <a:endParaRPr lang="en-US" sz="6400" b="1" dirty="0">
                <a:solidFill>
                  <a:prstClr val="white"/>
                </a:solidFill>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6DFE3254-D4F7-4AE6-9631-67D4D43B93C6}"/>
                    </a:ext>
                  </a:extLst>
                </p:cNvPr>
                <p:cNvSpPr/>
                <p:nvPr/>
              </p:nvSpPr>
              <p:spPr>
                <a:xfrm>
                  <a:off x="9551160" y="2149527"/>
                  <a:ext cx="2468235" cy="71153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a:solidFill>
                              <a:prstClr val="white"/>
                            </a:solidFill>
                            <a:latin typeface="Cambria Math" panose="02040503050406030204" pitchFamily="18" charset="0"/>
                          </a:rPr>
                          <m:t>𝑰</m:t>
                        </m:r>
                        <m:d>
                          <m:dPr>
                            <m:ctrlPr>
                              <a:rPr lang="en-US" sz="4800" b="1" i="1">
                                <a:solidFill>
                                  <a:prstClr val="white"/>
                                </a:solidFill>
                                <a:latin typeface="Cambria Math"/>
                              </a:rPr>
                            </m:ctrlPr>
                          </m:dPr>
                          <m:e>
                            <m:r>
                              <a:rPr lang="en-US" sz="4800" b="1" i="1">
                                <a:solidFill>
                                  <a:prstClr val="white"/>
                                </a:solidFill>
                                <a:latin typeface="Cambria Math" panose="02040503050406030204" pitchFamily="18" charset="0"/>
                              </a:rPr>
                              <m:t>𝟐</m:t>
                            </m:r>
                            <m:r>
                              <a:rPr lang="en-US" sz="4800" b="1" i="1">
                                <a:solidFill>
                                  <a:prstClr val="white"/>
                                </a:solidFill>
                                <a:latin typeface="Cambria Math" panose="02040503050406030204" pitchFamily="18" charset="0"/>
                              </a:rPr>
                              <m:t>;</m:t>
                            </m:r>
                            <m:r>
                              <a:rPr lang="en-US" sz="4800" b="1" i="1">
                                <a:solidFill>
                                  <a:prstClr val="white"/>
                                </a:solidFill>
                                <a:latin typeface="Cambria Math" panose="02040503050406030204" pitchFamily="18" charset="0"/>
                              </a:rPr>
                              <m:t>𝟒</m:t>
                            </m:r>
                          </m:e>
                        </m:d>
                        <m:r>
                          <m:rPr>
                            <m:nor/>
                          </m:rP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6DFE3254-D4F7-4AE6-9631-67D4D43B93C6}"/>
                    </a:ext>
                  </a:extLst>
                </p:cNvPr>
                <p:cNvSpPr>
                  <a:spLocks noRot="1" noChangeAspect="1" noMove="1" noResize="1" noEditPoints="1" noAdjustHandles="1" noChangeArrowheads="1" noChangeShapeType="1" noTextEdit="1"/>
                </p:cNvSpPr>
                <p:nvPr/>
              </p:nvSpPr>
              <p:spPr>
                <a:xfrm>
                  <a:off x="9551160" y="2149527"/>
                  <a:ext cx="2468235" cy="711533"/>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4B907C0F-6FC4-4852-8CFD-AD2FACA13C7F}"/>
                </a:ext>
              </a:extLst>
            </p:cNvPr>
            <p:cNvSpPr/>
            <p:nvPr/>
          </p:nvSpPr>
          <p:spPr>
            <a:xfrm>
              <a:off x="9281159" y="223230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D</a:t>
              </a:r>
              <a:endParaRPr lang="en-US" sz="6400" b="1" dirty="0">
                <a:solidFill>
                  <a:prstClr val="white"/>
                </a:solidFill>
              </a:endParaRPr>
            </a:p>
          </p:txBody>
        </p:sp>
      </p:grpSp>
      <p:sp>
        <p:nvSpPr>
          <p:cNvPr id="17" name="Oval 16">
            <a:extLst>
              <a:ext uri="{FF2B5EF4-FFF2-40B4-BE49-F238E27FC236}">
                <a16:creationId xmlns:a16="http://schemas.microsoft.com/office/drawing/2014/main" xmlns="" id="{3AF6DD6E-C69C-4024-A5BF-FE21EA5DD223}"/>
              </a:ext>
            </a:extLst>
          </p:cNvPr>
          <p:cNvSpPr/>
          <p:nvPr/>
        </p:nvSpPr>
        <p:spPr>
          <a:xfrm>
            <a:off x="675897" y="462819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6400" b="1" dirty="0">
                <a:solidFill>
                  <a:prstClr val="white"/>
                </a:solidFill>
                <a:latin typeface="Tahoma" pitchFamily="34" charset="0"/>
                <a:ea typeface="Tahoma" pitchFamily="34" charset="0"/>
                <a:cs typeface="Tahoma" pitchFamily="34" charset="0"/>
              </a:rPr>
              <a:t>A</a:t>
            </a:r>
            <a:endParaRPr lang="en-US" sz="6400" b="1" dirty="0">
              <a:solidFill>
                <a:prstClr val="white"/>
              </a:solidFill>
            </a:endParaRPr>
          </a:p>
        </p:txBody>
      </p:sp>
      <p:grpSp>
        <p:nvGrpSpPr>
          <p:cNvPr id="18" name="Group 17">
            <a:extLst>
              <a:ext uri="{FF2B5EF4-FFF2-40B4-BE49-F238E27FC236}">
                <a16:creationId xmlns:a16="http://schemas.microsoft.com/office/drawing/2014/main" xmlns="" id="{8F06450E-ACA8-42F7-B878-4360BA0CBA71}"/>
              </a:ext>
            </a:extLst>
          </p:cNvPr>
          <p:cNvGrpSpPr/>
          <p:nvPr/>
        </p:nvGrpSpPr>
        <p:grpSpPr>
          <a:xfrm>
            <a:off x="42142" y="2324209"/>
            <a:ext cx="24043078" cy="2169925"/>
            <a:chOff x="823805" y="3615693"/>
            <a:chExt cx="24043078" cy="2703325"/>
          </a:xfrm>
        </p:grpSpPr>
        <p:sp>
          <p:nvSpPr>
            <p:cNvPr id="19" name="Rounded Rectangle 41">
              <a:extLst>
                <a:ext uri="{FF2B5EF4-FFF2-40B4-BE49-F238E27FC236}">
                  <a16:creationId xmlns:a16="http://schemas.microsoft.com/office/drawing/2014/main" xmlns="" id="{CC866FB0-B137-49F3-A47E-0B1A18FC432E}"/>
                </a:ext>
              </a:extLst>
            </p:cNvPr>
            <p:cNvSpPr/>
            <p:nvPr/>
          </p:nvSpPr>
          <p:spPr>
            <a:xfrm>
              <a:off x="1272211" y="3794414"/>
              <a:ext cx="23594672" cy="25246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xmlns="" id="{61E96746-B33C-4D41-836E-CA7E0074841E}"/>
                </a:ext>
              </a:extLst>
            </p:cNvPr>
            <p:cNvGrpSpPr/>
            <p:nvPr/>
          </p:nvGrpSpPr>
          <p:grpSpPr>
            <a:xfrm>
              <a:off x="823805" y="3615693"/>
              <a:ext cx="4055219" cy="1040476"/>
              <a:chOff x="823805" y="3615693"/>
              <a:chExt cx="4055219" cy="1040476"/>
            </a:xfrm>
          </p:grpSpPr>
          <p:grpSp>
            <p:nvGrpSpPr>
              <p:cNvPr id="21" name="Group 20">
                <a:extLst>
                  <a:ext uri="{FF2B5EF4-FFF2-40B4-BE49-F238E27FC236}">
                    <a16:creationId xmlns:a16="http://schemas.microsoft.com/office/drawing/2014/main" xmlns="" id="{7719E236-B0D7-442E-8A08-3228625765BF}"/>
                  </a:ext>
                </a:extLst>
              </p:cNvPr>
              <p:cNvGrpSpPr/>
              <p:nvPr/>
            </p:nvGrpSpPr>
            <p:grpSpPr>
              <a:xfrm>
                <a:off x="1375964" y="3622531"/>
                <a:ext cx="3503060" cy="917274"/>
                <a:chOff x="2042714" y="3984481"/>
                <a:chExt cx="3503060" cy="917274"/>
              </a:xfrm>
            </p:grpSpPr>
            <p:sp>
              <p:nvSpPr>
                <p:cNvPr id="23" name="Freeform 20">
                  <a:extLst>
                    <a:ext uri="{FF2B5EF4-FFF2-40B4-BE49-F238E27FC236}">
                      <a16:creationId xmlns:a16="http://schemas.microsoft.com/office/drawing/2014/main" xmlns="" id="{B393AAC4-D254-453D-8479-B404D455FFB8}"/>
                    </a:ext>
                  </a:extLst>
                </p:cNvPr>
                <p:cNvSpPr>
                  <a:spLocks/>
                </p:cNvSpPr>
                <p:nvPr/>
              </p:nvSpPr>
              <p:spPr bwMode="auto">
                <a:xfrm rot="5400000">
                  <a:off x="3378192" y="2734174"/>
                  <a:ext cx="832103"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Tahoma" pitchFamily="34" charset="0"/>
                    <a:ea typeface="Tahoma" pitchFamily="34" charset="0"/>
                    <a:cs typeface="Tahoma" pitchFamily="34" charset="0"/>
                  </a:endParaRPr>
                </a:p>
              </p:txBody>
            </p:sp>
            <p:sp>
              <p:nvSpPr>
                <p:cNvPr id="24" name="TextBox 23">
                  <a:extLst>
                    <a:ext uri="{FF2B5EF4-FFF2-40B4-BE49-F238E27FC236}">
                      <a16:creationId xmlns:a16="http://schemas.microsoft.com/office/drawing/2014/main" xmlns="" id="{7641E29D-906E-4634-ADED-96B1E8DA8216}"/>
                    </a:ext>
                  </a:extLst>
                </p:cNvPr>
                <p:cNvSpPr txBox="1"/>
                <p:nvPr/>
              </p:nvSpPr>
              <p:spPr>
                <a:xfrm>
                  <a:off x="2540692" y="3984481"/>
                  <a:ext cx="2895398" cy="800217"/>
                </a:xfrm>
                <a:prstGeom prst="rect">
                  <a:avLst/>
                </a:prstGeom>
                <a:noFill/>
              </p:spPr>
              <p:txBody>
                <a:bodyPr wrap="square" rtlCol="0">
                  <a:spAutoFit/>
                </a:bodyPr>
                <a:lstStyle/>
                <a:p>
                  <a:pPr algn="ctr">
                    <a:defRPr/>
                  </a:pPr>
                  <a:r>
                    <a:rPr lang="vi-VN" sz="4600" b="1" dirty="0">
                      <a:solidFill>
                        <a:prstClr val="black"/>
                      </a:solidFill>
                      <a:latin typeface="Tahoma" pitchFamily="34" charset="0"/>
                      <a:ea typeface="Tahoma" pitchFamily="34" charset="0"/>
                      <a:cs typeface="Tahoma" pitchFamily="34" charset="0"/>
                    </a:rPr>
                    <a:t>CÂU</a:t>
                  </a:r>
                  <a:r>
                    <a:rPr lang="en-US" sz="4600" b="1" dirty="0">
                      <a:solidFill>
                        <a:prstClr val="black"/>
                      </a:solidFill>
                      <a:latin typeface="Tahoma" pitchFamily="34" charset="0"/>
                      <a:ea typeface="Tahoma" pitchFamily="34" charset="0"/>
                      <a:cs typeface="Tahoma" pitchFamily="34" charset="0"/>
                    </a:rPr>
                    <a:t> 18.</a:t>
                  </a:r>
                </a:p>
              </p:txBody>
            </p:sp>
          </p:grpSp>
          <p:pic>
            <p:nvPicPr>
              <p:cNvPr id="22" name="Picture 21">
                <a:extLst>
                  <a:ext uri="{FF2B5EF4-FFF2-40B4-BE49-F238E27FC236}">
                    <a16:creationId xmlns:a16="http://schemas.microsoft.com/office/drawing/2014/main" xmlns="" id="{6650C43C-37F7-4A87-880E-749F8F1583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3805" y="3615693"/>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xmlns="" id="{F818C57C-1988-4D43-859D-82DC91340849}"/>
              </a:ext>
            </a:extLst>
          </p:cNvPr>
          <p:cNvGrpSpPr/>
          <p:nvPr/>
        </p:nvGrpSpPr>
        <p:grpSpPr>
          <a:xfrm>
            <a:off x="-72643" y="1572056"/>
            <a:ext cx="19656043" cy="830997"/>
            <a:chOff x="-288923" y="1892299"/>
            <a:chExt cx="19659598" cy="830996"/>
          </a:xfrm>
        </p:grpSpPr>
        <p:sp>
          <p:nvSpPr>
            <p:cNvPr id="26" name="Rounded Rectangle 2">
              <a:extLst>
                <a:ext uri="{FF2B5EF4-FFF2-40B4-BE49-F238E27FC236}">
                  <a16:creationId xmlns:a16="http://schemas.microsoft.com/office/drawing/2014/main" xmlns="" id="{0A9E6F3C-C9C6-4653-8688-729C6539C260}"/>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7" name="TextBox 26">
              <a:extLst>
                <a:ext uri="{FF2B5EF4-FFF2-40B4-BE49-F238E27FC236}">
                  <a16:creationId xmlns:a16="http://schemas.microsoft.com/office/drawing/2014/main" xmlns="" id="{B241A601-B9CB-4799-9262-795745D3C127}"/>
                </a:ext>
              </a:extLst>
            </p:cNvPr>
            <p:cNvSpPr txBox="1"/>
            <p:nvPr/>
          </p:nvSpPr>
          <p:spPr>
            <a:xfrm>
              <a:off x="1082674" y="1922269"/>
              <a:ext cx="184764" cy="754052"/>
            </a:xfrm>
            <a:prstGeom prst="rect">
              <a:avLst/>
            </a:prstGeom>
            <a:noFill/>
          </p:spPr>
          <p:txBody>
            <a:bodyPr wrap="none" rtlCol="0">
              <a:spAutoFit/>
            </a:bodyPr>
            <a:lstStyle/>
            <a:p>
              <a:pPr>
                <a:defRPr/>
              </a:pPr>
              <a:endParaRPr lang="en-US">
                <a:solidFill>
                  <a:prstClr val="white"/>
                </a:solidFill>
                <a:latin typeface="Tahoma" pitchFamily="34" charset="0"/>
                <a:ea typeface="Tahoma" pitchFamily="34" charset="0"/>
                <a:cs typeface="Tahoma" pitchFamily="34" charset="0"/>
              </a:endParaRPr>
            </a:p>
          </p:txBody>
        </p:sp>
        <p:sp>
          <p:nvSpPr>
            <p:cNvPr id="28" name="TextBox 27">
              <a:extLst>
                <a:ext uri="{FF2B5EF4-FFF2-40B4-BE49-F238E27FC236}">
                  <a16:creationId xmlns:a16="http://schemas.microsoft.com/office/drawing/2014/main" xmlns="" id="{8F08DB64-BC2D-418D-8BD5-391B8CF3BEA4}"/>
                </a:ext>
              </a:extLst>
            </p:cNvPr>
            <p:cNvSpPr txBox="1"/>
            <p:nvPr/>
          </p:nvSpPr>
          <p:spPr>
            <a:xfrm>
              <a:off x="2087562" y="1892299"/>
              <a:ext cx="17283113" cy="830996"/>
            </a:xfrm>
            <a:prstGeom prst="rect">
              <a:avLst/>
            </a:prstGeom>
            <a:noFill/>
          </p:spPr>
          <p:txBody>
            <a:bodyPr wrap="square" rtlCol="0">
              <a:spAutoFit/>
            </a:bodyPr>
            <a:lstStyle/>
            <a:p>
              <a:pPr>
                <a:defRPr/>
              </a:pPr>
              <a:r>
                <a:rPr lang="en-US" sz="4800" b="1" dirty="0">
                  <a:solidFill>
                    <a:srgbClr val="145F82"/>
                  </a:solidFill>
                  <a:latin typeface="Tahoma" pitchFamily="34" charset="0"/>
                  <a:ea typeface="Tahoma" pitchFamily="34" charset="0"/>
                  <a:cs typeface="Tahoma" pitchFamily="34" charset="0"/>
                </a:rPr>
                <a:t>  BÀI TẬP TRẮC NGHIỆM CỦNG CỐ</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FB11C65-8BD6-48B2-A424-E6F4B06755C4}"/>
                  </a:ext>
                </a:extLst>
              </p:cNvPr>
              <p:cNvSpPr txBox="1"/>
              <p:nvPr/>
            </p:nvSpPr>
            <p:spPr>
              <a:xfrm>
                <a:off x="4678182" y="6098586"/>
                <a:ext cx="16848278" cy="864276"/>
              </a:xfrm>
              <a:prstGeom prst="rect">
                <a:avLst/>
              </a:prstGeom>
              <a:noFill/>
            </p:spPr>
            <p:txBody>
              <a:bodyPr wrap="square">
                <a:spAutoFit/>
              </a:bodyPr>
              <a:lstStyle/>
              <a:p>
                <a:pPr>
                  <a:lnSpc>
                    <a:spcPct val="115000"/>
                  </a:lnSpc>
                  <a:spcBef>
                    <a:spcPts val="200"/>
                  </a:spcBef>
                  <a:spcAft>
                    <a:spcPts val="800"/>
                  </a:spcAft>
                  <a:defRPr/>
                </a:pP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Gọi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tròn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ngoại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tiếp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TextBox 28">
                <a:extLst>
                  <a:ext uri="{FF2B5EF4-FFF2-40B4-BE49-F238E27FC236}">
                    <a16:creationId xmlns:a16="http://schemas.microsoft.com/office/drawing/2014/main" id="{1FB11C65-8BD6-48B2-A424-E6F4B06755C4}"/>
                  </a:ext>
                </a:extLst>
              </p:cNvPr>
              <p:cNvSpPr txBox="1">
                <a:spLocks noRot="1" noChangeAspect="1" noMove="1" noResize="1" noEditPoints="1" noAdjustHandles="1" noChangeArrowheads="1" noChangeShapeType="1" noTextEdit="1"/>
              </p:cNvSpPr>
              <p:nvPr/>
            </p:nvSpPr>
            <p:spPr>
              <a:xfrm>
                <a:off x="4678182" y="6098586"/>
                <a:ext cx="16848278" cy="864276"/>
              </a:xfrm>
              <a:prstGeom prst="rect">
                <a:avLst/>
              </a:prstGeom>
              <a:blipFill>
                <a:blip r:embed="rId8"/>
                <a:stretch>
                  <a:fillRect l="-1628" t="-12676" r="-687" b="-35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8AEC0D67-2BCF-492D-9A86-1563DDA0644A}"/>
                  </a:ext>
                </a:extLst>
              </p:cNvPr>
              <p:cNvSpPr txBox="1"/>
              <p:nvPr/>
            </p:nvSpPr>
            <p:spPr>
              <a:xfrm>
                <a:off x="2176452" y="2704352"/>
                <a:ext cx="21717000" cy="1569660"/>
              </a:xfrm>
              <a:prstGeom prst="rect">
                <a:avLst/>
              </a:prstGeom>
              <a:noFill/>
            </p:spPr>
            <p:txBody>
              <a:bodyPr wrap="square">
                <a:spAutoFit/>
              </a:bodyP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𝑶𝒙𝒚</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𝑩</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𝑪</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𝟏</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𝟎</m:t>
                        </m:r>
                      </m:e>
                    </m:d>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Tìm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tọa</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tâm</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𝑰</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tròn</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ngoại</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tiếp</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tam </a:t>
                </a:r>
                <a:r>
                  <a:rPr lang="en-US" sz="4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giác</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prstClr val="black"/>
                        </a:solidFill>
                        <a:latin typeface="Cambria Math" panose="02040503050406030204" pitchFamily="18" charset="0"/>
                      </a:rPr>
                      <m:t>𝑨𝑩𝑪</m:t>
                    </m:r>
                  </m:oMath>
                </a14:m>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TextBox 29">
                <a:extLst>
                  <a:ext uri="{FF2B5EF4-FFF2-40B4-BE49-F238E27FC236}">
                    <a16:creationId xmlns:a16="http://schemas.microsoft.com/office/drawing/2014/main" id="{8AEC0D67-2BCF-492D-9A86-1563DDA0644A}"/>
                  </a:ext>
                </a:extLst>
              </p:cNvPr>
              <p:cNvSpPr txBox="1">
                <a:spLocks noRot="1" noChangeAspect="1" noMove="1" noResize="1" noEditPoints="1" noAdjustHandles="1" noChangeArrowheads="1" noChangeShapeType="1" noTextEdit="1"/>
              </p:cNvSpPr>
              <p:nvPr/>
            </p:nvSpPr>
            <p:spPr>
              <a:xfrm>
                <a:off x="2176452" y="2704352"/>
                <a:ext cx="21717000" cy="1569660"/>
              </a:xfrm>
              <a:prstGeom prst="rect">
                <a:avLst/>
              </a:prstGeom>
              <a:blipFill>
                <a:blip r:embed="rId9"/>
                <a:stretch>
                  <a:fillRect t="-9339" r="-477" b="-19455"/>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xmlns="" id="{73C3CF5C-1143-48B0-96F6-576266D875C3}"/>
              </a:ext>
            </a:extLst>
          </p:cNvPr>
          <p:cNvSpPr txBox="1"/>
          <p:nvPr/>
        </p:nvSpPr>
        <p:spPr>
          <a:xfrm>
            <a:off x="760373" y="1685889"/>
            <a:ext cx="800219" cy="754053"/>
          </a:xfrm>
          <a:prstGeom prst="rect">
            <a:avLst/>
          </a:prstGeom>
          <a:noFill/>
        </p:spPr>
        <p:txBody>
          <a:bodyPr wrap="none" rtlCol="0">
            <a:spAutoFit/>
          </a:bodyPr>
          <a:lstStyle/>
          <a:p>
            <a:pPr algn="ctr">
              <a:defRPr/>
            </a:pPr>
            <a:r>
              <a:rPr lang="en-US" dirty="0">
                <a:solidFill>
                  <a:prstClr val="white"/>
                </a:solidFill>
                <a:latin typeface="Tahoma" pitchFamily="34" charset="0"/>
                <a:ea typeface="Tahoma" pitchFamily="34" charset="0"/>
                <a:cs typeface="Tahoma" pitchFamily="34" charset="0"/>
              </a:rPr>
              <a:t>III</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AF163AC7-9746-4E8C-B0D9-9353D0187A13}"/>
                  </a:ext>
                </a:extLst>
              </p:cNvPr>
              <p:cNvSpPr txBox="1"/>
              <p:nvPr/>
            </p:nvSpPr>
            <p:spPr>
              <a:xfrm>
                <a:off x="1057229" y="7332544"/>
                <a:ext cx="5761218" cy="830997"/>
              </a:xfrm>
              <a:prstGeom prst="rect">
                <a:avLst/>
              </a:prstGeom>
              <a:noFill/>
            </p:spPr>
            <p:txBody>
              <a:bodyPr wrap="square">
                <a:spAutoFit/>
              </a:bodyPr>
              <a:lstStyle/>
              <a:p>
                <a:r>
                  <a:rPr lang="en-US" sz="4800" b="1" dirty="0">
                    <a:solidFill>
                      <a:prstClr val="black"/>
                    </a:solidFill>
                  </a:rPr>
                  <a:t>Ta </a:t>
                </a:r>
                <a:r>
                  <a:rPr lang="en-US" sz="4800" b="1" dirty="0" err="1">
                    <a:solidFill>
                      <a:prstClr val="black"/>
                    </a:solidFill>
                  </a:rPr>
                  <a:t>có</a:t>
                </a:r>
                <a:r>
                  <a:rPr lang="en-US" sz="4800" b="1" dirty="0">
                    <a:solidFill>
                      <a:prstClr val="black"/>
                    </a:solidFill>
                  </a:rPr>
                  <a:t>: </a:t>
                </a:r>
                <a14:m>
                  <m:oMath xmlns:m="http://schemas.openxmlformats.org/officeDocument/2006/math">
                    <m:r>
                      <a:rPr lang="en-US" sz="4800" b="1" i="1">
                        <a:solidFill>
                          <a:prstClr val="black"/>
                        </a:solidFill>
                        <a:latin typeface="Cambria Math" panose="02040503050406030204" pitchFamily="18" charset="0"/>
                      </a:rPr>
                      <m:t>𝑰𝑨</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𝑰𝑩</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𝑰𝑪</m:t>
                    </m:r>
                  </m:oMath>
                </a14:m>
                <a:r>
                  <a:rPr lang="en-US" sz="4800" b="1" dirty="0">
                    <a:solidFill>
                      <a:prstClr val="black"/>
                    </a:solidFill>
                  </a:rPr>
                  <a:t> .</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AF163AC7-9746-4E8C-B0D9-9353D0187A13}"/>
                  </a:ext>
                </a:extLst>
              </p:cNvPr>
              <p:cNvSpPr txBox="1">
                <a:spLocks noRot="1" noChangeAspect="1" noMove="1" noResize="1" noEditPoints="1" noAdjustHandles="1" noChangeArrowheads="1" noChangeShapeType="1" noTextEdit="1"/>
              </p:cNvSpPr>
              <p:nvPr/>
            </p:nvSpPr>
            <p:spPr>
              <a:xfrm>
                <a:off x="1057229" y="7332544"/>
                <a:ext cx="5761218" cy="830997"/>
              </a:xfrm>
              <a:prstGeom prst="rect">
                <a:avLst/>
              </a:prstGeom>
              <a:blipFill>
                <a:blip r:embed="rId10"/>
                <a:stretch>
                  <a:fillRect l="-4757" t="-15441" r="-3277" b="-39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10944151-E1E2-4A21-AF5F-5DDFEBFB8529}"/>
                  </a:ext>
                </a:extLst>
              </p:cNvPr>
              <p:cNvSpPr txBox="1"/>
              <p:nvPr/>
            </p:nvSpPr>
            <p:spPr>
              <a:xfrm>
                <a:off x="1043622" y="8321338"/>
                <a:ext cx="3875137" cy="15683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a:solidFill>
                            <a:prstClr val="black"/>
                          </a:solidFill>
                          <a:latin typeface="Cambria Math" panose="02040503050406030204" pitchFamily="18" charset="0"/>
                        </a:rPr>
                        <m:t>⇔ </m:t>
                      </m:r>
                      <m:d>
                        <m:dPr>
                          <m:begChr m:val="{"/>
                          <m:endChr m:val=""/>
                          <m:ctrlPr>
                            <a:rPr lang="en-US" b="1" i="1">
                              <a:solidFill>
                                <a:prstClr val="black"/>
                              </a:solidFill>
                              <a:latin typeface="Cambria Math"/>
                            </a:rPr>
                          </m:ctrlPr>
                        </m:dPr>
                        <m:e>
                          <m:eqArr>
                            <m:eqArrPr>
                              <m:ctrlPr>
                                <a:rPr lang="en-US" b="1" i="1">
                                  <a:solidFill>
                                    <a:prstClr val="black"/>
                                  </a:solidFill>
                                  <a:latin typeface="Cambria Math"/>
                                </a:rPr>
                              </m:ctrlPr>
                            </m:eqArrPr>
                            <m:e>
                              <m:r>
                                <a:rPr lang="en-US" b="1" i="1">
                                  <a:solidFill>
                                    <a:prstClr val="black"/>
                                  </a:solidFill>
                                  <a:latin typeface="Cambria Math" panose="02040503050406030204" pitchFamily="18" charset="0"/>
                                </a:rPr>
                                <m:t>𝑰</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𝑨</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𝑰</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𝑩</m:t>
                                  </m:r>
                                </m:e>
                                <m:sup>
                                  <m:r>
                                    <a:rPr lang="en-US" b="1" i="1">
                                      <a:solidFill>
                                        <a:prstClr val="black"/>
                                      </a:solidFill>
                                      <a:latin typeface="Cambria Math" panose="02040503050406030204" pitchFamily="18" charset="0"/>
                                    </a:rPr>
                                    <m:t>𝟐</m:t>
                                  </m:r>
                                </m:sup>
                              </m:sSup>
                            </m:e>
                            <m:e>
                              <m:r>
                                <a:rPr lang="en-US" b="1" i="1">
                                  <a:solidFill>
                                    <a:prstClr val="black"/>
                                  </a:solidFill>
                                  <a:latin typeface="Cambria Math" panose="02040503050406030204" pitchFamily="18" charset="0"/>
                                </a:rPr>
                                <m:t>𝑰</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𝑨</m:t>
                                  </m:r>
                                </m:e>
                                <m:sup>
                                  <m:r>
                                    <a:rPr lang="en-US" b="1" i="1">
                                      <a:solidFill>
                                        <a:prstClr val="black"/>
                                      </a:solidFill>
                                      <a:latin typeface="Cambria Math" panose="02040503050406030204" pitchFamily="18" charset="0"/>
                                    </a:rPr>
                                    <m:t>𝟐</m:t>
                                  </m:r>
                                </m:sup>
                              </m:sSup>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𝑰</m:t>
                              </m:r>
                              <m:sSup>
                                <m:sSupPr>
                                  <m:ctrlPr>
                                    <a:rPr lang="en-US" b="1" i="1">
                                      <a:solidFill>
                                        <a:prstClr val="black"/>
                                      </a:solidFill>
                                      <a:latin typeface="Cambria Math"/>
                                    </a:rPr>
                                  </m:ctrlPr>
                                </m:sSupPr>
                                <m:e>
                                  <m:r>
                                    <a:rPr lang="en-US" b="1" i="1">
                                      <a:solidFill>
                                        <a:prstClr val="black"/>
                                      </a:solidFill>
                                      <a:latin typeface="Cambria Math" panose="02040503050406030204" pitchFamily="18" charset="0"/>
                                    </a:rPr>
                                    <m:t>𝑪</m:t>
                                  </m:r>
                                </m:e>
                                <m:sup>
                                  <m:r>
                                    <a:rPr lang="en-US" b="1" i="1">
                                      <a:solidFill>
                                        <a:prstClr val="black"/>
                                      </a:solidFill>
                                      <a:latin typeface="Cambria Math" panose="02040503050406030204" pitchFamily="18" charset="0"/>
                                    </a:rPr>
                                    <m:t>𝟐</m:t>
                                  </m:r>
                                </m:sup>
                              </m:sSup>
                            </m:e>
                          </m:eqArr>
                        </m:e>
                      </m: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10944151-E1E2-4A21-AF5F-5DDFEBFB8529}"/>
                  </a:ext>
                </a:extLst>
              </p:cNvPr>
              <p:cNvSpPr txBox="1">
                <a:spLocks noRot="1" noChangeAspect="1" noMove="1" noResize="1" noEditPoints="1" noAdjustHandles="1" noChangeArrowheads="1" noChangeShapeType="1" noTextEdit="1"/>
              </p:cNvSpPr>
              <p:nvPr/>
            </p:nvSpPr>
            <p:spPr>
              <a:xfrm>
                <a:off x="1043622" y="8321338"/>
                <a:ext cx="3875137" cy="156837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656C8A10-1E4B-4374-B184-D6911EBD27C5}"/>
                  </a:ext>
                </a:extLst>
              </p:cNvPr>
              <p:cNvSpPr txBox="1"/>
              <p:nvPr/>
            </p:nvSpPr>
            <p:spPr>
              <a:xfrm>
                <a:off x="4678182" y="8070311"/>
                <a:ext cx="10789130" cy="2010807"/>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𝟑</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e>
                                <m:sup>
                                  <m:r>
                                    <a:rPr lang="en-US" sz="4800" b="1" i="1">
                                      <a:solidFill>
                                        <a:prstClr val="black"/>
                                      </a:solidFill>
                                      <a:latin typeface="Cambria Math" panose="02040503050406030204" pitchFamily="18" charset="0"/>
                                    </a:rPr>
                                    <m:t>𝟐</m:t>
                                  </m:r>
                                </m:sup>
                              </m:sSup>
                            </m:e>
                            <m:e>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𝟏</m:t>
                                      </m:r>
                                    </m:e>
                                  </m:d>
                                </m:e>
                                <m:sup>
                                  <m:r>
                                    <a:rPr lang="en-US" sz="4800" b="1" i="1">
                                      <a:solidFill>
                                        <a:prstClr val="black"/>
                                      </a:solidFill>
                                      <a:latin typeface="Cambria Math" panose="02040503050406030204" pitchFamily="18" charset="0"/>
                                    </a:rPr>
                                    <m:t>𝟐</m:t>
                                  </m:r>
                                </m:sup>
                              </m:sSup>
                              <m:r>
                                <a:rPr lang="en-US" sz="4800" b="1" i="1">
                                  <a:solidFill>
                                    <a:prstClr val="black"/>
                                  </a:solidFill>
                                  <a:latin typeface="Cambria Math" panose="02040503050406030204" pitchFamily="18" charset="0"/>
                                </a:rPr>
                                <m:t>+</m:t>
                              </m:r>
                              <m:sSup>
                                <m:sSupPr>
                                  <m:ctrlPr>
                                    <a:rPr lang="en-US" sz="4800" b="1" i="1">
                                      <a:solidFill>
                                        <a:prstClr val="black"/>
                                      </a:solidFill>
                                      <a:latin typeface="Cambria Math"/>
                                    </a:rPr>
                                  </m:ctrlPr>
                                </m:sSupPr>
                                <m:e>
                                  <m:r>
                                    <a:rPr lang="en-US" sz="4800" b="1" i="1">
                                      <a:solidFill>
                                        <a:prstClr val="black"/>
                                      </a:solidFill>
                                      <a:latin typeface="Cambria Math" panose="02040503050406030204" pitchFamily="18" charset="0"/>
                                    </a:rPr>
                                    <m:t>𝒚</m:t>
                                  </m:r>
                                </m:e>
                                <m:sup>
                                  <m:r>
                                    <a:rPr lang="en-US" sz="4800" b="1" i="1">
                                      <a:solidFill>
                                        <a:prstClr val="black"/>
                                      </a:solidFill>
                                      <a:latin typeface="Cambria Math" panose="02040503050406030204" pitchFamily="18" charset="0"/>
                                    </a:rPr>
                                    <m:t>𝟐</m:t>
                                  </m:r>
                                </m:sup>
                              </m:sSup>
                            </m:e>
                          </m:eqArr>
                        </m:e>
                      </m:d>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656C8A10-1E4B-4374-B184-D6911EBD27C5}"/>
                  </a:ext>
                </a:extLst>
              </p:cNvPr>
              <p:cNvSpPr txBox="1">
                <a:spLocks noRot="1" noChangeAspect="1" noMove="1" noResize="1" noEditPoints="1" noAdjustHandles="1" noChangeArrowheads="1" noChangeShapeType="1" noTextEdit="1"/>
              </p:cNvSpPr>
              <p:nvPr/>
            </p:nvSpPr>
            <p:spPr>
              <a:xfrm>
                <a:off x="4678182" y="8070311"/>
                <a:ext cx="10789130" cy="2010807"/>
              </a:xfrm>
              <a:prstGeom prst="rect">
                <a:avLst/>
              </a:prstGeom>
              <a:blipFill>
                <a:blip r:embed="rId12"/>
                <a:stretch>
                  <a:fillRect r="-131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05CAC79B-28D7-4AD0-950A-67A88EBB345A}"/>
                  </a:ext>
                </a:extLst>
              </p:cNvPr>
              <p:cNvSpPr txBox="1"/>
              <p:nvPr/>
            </p:nvSpPr>
            <p:spPr>
              <a:xfrm>
                <a:off x="2623943" y="10081118"/>
                <a:ext cx="8443085" cy="3387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
                              <m:r>
                                <a:rPr lang="en-US" sz="4800" b="1" i="1">
                                  <a:solidFill>
                                    <a:prstClr val="black"/>
                                  </a:solidFill>
                                  <a:latin typeface="Cambria Math" panose="02040503050406030204" pitchFamily="18" charset="0"/>
                                </a:rPr>
                                <m:t>𝟑</m:t>
                              </m:r>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qArr>
                        </m:e>
                      </m:d>
                    </m:oMath>
                  </m:oMathPara>
                </a14:m>
                <a:endParaRPr lang="en-US" sz="4800" b="1" i="1" dirty="0">
                  <a:solidFill>
                    <a:prstClr val="black"/>
                  </a:solidFill>
                  <a:latin typeface="Cambria Math" panose="02040503050406030204" pitchFamily="18" charset="0"/>
                </a:endParaRPr>
              </a:p>
              <a:p>
                <a:r>
                  <a:rPr lang="en-US" sz="4800" b="1" dirty="0">
                    <a:solidFill>
                      <a:prstClr val="black"/>
                    </a:solidFill>
                  </a:rPr>
                  <a:t>             </a:t>
                </a:r>
                <a14:m>
                  <m:oMath xmlns:m="http://schemas.openxmlformats.org/officeDocument/2006/math">
                    <m:r>
                      <a:rPr lang="en-US" sz="4800" b="1" i="1">
                        <a:solidFill>
                          <a:prstClr val="black"/>
                        </a:solidFill>
                        <a:latin typeface="Cambria Math" panose="02040503050406030204" pitchFamily="18" charset="0"/>
                      </a:rPr>
                      <m:t>⇔</m:t>
                    </m:r>
                    <m:d>
                      <m:dPr>
                        <m:begChr m:val="{"/>
                        <m:endChr m:val=""/>
                        <m:ctrlPr>
                          <a:rPr lang="en-US" sz="4800" b="1" i="1">
                            <a:solidFill>
                              <a:prstClr val="black"/>
                            </a:solidFill>
                            <a:latin typeface="Cambria Math"/>
                          </a:rPr>
                        </m:ctrlPr>
                      </m:dPr>
                      <m:e>
                        <m:eqArr>
                          <m:eqArrPr>
                            <m:ctrlPr>
                              <a:rPr lang="en-US" sz="4800" b="1" i="1">
                                <a:solidFill>
                                  <a:prstClr val="black"/>
                                </a:solidFill>
                                <a:latin typeface="Cambria Math"/>
                              </a:rPr>
                            </m:ctrlPr>
                          </m:eqArrPr>
                          <m:e>
                            <m:r>
                              <a:rPr lang="en-US" sz="4800" b="1" i="1">
                                <a:solidFill>
                                  <a:prstClr val="black"/>
                                </a:solidFill>
                                <a:latin typeface="Cambria Math" panose="02040503050406030204" pitchFamily="18" charset="0"/>
                              </a:rPr>
                              <m:t>𝒙</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e>
                          <m:e>
                            <m:r>
                              <a:rPr lang="en-US" sz="4800" b="1" i="1">
                                <a:solidFill>
                                  <a:prstClr val="black"/>
                                </a:solidFill>
                                <a:latin typeface="Cambria Math" panose="02040503050406030204" pitchFamily="18" charset="0"/>
                              </a:rPr>
                              <m:t>𝒚</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eqArr>
                      </m:e>
                    </m:d>
                  </m:oMath>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05CAC79B-28D7-4AD0-950A-67A88EBB345A}"/>
                  </a:ext>
                </a:extLst>
              </p:cNvPr>
              <p:cNvSpPr txBox="1">
                <a:spLocks noRot="1" noChangeAspect="1" noMove="1" noResize="1" noEditPoints="1" noAdjustHandles="1" noChangeArrowheads="1" noChangeShapeType="1" noTextEdit="1"/>
              </p:cNvSpPr>
              <p:nvPr/>
            </p:nvSpPr>
            <p:spPr>
              <a:xfrm>
                <a:off x="2623943" y="10081118"/>
                <a:ext cx="8443085" cy="338772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EEEBAB60-CBEE-41E5-A4B7-5E54A2B58F85}"/>
                  </a:ext>
                </a:extLst>
              </p:cNvPr>
              <p:cNvSpPr txBox="1"/>
              <p:nvPr/>
            </p:nvSpPr>
            <p:spPr>
              <a:xfrm>
                <a:off x="10072747" y="12400619"/>
                <a:ext cx="401057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V</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ậ</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y</m:t>
                      </m:r>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 </m:t>
                      </m:r>
                      <m:r>
                        <a:rPr lang="en-US" sz="4800" b="1" i="1">
                          <a:solidFill>
                            <a:prstClr val="black"/>
                          </a:solidFill>
                          <a:latin typeface="Cambria Math" panose="02040503050406030204" pitchFamily="18" charset="0"/>
                        </a:rPr>
                        <m:t>𝑰</m:t>
                      </m:r>
                      <m:d>
                        <m:dPr>
                          <m:ctrlPr>
                            <a:rPr lang="en-US" sz="4800" b="1" i="1">
                              <a:solidFill>
                                <a:prstClr val="black"/>
                              </a:solidFill>
                              <a:latin typeface="Cambria Math"/>
                            </a:rPr>
                          </m:ctrlPr>
                        </m:dPr>
                        <m:e>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𝟐</m:t>
                          </m:r>
                          <m:r>
                            <a:rPr lang="en-US" sz="4800" b="1" i="1">
                              <a:solidFill>
                                <a:prstClr val="black"/>
                              </a:solidFill>
                              <a:latin typeface="Cambria Math" panose="02040503050406030204" pitchFamily="18" charset="0"/>
                            </a:rPr>
                            <m:t>;−</m:t>
                          </m:r>
                          <m:r>
                            <a:rPr lang="en-US" sz="4800" b="1" i="1">
                              <a:solidFill>
                                <a:prstClr val="black"/>
                              </a:solidFill>
                              <a:latin typeface="Cambria Math" panose="02040503050406030204" pitchFamily="18" charset="0"/>
                            </a:rPr>
                            <m:t>𝟒</m:t>
                          </m:r>
                        </m:e>
                      </m:d>
                      <m:r>
                        <m:rPr>
                          <m:nor/>
                        </m:rP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TextBox 41">
                <a:extLst>
                  <a:ext uri="{FF2B5EF4-FFF2-40B4-BE49-F238E27FC236}">
                    <a16:creationId xmlns:a16="http://schemas.microsoft.com/office/drawing/2014/main" id="{EEEBAB60-CBEE-41E5-A4B7-5E54A2B58F85}"/>
                  </a:ext>
                </a:extLst>
              </p:cNvPr>
              <p:cNvSpPr txBox="1">
                <a:spLocks noRot="1" noChangeAspect="1" noMove="1" noResize="1" noEditPoints="1" noAdjustHandles="1" noChangeArrowheads="1" noChangeShapeType="1" noTextEdit="1"/>
              </p:cNvSpPr>
              <p:nvPr/>
            </p:nvSpPr>
            <p:spPr>
              <a:xfrm>
                <a:off x="10072747" y="12400619"/>
                <a:ext cx="4010570" cy="830997"/>
              </a:xfrm>
              <a:prstGeom prst="rect">
                <a:avLst/>
              </a:prstGeom>
              <a:blipFill>
                <a:blip r:embed="rId14"/>
                <a:stretch>
                  <a:fillRect r="-5471"/>
                </a:stretch>
              </a:blipFill>
            </p:spPr>
            <p:txBody>
              <a:bodyPr/>
              <a:lstStyle/>
              <a:p>
                <a:r>
                  <a:rPr lang="en-US">
                    <a:noFill/>
                  </a:rPr>
                  <a:t> </a:t>
                </a:r>
              </a:p>
            </p:txBody>
          </p:sp>
        </mc:Fallback>
      </mc:AlternateContent>
    </p:spTree>
    <p:extLst>
      <p:ext uri="{BB962C8B-B14F-4D97-AF65-F5344CB8AC3E}">
        <p14:creationId xmlns:p14="http://schemas.microsoft.com/office/powerpoint/2010/main" val="2892001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
                                            <p:txEl>
                                              <p:pRg st="1" end="1"/>
                                            </p:txEl>
                                          </p:spTgt>
                                        </p:tgtEl>
                                        <p:attrNameLst>
                                          <p:attrName>style.visibility</p:attrName>
                                        </p:attrNameLst>
                                      </p:cBhvr>
                                      <p:to>
                                        <p:strVal val="visible"/>
                                      </p:to>
                                    </p:set>
                                    <p:animEffect transition="in" filter="wipe(left)">
                                      <p:cBhvr>
                                        <p:cTn id="42" dur="500"/>
                                        <p:tgtEl>
                                          <p:spTgt spid="4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3" grpId="0"/>
      <p:bldP spid="37" grpId="0"/>
      <p:bldP spid="43"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743200"/>
                <a:ext cx="23664672"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25000"/>
                  </a:lnSpc>
                  <a:spcAft>
                    <a:spcPts val="0"/>
                  </a:spcAft>
                  <a:buClr>
                    <a:srgbClr val="FF0000"/>
                  </a:buClr>
                  <a:buFont typeface="Wingdings" panose="05000000000000000000" pitchFamily="2" charset="2"/>
                  <a:buChar char="v"/>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(còn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trục số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là một đường thẳng mà trên đó đã xác định một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và một vectơ </a:t>
                </a:r>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độ dài bằng 1.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gốc toạ độ,</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vectơ </a:t>
                </a:r>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gọi là vectơ </a:t>
                </a:r>
                <a:r>
                  <a:rPr lang="en-US" b="1" i="1">
                    <a:solidFill>
                      <a:schemeClr val="tx1"/>
                    </a:solidFill>
                    <a:latin typeface="Tahoma" panose="020B0604030504040204" pitchFamily="34" charset="0"/>
                    <a:ea typeface="Tahoma" panose="020B0604030504040204" pitchFamily="34" charset="0"/>
                    <a:cs typeface="Tahoma" panose="020B0604030504040204" pitchFamily="34" charset="0"/>
                  </a:rPr>
                  <a:t>đơn vị </a:t>
                </a:r>
                <a:r>
                  <a:rPr lang="en-US" b="1">
                    <a:solidFill>
                      <a:schemeClr val="tx1"/>
                    </a:solidFill>
                    <a:latin typeface="Tahoma" panose="020B0604030504040204" pitchFamily="34" charset="0"/>
                    <a:ea typeface="Tahoma" panose="020B0604030504040204" pitchFamily="34" charset="0"/>
                    <a:cs typeface="Tahoma" panose="020B0604030504040204" pitchFamily="34" charset="0"/>
                  </a:rPr>
                  <a:t>của trục. Điểm </a:t>
                </a:r>
                <a14:m>
                  <m:oMath xmlns:m="http://schemas.openxmlformats.org/officeDocument/2006/math">
                    <m:r>
                      <a:rPr lang="en-US" b="1" i="1">
                        <a:solidFill>
                          <a:schemeClr val="tx1"/>
                        </a:solidFill>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trên trục biểu diễn số </a:t>
                </a:r>
                <a14:m>
                  <m:oMath xmlns:m="http://schemas.openxmlformats.org/officeDocument/2006/math">
                    <m:sSub>
                      <m:sSubPr>
                        <m:ctrlPr>
                          <a:rPr lang="en-US" b="1" i="1">
                            <a:solidFill>
                              <a:schemeClr val="tx1"/>
                            </a:solidFill>
                            <a:latin typeface="Cambria Math"/>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(hay có toạ độ </a:t>
                </a:r>
                <a14:m>
                  <m:oMath xmlns:m="http://schemas.openxmlformats.org/officeDocument/2006/math">
                    <m:sSub>
                      <m:sSubPr>
                        <m:ctrlPr>
                          <a:rPr lang="en-US" b="1" i="1">
                            <a:solidFill>
                              <a:schemeClr val="tx1"/>
                            </a:solidFill>
                            <a:latin typeface="Cambria Math"/>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𝑶𝑴</m:t>
                        </m:r>
                      </m:e>
                    </m:acc>
                    <m:r>
                      <a:rPr lang="en-US" b="1" i="1">
                        <a:solidFill>
                          <a:schemeClr val="tx1"/>
                        </a:solidFill>
                        <a:latin typeface="Cambria Math" panose="02040503050406030204" pitchFamily="18" charset="0"/>
                        <a:ea typeface="Cambria Math" panose="02040503050406030204" pitchFamily="18" charset="0"/>
                      </a:rPr>
                      <m:t>= </m:t>
                    </m:r>
                    <m:sSub>
                      <m:sSubPr>
                        <m:ctrlPr>
                          <a:rPr lang="en-US" b="1" i="1">
                            <a:solidFill>
                              <a:schemeClr val="tx1"/>
                            </a:solidFill>
                            <a:latin typeface="Cambria Math"/>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𝒙</m:t>
                        </m:r>
                      </m:e>
                      <m:sub>
                        <m:r>
                          <a:rPr lang="en-US" b="1" i="1">
                            <a:solidFill>
                              <a:schemeClr val="tx1"/>
                            </a:solidFill>
                            <a:latin typeface="Cambria Math" panose="02040503050406030204" pitchFamily="18" charset="0"/>
                            <a:ea typeface="Cambria Math" panose="02040503050406030204" pitchFamily="18" charset="0"/>
                          </a:rPr>
                          <m:t>𝟎</m:t>
                        </m:r>
                      </m:sub>
                    </m:sSub>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b="1">
                  <a:solidFill>
                    <a:schemeClr val="tx1"/>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Ví dụ:</a:t>
                </a:r>
                <a:endParaRPr lang="en-US" b="1" i="1">
                  <a:solidFill>
                    <a:srgbClr val="FF0000"/>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m:t>
                        </m:r>
                        <m:r>
                          <a:rPr lang="en-US" b="1" i="1" smtClean="0">
                            <a:solidFill>
                              <a:schemeClr val="tx1"/>
                            </a:solidFill>
                            <a:latin typeface="Cambria Math" panose="02040503050406030204" pitchFamily="18" charset="0"/>
                            <a:ea typeface="Cambria Math" panose="02040503050406030204" pitchFamily="18" charset="0"/>
                          </a:rPr>
                          <m:t>𝑴</m:t>
                        </m:r>
                      </m:e>
                    </m:acc>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𝟒</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thì điểm </a:t>
                </a:r>
                <a14:m>
                  <m:oMath xmlns:m="http://schemas.openxmlformats.org/officeDocument/2006/math">
                    <m:r>
                      <a:rPr lang="en-US" b="1" i="1">
                        <a:latin typeface="Cambria Math" panose="02040503050406030204" pitchFamily="18" charset="0"/>
                        <a:ea typeface="Cambria Math" panose="02040503050406030204" pitchFamily="18" charset="0"/>
                      </a:rPr>
                      <m:t>𝑴</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𝑵</m:t>
                        </m:r>
                      </m:e>
                    </m:acc>
                    <m:r>
                      <a:rPr lang="en-US" b="1" i="1">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m:t>
                    </m:r>
                    <m:f>
                      <m:fPr>
                        <m:ctrlPr>
                          <a:rPr lang="en-US" b="1" i="1">
                            <a:solidFill>
                              <a:schemeClr val="tx1"/>
                            </a:solidFill>
                            <a:latin typeface="Cambria Math"/>
                            <a:ea typeface="Cambria Math" panose="02040503050406030204" pitchFamily="18" charset="0"/>
                          </a:rPr>
                        </m:ctrlPr>
                      </m:fPr>
                      <m:num>
                        <m:r>
                          <a:rPr lang="en-US" b="1" i="1">
                            <a:solidFill>
                              <a:schemeClr val="tx1"/>
                            </a:solidFill>
                            <a:latin typeface="Cambria Math" panose="02040503050406030204" pitchFamily="18" charset="0"/>
                            <a:ea typeface="Cambria Math" panose="02040503050406030204" pitchFamily="18" charset="0"/>
                          </a:rPr>
                          <m:t>𝟑</m:t>
                        </m:r>
                      </m:num>
                      <m:den>
                        <m:r>
                          <a:rPr lang="en-US" b="1" i="1">
                            <a:solidFill>
                              <a:schemeClr val="tx1"/>
                            </a:solidFill>
                            <a:latin typeface="Cambria Math" panose="02040503050406030204" pitchFamily="18" charset="0"/>
                            <a:ea typeface="Cambria Math" panose="02040503050406030204" pitchFamily="18" charset="0"/>
                          </a:rPr>
                          <m:t>𝟐</m:t>
                        </m:r>
                      </m:den>
                    </m:f>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th</m:t>
                    </m:r>
                    <m:r>
                      <m:rPr>
                        <m:nor/>
                      </m:rPr>
                      <a:rPr lang="en-US" b="1">
                        <a:latin typeface="Tahoma" panose="020B0604030504040204" pitchFamily="34" charset="0"/>
                        <a:ea typeface="Tahoma" panose="020B0604030504040204" pitchFamily="34" charset="0"/>
                        <a:cs typeface="Tahoma" panose="020B0604030504040204" pitchFamily="34" charset="0"/>
                      </a:rPr>
                      <m:t>ì đ</m:t>
                    </m:r>
                    <m:r>
                      <m:rPr>
                        <m:nor/>
                      </m:rPr>
                      <a:rPr lang="en-US" b="1">
                        <a:latin typeface="Tahoma" panose="020B0604030504040204" pitchFamily="34" charset="0"/>
                        <a:ea typeface="Tahoma" panose="020B0604030504040204" pitchFamily="34" charset="0"/>
                        <a:cs typeface="Tahoma" panose="020B0604030504040204" pitchFamily="34" charset="0"/>
                      </a:rPr>
                      <m:t>i</m:t>
                    </m:r>
                    <m:r>
                      <m:rPr>
                        <m:nor/>
                      </m:rPr>
                      <a:rPr lang="en-US" b="1">
                        <a:latin typeface="Tahoma" panose="020B0604030504040204" pitchFamily="34" charset="0"/>
                        <a:ea typeface="Tahoma" panose="020B0604030504040204" pitchFamily="34" charset="0"/>
                        <a:cs typeface="Tahoma" panose="020B0604030504040204" pitchFamily="34" charset="0"/>
                      </a:rPr>
                      <m:t>ể</m:t>
                    </m:r>
                    <m:r>
                      <m:rPr>
                        <m:nor/>
                      </m:rPr>
                      <a:rPr lang="en-US" b="1">
                        <a:latin typeface="Tahoma" panose="020B0604030504040204" pitchFamily="34" charset="0"/>
                        <a:ea typeface="Tahoma" panose="020B0604030504040204" pitchFamily="34" charset="0"/>
                        <a:cs typeface="Tahoma" panose="020B0604030504040204" pitchFamily="34" charset="0"/>
                      </a:rPr>
                      <m:t>m</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Cambria Math" panose="02040503050406030204" pitchFamily="18" charset="0"/>
                      </a:rPr>
                      <m:t>𝑵</m:t>
                    </m:r>
                    <m:r>
                      <m:rPr>
                        <m:nor/>
                      </m:rPr>
                      <a:rPr lang="en-US" b="1">
                        <a:latin typeface="Tahoma" panose="020B0604030504040204" pitchFamily="34" charset="0"/>
                        <a:ea typeface="Tahoma" panose="020B0604030504040204" pitchFamily="34" charset="0"/>
                        <a:cs typeface="Tahoma" panose="020B0604030504040204" pitchFamily="34" charset="0"/>
                      </a:rPr>
                      <m:t> </m:t>
                    </m:r>
                    <m:r>
                      <m:rPr>
                        <m:nor/>
                      </m:rPr>
                      <a:rPr lang="en-US" b="1">
                        <a:latin typeface="Tahoma" panose="020B0604030504040204" pitchFamily="34" charset="0"/>
                        <a:ea typeface="Tahoma" panose="020B0604030504040204" pitchFamily="34" charset="0"/>
                        <a:cs typeface="Tahoma" panose="020B0604030504040204" pitchFamily="34" charset="0"/>
                      </a:rPr>
                      <m:t>c</m:t>
                    </m:r>
                    <m:r>
                      <m:rPr>
                        <m:nor/>
                      </m:rPr>
                      <a:rPr lang="en-US" b="1">
                        <a:latin typeface="Tahoma" panose="020B0604030504040204" pitchFamily="34" charset="0"/>
                        <a:ea typeface="Tahoma" panose="020B0604030504040204" pitchFamily="34" charset="0"/>
                        <a:cs typeface="Tahoma" panose="020B0604030504040204" pitchFamily="34" charset="0"/>
                      </a:rPr>
                      <m:t>ó </m:t>
                    </m:r>
                    <m:r>
                      <m:rPr>
                        <m:nor/>
                      </m:rPr>
                      <a:rPr lang="en-US" b="1">
                        <a:latin typeface="Tahoma" panose="020B0604030504040204" pitchFamily="34" charset="0"/>
                        <a:ea typeface="Tahoma" panose="020B0604030504040204" pitchFamily="34" charset="0"/>
                        <a:cs typeface="Tahoma" panose="020B0604030504040204" pitchFamily="34" charset="0"/>
                      </a:rPr>
                      <m:t>t</m:t>
                    </m:r>
                    <m:r>
                      <m:rPr>
                        <m:nor/>
                      </m:rPr>
                      <a:rPr lang="en-US" b="1">
                        <a:latin typeface="Tahoma" panose="020B0604030504040204" pitchFamily="34" charset="0"/>
                        <a:ea typeface="Tahoma" panose="020B0604030504040204" pitchFamily="34" charset="0"/>
                        <a:cs typeface="Tahoma" panose="020B0604030504040204" pitchFamily="34" charset="0"/>
                      </a:rPr>
                      <m:t>ọ</m:t>
                    </m:r>
                    <m:r>
                      <m:rPr>
                        <m:nor/>
                      </m:rPr>
                      <a:rPr lang="en-US" b="1">
                        <a:latin typeface="Tahoma" panose="020B0604030504040204" pitchFamily="34" charset="0"/>
                        <a:ea typeface="Tahoma" panose="020B0604030504040204" pitchFamily="34" charset="0"/>
                        <a:cs typeface="Tahoma" panose="020B0604030504040204" pitchFamily="34" charset="0"/>
                      </a:rPr>
                      <m:t>a</m:t>
                    </m:r>
                    <m:r>
                      <m:rPr>
                        <m:nor/>
                      </m:rPr>
                      <a:rPr lang="en-US" b="1">
                        <a:latin typeface="Tahoma" panose="020B0604030504040204" pitchFamily="34" charset="0"/>
                        <a:ea typeface="Tahoma" panose="020B0604030504040204" pitchFamily="34" charset="0"/>
                        <a:cs typeface="Tahoma" panose="020B0604030504040204" pitchFamily="34" charset="0"/>
                      </a:rPr>
                      <m:t> độ </m:t>
                    </m:r>
                    <m:r>
                      <m:rPr>
                        <m:nor/>
                      </m:rPr>
                      <a:rPr lang="en-US" b="1">
                        <a:latin typeface="Tahoma" panose="020B0604030504040204" pitchFamily="34" charset="0"/>
                        <a:ea typeface="Tahoma" panose="020B0604030504040204" pitchFamily="34" charset="0"/>
                        <a:cs typeface="Tahoma" panose="020B0604030504040204" pitchFamily="34" charset="0"/>
                      </a:rPr>
                      <m:t>l</m:t>
                    </m:r>
                    <m:r>
                      <m:rPr>
                        <m:nor/>
                      </m:rPr>
                      <a:rPr lang="en-US" b="1">
                        <a:latin typeface="Tahoma" panose="020B0604030504040204" pitchFamily="34" charset="0"/>
                        <a:ea typeface="Tahoma" panose="020B0604030504040204" pitchFamily="34" charset="0"/>
                        <a:cs typeface="Tahoma" panose="020B0604030504040204" pitchFamily="34" charset="0"/>
                      </a:rPr>
                      <m:t>à</m:t>
                    </m:r>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𝟑</m:t>
                        </m:r>
                      </m:num>
                      <m:den>
                        <m:r>
                          <a:rPr lang="en-US" b="1" i="1">
                            <a:latin typeface="Cambria Math" panose="02040503050406030204" pitchFamily="18" charset="0"/>
                            <a:ea typeface="Cambria Math" panose="02040503050406030204" pitchFamily="18" charset="0"/>
                          </a:rPr>
                          <m:t>𝟐</m:t>
                        </m:r>
                      </m:den>
                    </m:f>
                    <m:r>
                      <m:rPr>
                        <m:nor/>
                      </m:rPr>
                      <a:rPr lang="en-US" b="1">
                        <a:latin typeface="Tahoma" panose="020B0604030504040204" pitchFamily="34" charset="0"/>
                        <a:ea typeface="Tahoma" panose="020B0604030504040204" pitchFamily="34" charset="0"/>
                        <a:cs typeface="Tahoma" panose="020B0604030504040204" pitchFamily="34"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Chú ý: Điểm gốc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𝑶</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 có tọa độ là </a:t>
                </a:r>
                <a14:m>
                  <m:oMath xmlns:m="http://schemas.openxmlformats.org/officeDocument/2006/math">
                    <m:r>
                      <a:rPr lang="en-US"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𝟎</m:t>
                    </m:r>
                  </m:oMath>
                </a14:m>
                <a:r>
                  <a:rPr lang="en-US" b="1">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743200"/>
                <a:ext cx="23664672" cy="10668000"/>
              </a:xfrm>
              <a:prstGeom prst="rect">
                <a:avLst/>
              </a:prstGeom>
              <a:blipFill>
                <a:blip r:embed="rId3"/>
                <a:stretch>
                  <a:fillRect l="-1030" r="-1133"/>
                </a:stretch>
              </a:blipFill>
              <a:ln>
                <a:solidFill>
                  <a:srgbClr val="00B0F0"/>
                </a:solidFill>
              </a:ln>
            </p:spPr>
            <p:txBody>
              <a:bodyPr/>
              <a:lstStyle/>
              <a:p>
                <a:r>
                  <a:rPr lang="en-US">
                    <a:noFill/>
                  </a:rPr>
                  <a:t> </a:t>
                </a:r>
              </a:p>
            </p:txBody>
          </p:sp>
        </mc:Fallback>
      </mc:AlternateContent>
      <p:pic>
        <p:nvPicPr>
          <p:cNvPr id="8" name="Picture 7" descr="Shape&#10;&#10;Description automatically generated with medium confidence">
            <a:extLst>
              <a:ext uri="{FF2B5EF4-FFF2-40B4-BE49-F238E27FC236}">
                <a16:creationId xmlns="" xmlns:a16="http://schemas.microsoft.com/office/drawing/2014/main" id="{2258CD83-5EBD-4BB7-B5AC-344E9426B2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6200" y="6629400"/>
            <a:ext cx="10400251" cy="2438400"/>
          </a:xfrm>
          <a:prstGeom prst="rect">
            <a:avLst/>
          </a:prstGeom>
        </p:spPr>
      </p:pic>
      <p:sp>
        <p:nvSpPr>
          <p:cNvPr id="11" name="Title 1">
            <a:extLst>
              <a:ext uri="{FF2B5EF4-FFF2-40B4-BE49-F238E27FC236}">
                <a16:creationId xmlns="" xmlns:a16="http://schemas.microsoft.com/office/drawing/2014/main" id="{3F562378-1639-454D-B13E-0F52AAD4E8BE}"/>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2114157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9">
                                            <p:txEl>
                                              <p:pRg st="3" end="3"/>
                                            </p:txEl>
                                          </p:spTgt>
                                        </p:tgtEl>
                                        <p:attrNameLst>
                                          <p:attrName>style.visibility</p:attrName>
                                        </p:attrNameLst>
                                      </p:cBhvr>
                                      <p:to>
                                        <p:strVal val="visible"/>
                                      </p:to>
                                    </p:set>
                                    <p:animEffect transition="in" filter="fade">
                                      <p:cBhvr>
                                        <p:cTn id="26" dur="1000"/>
                                        <p:tgtEl>
                                          <p:spTgt spid="99">
                                            <p:txEl>
                                              <p:pRg st="3" end="3"/>
                                            </p:txEl>
                                          </p:spTgt>
                                        </p:tgtEl>
                                      </p:cBhvr>
                                    </p:animEffect>
                                    <p:anim calcmode="lin" valueType="num">
                                      <p:cBhvr>
                                        <p:cTn id="27"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9">
                                            <p:txEl>
                                              <p:pRg st="4" end="4"/>
                                            </p:txEl>
                                          </p:spTgt>
                                        </p:tgtEl>
                                        <p:attrNameLst>
                                          <p:attrName>style.visibility</p:attrName>
                                        </p:attrNameLst>
                                      </p:cBhvr>
                                      <p:to>
                                        <p:strVal val="visible"/>
                                      </p:to>
                                    </p:set>
                                    <p:animEffect transition="in" filter="fade">
                                      <p:cBhvr>
                                        <p:cTn id="33" dur="1000"/>
                                        <p:tgtEl>
                                          <p:spTgt spid="99">
                                            <p:txEl>
                                              <p:pRg st="4" end="4"/>
                                            </p:txEl>
                                          </p:spTgt>
                                        </p:tgtEl>
                                      </p:cBhvr>
                                    </p:animEffect>
                                    <p:anim calcmode="lin" valueType="num">
                                      <p:cBhvr>
                                        <p:cTn id="34"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9">
                                            <p:txEl>
                                              <p:pRg st="5" end="5"/>
                                            </p:txEl>
                                          </p:spTgt>
                                        </p:tgtEl>
                                        <p:attrNameLst>
                                          <p:attrName>style.visibility</p:attrName>
                                        </p:attrNameLst>
                                      </p:cBhvr>
                                      <p:to>
                                        <p:strVal val="visible"/>
                                      </p:to>
                                    </p:set>
                                    <p:animEffect transition="in" filter="fade">
                                      <p:cBhvr>
                                        <p:cTn id="40" dur="1000"/>
                                        <p:tgtEl>
                                          <p:spTgt spid="99">
                                            <p:txEl>
                                              <p:pRg st="5" end="5"/>
                                            </p:txEl>
                                          </p:spTgt>
                                        </p:tgtEl>
                                      </p:cBhvr>
                                    </p:animEffect>
                                    <p:anim calcmode="lin" valueType="num">
                                      <p:cBhvr>
                                        <p:cTn id="41"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fade">
                                      <p:cBhvr>
                                        <p:cTn id="47" dur="1000"/>
                                        <p:tgtEl>
                                          <p:spTgt spid="99">
                                            <p:txEl>
                                              <p:pRg st="6" end="6"/>
                                            </p:txEl>
                                          </p:spTgt>
                                        </p:tgtEl>
                                      </p:cBhvr>
                                    </p:animEffect>
                                    <p:anim calcmode="lin" valueType="num">
                                      <p:cBhvr>
                                        <p:cTn id="48"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61950" y="2743200"/>
                <a:ext cx="1594485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q"/>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en-US" b="1">
                    <a:latin typeface="Tahoma" panose="020B0604030504040204" pitchFamily="34" charset="0"/>
                    <a:ea typeface="Tahoma" panose="020B0604030504040204" pitchFamily="34" charset="0"/>
                    <a:cs typeface="Tahoma" panose="020B0604030504040204" pitchFamily="34" charset="0"/>
                  </a:rPr>
                  <a:t> Trong hình 4.33:</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r>
                  <a:rPr lang="en-US" b="1">
                    <a:latin typeface="Tahoma" panose="020B0604030504040204" pitchFamily="34" charset="0"/>
                    <a:ea typeface="Tahoma" panose="020B0604030504040204" pitchFamily="34" charset="0"/>
                    <a:cs typeface="Tahoma" panose="020B0604030504040204" pitchFamily="34" charset="0"/>
                  </a:rPr>
                  <a:t>b) Hãy biểu thị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𝑶𝑴</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𝑶𝑵</m:t>
                        </m:r>
                      </m:e>
                    </m:acc>
                  </m:oMath>
                </a14:m>
                <a:r>
                  <a:rPr lang="en-US" b="1">
                    <a:latin typeface="Tahoma" panose="020B0604030504040204" pitchFamily="34" charset="0"/>
                    <a:ea typeface="Tahoma" panose="020B0604030504040204" pitchFamily="34" charset="0"/>
                    <a:cs typeface="Tahoma" panose="020B0604030504040204" pitchFamily="34" charset="0"/>
                  </a:rPr>
                  <a:t>; từ đó biểu thị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𝑴𝑵</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endParaRPr lang="en-US">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61950" y="2743200"/>
                <a:ext cx="15944850" cy="10686288"/>
              </a:xfrm>
              <a:prstGeom prst="rect">
                <a:avLst/>
              </a:prstGeom>
              <a:blipFill>
                <a:blip r:embed="rId3"/>
                <a:stretch>
                  <a:fillRect l="-1681" t="-1481" r="-179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4EF7CB57-4DD6-4D84-89BE-12EF7D2780CD}"/>
                  </a:ext>
                </a:extLst>
              </p:cNvPr>
              <p:cNvSpPr txBox="1">
                <a:spLocks/>
              </p:cNvSpPr>
              <p:nvPr/>
            </p:nvSpPr>
            <p:spPr>
              <a:xfrm>
                <a:off x="16611600" y="2743200"/>
                <a:ext cx="7467600" cy="10686288"/>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buFont typeface="Wingdings" panose="05000000000000000000" pitchFamily="2" charset="2"/>
                  <a:buChar char="Ø"/>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Hướng </a:t>
                </a:r>
                <a:r>
                  <a:rPr lang="fr-FR" b="1" err="1">
                    <a:solidFill>
                      <a:srgbClr val="FF0000"/>
                    </a:solidFill>
                    <a:latin typeface="Tahoma" panose="020B0604030504040204" pitchFamily="34" charset="0"/>
                    <a:ea typeface="Tahoma" panose="020B0604030504040204" pitchFamily="34" charset="0"/>
                    <a:cs typeface="Tahoma" panose="020B0604030504040204" pitchFamily="34" charset="0"/>
                  </a:rPr>
                  <a:t>dẫn</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fr-FR" b="1">
                    <a:latin typeface="Tahoma" panose="020B0604030504040204" pitchFamily="34" charset="0"/>
                    <a:ea typeface="Tahoma" panose="020B0604030504040204" pitchFamily="34" charset="0"/>
                    <a:cs typeface="Tahoma" panose="020B0604030504040204" pitchFamily="34" charset="0"/>
                  </a:rPr>
                  <a:t>a)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𝑶𝑴</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𝟑</m:t>
                    </m:r>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rPr>
                          <m:t>𝑶𝑵</m:t>
                        </m:r>
                      </m:e>
                    </m:acc>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b="1"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b="1" i="1" smtClean="0">
                            <a:solidFill>
                              <a:schemeClr val="tx1"/>
                            </a:solidFill>
                            <a:latin typeface="Cambria Math"/>
                            <a:ea typeface="Cambria Math" panose="02040503050406030204" pitchFamily="18" charset="0"/>
                            <a:cs typeface="Times New Roman" panose="02020603050405020304" pitchFamily="18" charset="0"/>
                          </a:rPr>
                        </m:ctrlPr>
                      </m:fPr>
                      <m:num>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𝟓</m:t>
                        </m:r>
                      </m:num>
                      <m:den>
                        <m:r>
                          <a:rPr lang="en-US" b="1"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𝟐</m:t>
                        </m:r>
                      </m:den>
                    </m:f>
                    <m:acc>
                      <m:accPr>
                        <m:chr m:val="⃗"/>
                        <m:ctrlPr>
                          <a:rPr lang="en-US" b="1" i="1">
                            <a:solidFill>
                              <a:schemeClr val="tx1"/>
                            </a:solidFill>
                            <a:latin typeface="Cambria Math"/>
                            <a:ea typeface="Cambria Math" panose="02040503050406030204" pitchFamily="18" charset="0"/>
                          </a:rPr>
                        </m:ctrlPr>
                      </m:accPr>
                      <m:e>
                        <m:r>
                          <a:rPr lang="en-US"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a:latin typeface="Tahoma" panose="020B0604030504040204" pitchFamily="34" charset="0"/>
                    <a:ea typeface="Tahoma" panose="020B0604030504040204" pitchFamily="34" charset="0"/>
                    <a:cs typeface="Tahoma" panose="020B0604030504040204" pitchFamily="34" charset="0"/>
                  </a:rPr>
                  <a:t>b) Ta có:</a:t>
                </a:r>
                <a:endParaRPr lang="en-US" b="1">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𝑴𝑵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𝑶𝑵</m:t>
                        </m:r>
                      </m:e>
                    </m:acc>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𝑶𝑴</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𝟑</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e>
                      </m:d>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𝟓</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f>
                        <m:fPr>
                          <m:ctrlPr>
                            <a:rPr lang="en-US" b="1" i="1">
                              <a:latin typeface="Cambria Math"/>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𝟓</m:t>
                          </m:r>
                        </m:num>
                        <m:den>
                          <m:r>
                            <a:rPr lang="en-US" b="1" i="1">
                              <a:latin typeface="Cambria Math" panose="02040503050406030204" pitchFamily="18" charset="0"/>
                              <a:ea typeface="Cambria Math" panose="02040503050406030204" pitchFamily="18" charset="0"/>
                            </a:rPr>
                            <m:t>𝟐</m:t>
                          </m:r>
                        </m:den>
                      </m:f>
                      <m:acc>
                        <m:accPr>
                          <m:chr m:val="⃗"/>
                          <m:ctrlPr>
                            <a:rPr lang="en-US" b="1" i="1" smtClean="0">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m:oMathPara>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16611600" y="2743200"/>
                <a:ext cx="7467600" cy="10686288"/>
              </a:xfrm>
              <a:prstGeom prst="rect">
                <a:avLst/>
              </a:prstGeom>
              <a:blipFill>
                <a:blip r:embed="rId4"/>
                <a:stretch>
                  <a:fillRect l="-3586" t="-1481"/>
                </a:stretch>
              </a:blipFill>
              <a:ln>
                <a:solidFill>
                  <a:srgbClr val="00B0F0"/>
                </a:solidFill>
              </a:ln>
            </p:spPr>
            <p:txBody>
              <a:bodyPr/>
              <a:lstStyle/>
              <a:p>
                <a:r>
                  <a:rPr lang="en-US">
                    <a:noFill/>
                  </a:rPr>
                  <a:t> </a:t>
                </a:r>
              </a:p>
            </p:txBody>
          </p:sp>
        </mc:Fallback>
      </mc:AlternateContent>
      <p:pic>
        <p:nvPicPr>
          <p:cNvPr id="18" name="Picture 17">
            <a:extLst>
              <a:ext uri="{FF2B5EF4-FFF2-40B4-BE49-F238E27FC236}">
                <a16:creationId xmlns="" xmlns:a16="http://schemas.microsoft.com/office/drawing/2014/main" id="{733C5B8E-9696-4C14-9345-47FD1701A704}"/>
              </a:ext>
            </a:extLst>
          </p:cNvPr>
          <p:cNvPicPr>
            <a:picLocks noChangeAspect="1"/>
          </p:cNvPicPr>
          <p:nvPr/>
        </p:nvPicPr>
        <p:blipFill>
          <a:blip r:embed="rId5"/>
          <a:stretch>
            <a:fillRect/>
          </a:stretch>
        </p:blipFill>
        <p:spPr>
          <a:xfrm>
            <a:off x="24380952" y="4648200"/>
            <a:ext cx="5210422" cy="6324600"/>
          </a:xfrm>
          <a:prstGeom prst="rect">
            <a:avLst/>
          </a:prstGeom>
        </p:spPr>
      </p:pic>
      <p:pic>
        <p:nvPicPr>
          <p:cNvPr id="6" name="Picture 5" descr="Shape&#10;&#10;Description automatically generated">
            <a:extLst>
              <a:ext uri="{FF2B5EF4-FFF2-40B4-BE49-F238E27FC236}">
                <a16:creationId xmlns="" xmlns:a16="http://schemas.microsoft.com/office/drawing/2014/main" id="{AAD1C5BC-8F6E-4A29-9B23-9A409CA1D3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8014" y="6211825"/>
            <a:ext cx="7293506" cy="7162798"/>
          </a:xfrm>
          <a:prstGeom prst="rect">
            <a:avLst/>
          </a:prstGeom>
        </p:spPr>
      </p:pic>
      <p:cxnSp>
        <p:nvCxnSpPr>
          <p:cNvPr id="16" name="Straight Arrow Connector 15">
            <a:extLst>
              <a:ext uri="{FF2B5EF4-FFF2-40B4-BE49-F238E27FC236}">
                <a16:creationId xmlns="" xmlns:a16="http://schemas.microsoft.com/office/drawing/2014/main" id="{3E31B790-DCCA-4D2A-8779-2D268DEF946C}"/>
              </a:ext>
            </a:extLst>
          </p:cNvPr>
          <p:cNvCxnSpPr>
            <a:cxnSpLocks/>
          </p:cNvCxnSpPr>
          <p:nvPr/>
        </p:nvCxnSpPr>
        <p:spPr>
          <a:xfrm>
            <a:off x="7033846" y="12404422"/>
            <a:ext cx="3124200" cy="0"/>
          </a:xfrm>
          <a:prstGeom prst="straightConnector1">
            <a:avLst/>
          </a:prstGeom>
          <a:ln w="5715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B2C25717-21EA-4EAB-AF59-EB7210321539}"/>
              </a:ext>
            </a:extLst>
          </p:cNvPr>
          <p:cNvCxnSpPr>
            <a:cxnSpLocks/>
          </p:cNvCxnSpPr>
          <p:nvPr/>
        </p:nvCxnSpPr>
        <p:spPr>
          <a:xfrm flipV="1">
            <a:off x="7033846" y="7262446"/>
            <a:ext cx="0" cy="5181600"/>
          </a:xfrm>
          <a:prstGeom prst="straightConnector1">
            <a:avLst/>
          </a:prstGeom>
          <a:ln w="57150">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 xmlns:a16="http://schemas.microsoft.com/office/drawing/2014/main" id="{E20FD3E2-FA74-438C-B046-C4A218F062A8}"/>
              </a:ext>
            </a:extLst>
          </p:cNvPr>
          <p:cNvGrpSpPr/>
          <p:nvPr/>
        </p:nvGrpSpPr>
        <p:grpSpPr>
          <a:xfrm>
            <a:off x="10036126" y="11585544"/>
            <a:ext cx="586154" cy="911256"/>
            <a:chOff x="9255742" y="11376654"/>
            <a:chExt cx="586154" cy="911256"/>
          </a:xfrm>
        </p:grpSpPr>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F130D171-684B-419E-AC99-6B1DD1CCC3E4}"/>
                    </a:ext>
                  </a:extLst>
                </p:cNvPr>
                <p:cNvSpPr txBox="1"/>
                <p:nvPr/>
              </p:nvSpPr>
              <p:spPr>
                <a:xfrm>
                  <a:off x="9458843" y="11376654"/>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1</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TextBox 9">
                  <a:extLst>
                    <a:ext uri="{FF2B5EF4-FFF2-40B4-BE49-F238E27FC236}">
                      <a16:creationId xmlns:a16="http://schemas.microsoft.com/office/drawing/2014/main" id="{F130D171-684B-419E-AC99-6B1DD1CCC3E4}"/>
                    </a:ext>
                  </a:extLst>
                </p:cNvPr>
                <p:cNvSpPr txBox="1">
                  <a:spLocks noRot="1" noChangeAspect="1" noMove="1" noResize="1" noEditPoints="1" noAdjustHandles="1" noChangeArrowheads="1" noChangeShapeType="1" noTextEdit="1"/>
                </p:cNvSpPr>
                <p:nvPr/>
              </p:nvSpPr>
              <p:spPr>
                <a:xfrm>
                  <a:off x="9458843" y="11376654"/>
                  <a:ext cx="383053" cy="677108"/>
                </a:xfrm>
                <a:prstGeom prst="rect">
                  <a:avLst/>
                </a:prstGeom>
                <a:blipFill>
                  <a:blip r:embed="rId7"/>
                  <a:stretch>
                    <a:fillRect r="-66667"/>
                  </a:stretch>
                </a:blipFill>
              </p:spPr>
              <p:txBody>
                <a:bodyPr/>
                <a:lstStyle/>
                <a:p>
                  <a:r>
                    <a:rPr lang="en-US">
                      <a:noFill/>
                    </a:rPr>
                    <a:t> </a:t>
                  </a:r>
                </a:p>
              </p:txBody>
            </p:sp>
          </mc:Fallback>
        </mc:AlternateContent>
        <p:sp>
          <p:nvSpPr>
            <p:cNvPr id="11" name="Oval 10">
              <a:extLst>
                <a:ext uri="{FF2B5EF4-FFF2-40B4-BE49-F238E27FC236}">
                  <a16:creationId xmlns="" xmlns:a16="http://schemas.microsoft.com/office/drawing/2014/main" id="{53304704-B95E-49AB-A848-D4E343F12B27}"/>
                </a:ext>
              </a:extLst>
            </p:cNvPr>
            <p:cNvSpPr/>
            <p:nvPr/>
          </p:nvSpPr>
          <p:spPr>
            <a:xfrm>
              <a:off x="9255742" y="12105030"/>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0" name="Group 19">
            <a:extLst>
              <a:ext uri="{FF2B5EF4-FFF2-40B4-BE49-F238E27FC236}">
                <a16:creationId xmlns="" xmlns:a16="http://schemas.microsoft.com/office/drawing/2014/main" id="{8F8A99AB-7904-4689-8B9C-FC66FC14C759}"/>
              </a:ext>
            </a:extLst>
          </p:cNvPr>
          <p:cNvGrpSpPr/>
          <p:nvPr/>
        </p:nvGrpSpPr>
        <p:grpSpPr>
          <a:xfrm>
            <a:off x="6954598" y="6537118"/>
            <a:ext cx="574066" cy="795867"/>
            <a:chOff x="9255742" y="11510331"/>
            <a:chExt cx="574066" cy="795867"/>
          </a:xfrm>
        </p:grpSpPr>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03AC30E9-046B-4112-84AB-6C15CBDC35AA}"/>
                    </a:ext>
                  </a:extLst>
                </p:cNvPr>
                <p:cNvSpPr txBox="1"/>
                <p:nvPr/>
              </p:nvSpPr>
              <p:spPr>
                <a:xfrm>
                  <a:off x="9446755" y="11510331"/>
                  <a:ext cx="38305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FF0000"/>
                                </a:solidFill>
                                <a:latin typeface="Cambria Math"/>
                              </a:rPr>
                            </m:ctrlPr>
                          </m:sSubPr>
                          <m:e>
                            <m:r>
                              <a:rPr lang="en-US" sz="4400" b="0" i="1" smtClean="0">
                                <a:solidFill>
                                  <a:srgbClr val="FF0000"/>
                                </a:solidFill>
                                <a:latin typeface="Cambria Math" panose="02040503050406030204" pitchFamily="18" charset="0"/>
                              </a:rPr>
                              <m:t>𝑀</m:t>
                            </m:r>
                          </m:e>
                          <m:sub>
                            <m:r>
                              <a:rPr lang="en-US" sz="4400" b="0" i="1" smtClean="0">
                                <a:solidFill>
                                  <a:srgbClr val="FF0000"/>
                                </a:solidFill>
                                <a:latin typeface="Cambria Math" panose="02040503050406030204" pitchFamily="18" charset="0"/>
                              </a:rPr>
                              <m:t>2</m:t>
                            </m:r>
                          </m:sub>
                        </m:sSub>
                      </m:oMath>
                    </m:oMathPara>
                  </a14:m>
                  <a:endParaRPr lang="en-US" sz="4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03AC30E9-046B-4112-84AB-6C15CBDC35AA}"/>
                    </a:ext>
                  </a:extLst>
                </p:cNvPr>
                <p:cNvSpPr txBox="1">
                  <a:spLocks noRot="1" noChangeAspect="1" noMove="1" noResize="1" noEditPoints="1" noAdjustHandles="1" noChangeArrowheads="1" noChangeShapeType="1" noTextEdit="1"/>
                </p:cNvSpPr>
                <p:nvPr/>
              </p:nvSpPr>
              <p:spPr>
                <a:xfrm>
                  <a:off x="9446755" y="11510331"/>
                  <a:ext cx="383053" cy="677108"/>
                </a:xfrm>
                <a:prstGeom prst="rect">
                  <a:avLst/>
                </a:prstGeom>
                <a:blipFill>
                  <a:blip r:embed="rId8"/>
                  <a:stretch>
                    <a:fillRect r="-68254"/>
                  </a:stretch>
                </a:blipFill>
              </p:spPr>
              <p:txBody>
                <a:bodyPr/>
                <a:lstStyle/>
                <a:p>
                  <a:r>
                    <a:rPr lang="en-US">
                      <a:noFill/>
                    </a:rPr>
                    <a:t> </a:t>
                  </a:r>
                </a:p>
              </p:txBody>
            </p:sp>
          </mc:Fallback>
        </mc:AlternateContent>
        <p:sp>
          <p:nvSpPr>
            <p:cNvPr id="22" name="Oval 21">
              <a:extLst>
                <a:ext uri="{FF2B5EF4-FFF2-40B4-BE49-F238E27FC236}">
                  <a16:creationId xmlns="" xmlns:a16="http://schemas.microsoft.com/office/drawing/2014/main" id="{E6F3DF08-2D3A-4AA7-9A37-42F61D8CF374}"/>
                </a:ext>
              </a:extLst>
            </p:cNvPr>
            <p:cNvSpPr/>
            <p:nvPr/>
          </p:nvSpPr>
          <p:spPr>
            <a:xfrm>
              <a:off x="9255742" y="121233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6" name="Title 1">
            <a:extLst>
              <a:ext uri="{FF2B5EF4-FFF2-40B4-BE49-F238E27FC236}">
                <a16:creationId xmlns="" xmlns:a16="http://schemas.microsoft.com/office/drawing/2014/main" id="{E7499874-7D3F-4682-866E-10C8B5320F91}"/>
              </a:ext>
            </a:extLst>
          </p:cNvPr>
          <p:cNvSpPr txBox="1">
            <a:spLocks/>
          </p:cNvSpPr>
          <p:nvPr/>
        </p:nvSpPr>
        <p:spPr>
          <a:xfrm>
            <a:off x="361950" y="177165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spTree>
    <p:extLst>
      <p:ext uri="{BB962C8B-B14F-4D97-AF65-F5344CB8AC3E}">
        <p14:creationId xmlns:p14="http://schemas.microsoft.com/office/powerpoint/2010/main" val="1357868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4.27083E-6 -4.44444E-6 L -0.26921 -4.44444E-6 " pathEditMode="relative" rAng="0" ptsTypes="AA">
                                      <p:cBhvr>
                                        <p:cTn id="55" dur="2000" fill="hold"/>
                                        <p:tgtEl>
                                          <p:spTgt spid="18"/>
                                        </p:tgtEl>
                                        <p:attrNameLst>
                                          <p:attrName>ppt_x</p:attrName>
                                          <p:attrName>ppt_y</p:attrName>
                                        </p:attrNameLst>
                                      </p:cBhvr>
                                      <p:rCtr x="-13464" y="0"/>
                                    </p:animMotion>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arn(inVertical)">
                                      <p:cBhvr>
                                        <p:cTn id="60" dur="500"/>
                                        <p:tgtEl>
                                          <p:spTgt spid="5"/>
                                        </p:tgtEl>
                                      </p:cBhvr>
                                    </p:animEffect>
                                  </p:childTnLst>
                                </p:cTn>
                              </p:par>
                              <p:par>
                                <p:cTn id="61" presetID="16" presetClass="entr" presetSubtype="2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par>
                                <p:cTn id="69" presetID="16" presetClass="entr" presetSubtype="21"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
                                            <p:txEl>
                                              <p:pRg st="1" end="1"/>
                                            </p:txEl>
                                          </p:spTgt>
                                        </p:tgtEl>
                                        <p:attrNameLst>
                                          <p:attrName>style.visibility</p:attrName>
                                        </p:attrNameLst>
                                      </p:cBhvr>
                                      <p:to>
                                        <p:strVal val="visible"/>
                                      </p:to>
                                    </p:set>
                                    <p:animEffect transition="in" filter="fade">
                                      <p:cBhvr>
                                        <p:cTn id="81" dur="1000"/>
                                        <p:tgtEl>
                                          <p:spTgt spid="7">
                                            <p:txEl>
                                              <p:pRg st="1" end="1"/>
                                            </p:txEl>
                                          </p:spTgt>
                                        </p:tgtEl>
                                      </p:cBhvr>
                                    </p:animEffect>
                                    <p:anim calcmode="lin" valueType="num">
                                      <p:cBhvr>
                                        <p:cTn id="8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8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
                                            <p:txEl>
                                              <p:pRg st="2" end="2"/>
                                            </p:txEl>
                                          </p:spTgt>
                                        </p:tgtEl>
                                        <p:attrNameLst>
                                          <p:attrName>style.visibility</p:attrName>
                                        </p:attrNameLst>
                                      </p:cBhvr>
                                      <p:to>
                                        <p:strVal val="visible"/>
                                      </p:to>
                                    </p:set>
                                    <p:animEffect transition="in" filter="fade">
                                      <p:cBhvr>
                                        <p:cTn id="88" dur="1000"/>
                                        <p:tgtEl>
                                          <p:spTgt spid="7">
                                            <p:txEl>
                                              <p:pRg st="2" end="2"/>
                                            </p:txEl>
                                          </p:spTgt>
                                        </p:tgtEl>
                                      </p:cBhvr>
                                    </p:animEffect>
                                    <p:anim calcmode="lin" valueType="num">
                                      <p:cBhvr>
                                        <p:cTn id="8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7">
                                            <p:txEl>
                                              <p:pRg st="3" end="3"/>
                                            </p:txEl>
                                          </p:spTgt>
                                        </p:tgtEl>
                                        <p:attrNameLst>
                                          <p:attrName>style.visibility</p:attrName>
                                        </p:attrNameLst>
                                      </p:cBhvr>
                                      <p:to>
                                        <p:strVal val="visible"/>
                                      </p:to>
                                    </p:set>
                                    <p:animEffect transition="in" filter="fade">
                                      <p:cBhvr>
                                        <p:cTn id="95" dur="1000"/>
                                        <p:tgtEl>
                                          <p:spTgt spid="7">
                                            <p:txEl>
                                              <p:pRg st="3" end="3"/>
                                            </p:txEl>
                                          </p:spTgt>
                                        </p:tgtEl>
                                      </p:cBhvr>
                                    </p:animEffect>
                                    <p:anim calcmode="lin" valueType="num">
                                      <p:cBhvr>
                                        <p:cTn id="9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fade">
                                      <p:cBhvr>
                                        <p:cTn id="102" dur="1000"/>
                                        <p:tgtEl>
                                          <p:spTgt spid="7">
                                            <p:txEl>
                                              <p:pRg st="4" end="4"/>
                                            </p:txEl>
                                          </p:spTgt>
                                        </p:tgtEl>
                                      </p:cBhvr>
                                    </p:animEffect>
                                    <p:anim calcmode="lin" valueType="num">
                                      <p:cBhvr>
                                        <p:cTn id="10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Effect transition="in" filter="fade">
                                      <p:cBhvr>
                                        <p:cTn id="109" dur="1000"/>
                                        <p:tgtEl>
                                          <p:spTgt spid="7">
                                            <p:txEl>
                                              <p:pRg st="5" end="5"/>
                                            </p:txEl>
                                          </p:spTgt>
                                        </p:tgtEl>
                                      </p:cBhvr>
                                    </p:animEffect>
                                    <p:anim calcmode="lin" valueType="num">
                                      <p:cBhvr>
                                        <p:cTn id="11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1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7">
                                            <p:txEl>
                                              <p:pRg st="6" end="6"/>
                                            </p:txEl>
                                          </p:spTgt>
                                        </p:tgtEl>
                                        <p:attrNameLst>
                                          <p:attrName>style.visibility</p:attrName>
                                        </p:attrNameLst>
                                      </p:cBhvr>
                                      <p:to>
                                        <p:strVal val="visible"/>
                                      </p:to>
                                    </p:set>
                                    <p:animEffect transition="in" filter="fade">
                                      <p:cBhvr>
                                        <p:cTn id="116" dur="1000"/>
                                        <p:tgtEl>
                                          <p:spTgt spid="7">
                                            <p:txEl>
                                              <p:pRg st="6" end="6"/>
                                            </p:txEl>
                                          </p:spTgt>
                                        </p:tgtEl>
                                      </p:cBhvr>
                                    </p:animEffect>
                                    <p:anim calcmode="lin" valueType="num">
                                      <p:cBhvr>
                                        <p:cTn id="11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7">
                                            <p:txEl>
                                              <p:pRg st="7" end="7"/>
                                            </p:txEl>
                                          </p:spTgt>
                                        </p:tgtEl>
                                        <p:attrNameLst>
                                          <p:attrName>style.visibility</p:attrName>
                                        </p:attrNameLst>
                                      </p:cBhvr>
                                      <p:to>
                                        <p:strVal val="visible"/>
                                      </p:to>
                                    </p:set>
                                    <p:animEffect transition="in" filter="fade">
                                      <p:cBhvr>
                                        <p:cTn id="123" dur="1000"/>
                                        <p:tgtEl>
                                          <p:spTgt spid="7">
                                            <p:txEl>
                                              <p:pRg st="7" end="7"/>
                                            </p:txEl>
                                          </p:spTgt>
                                        </p:tgtEl>
                                      </p:cBhvr>
                                    </p:animEffect>
                                    <p:anim calcmode="lin" valueType="num">
                                      <p:cBhvr>
                                        <p:cTn id="12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2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7">
                                            <p:txEl>
                                              <p:pRg st="8" end="8"/>
                                            </p:txEl>
                                          </p:spTgt>
                                        </p:tgtEl>
                                        <p:attrNameLst>
                                          <p:attrName>style.visibility</p:attrName>
                                        </p:attrNameLst>
                                      </p:cBhvr>
                                      <p:to>
                                        <p:strVal val="visible"/>
                                      </p:to>
                                    </p:set>
                                    <p:animEffect transition="in" filter="fade">
                                      <p:cBhvr>
                                        <p:cTn id="130" dur="1000"/>
                                        <p:tgtEl>
                                          <p:spTgt spid="7">
                                            <p:txEl>
                                              <p:pRg st="8" end="8"/>
                                            </p:txEl>
                                          </p:spTgt>
                                        </p:tgtEl>
                                      </p:cBhvr>
                                    </p:animEffect>
                                    <p:anim calcmode="lin" valueType="num">
                                      <p:cBhvr>
                                        <p:cTn id="13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3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67000"/>
                <a:ext cx="23664672" cy="108204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Trên mặt phẳng, xét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0"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𝒚</m:t>
                    </m:r>
                  </m:oMath>
                </a14:m>
                <a:r>
                  <a:rPr lang="en-US" b="1">
                    <a:latin typeface="Tahoma" panose="020B0604030504040204" pitchFamily="34" charset="0"/>
                    <a:ea typeface="Tahoma" panose="020B0604030504040204" pitchFamily="34" charset="0"/>
                    <a:cs typeface="Tahoma" panose="020B0604030504040204" pitchFamily="34" charset="0"/>
                  </a:rPr>
                  <a:t> có chung gốc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và vuông góc với nhau.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vectơ đơn vị của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Hệ gồm hai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như vậy được gọi là </a:t>
                </a:r>
                <a:r>
                  <a:rPr lang="en-US" b="1" i="1">
                    <a:latin typeface="Tahoma" panose="020B0604030504040204" pitchFamily="34" charset="0"/>
                    <a:ea typeface="Tahoma" panose="020B0604030504040204" pitchFamily="34" charset="0"/>
                    <a:cs typeface="Tahoma" panose="020B0604030504040204" pitchFamily="34" charset="0"/>
                  </a:rPr>
                  <a:t>hệ trục tọa độ</a:t>
                </a: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b="1" i="1">
                        <a:latin typeface="Cambria Math" panose="02040503050406030204" pitchFamily="18" charset="0"/>
                        <a:ea typeface="Cambria Math" panose="02040503050406030204" pitchFamily="18" charset="0"/>
                      </a:rPr>
                      <m:t>𝑶</m:t>
                    </m:r>
                  </m:oMath>
                </a14:m>
                <a:r>
                  <a:rPr lang="en-US" b="1">
                    <a:latin typeface="Tahoma" panose="020B0604030504040204" pitchFamily="34" charset="0"/>
                    <a:ea typeface="Tahoma" panose="020B0604030504040204" pitchFamily="34" charset="0"/>
                    <a:cs typeface="Tahoma" panose="020B0604030504040204" pitchFamily="34" charset="0"/>
                  </a:rPr>
                  <a:t> gọi là gốc tọa độ,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hoành</a:t>
                </a:r>
                <a:r>
                  <a:rPr lang="en-US" b="1">
                    <a:latin typeface="Tahoma" panose="020B0604030504040204" pitchFamily="34" charset="0"/>
                    <a:ea typeface="Tahoma" panose="020B0604030504040204" pitchFamily="34" charset="0"/>
                    <a:cs typeface="Tahoma" panose="020B0604030504040204" pitchFamily="34" charset="0"/>
                  </a:rPr>
                  <a:t>; trục </a:t>
                </a:r>
                <a14:m>
                  <m:oMath xmlns:m="http://schemas.openxmlformats.org/officeDocument/2006/math">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i="1">
                    <a:latin typeface="Tahoma" panose="020B0604030504040204" pitchFamily="34" charset="0"/>
                    <a:ea typeface="Tahoma" panose="020B0604030504040204" pitchFamily="34" charset="0"/>
                    <a:cs typeface="Tahoma" panose="020B0604030504040204" pitchFamily="34" charset="0"/>
                  </a:rPr>
                  <a:t>trục tung</a:t>
                </a:r>
                <a:r>
                  <a:rPr lang="en-US" b="1">
                    <a:latin typeface="Tahoma" panose="020B0604030504040204" pitchFamily="34" charset="0"/>
                    <a:ea typeface="Tahoma" panose="020B0604030504040204" pitchFamily="34" charset="0"/>
                    <a:cs typeface="Tahoma" panose="020B0604030504040204" pitchFamily="34" charset="0"/>
                  </a:rPr>
                  <a:t>. Mặt phẳng chứa hệ trục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hay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67000"/>
                <a:ext cx="23664672" cy="10820400"/>
              </a:xfrm>
              <a:prstGeom prst="rect">
                <a:avLst/>
              </a:prstGeom>
              <a:blipFill>
                <a:blip r:embed="rId3"/>
                <a:stretch>
                  <a:fillRect l="-1030" t="-900" r="-1133"/>
                </a:stretch>
              </a:blipFill>
              <a:ln>
                <a:solidFill>
                  <a:srgbClr val="00B0F0"/>
                </a:solidFill>
              </a:ln>
            </p:spPr>
            <p:txBody>
              <a:bodyPr/>
              <a:lstStyle/>
              <a:p>
                <a:r>
                  <a:rPr lang="en-US">
                    <a:noFill/>
                  </a:rPr>
                  <a:t> </a:t>
                </a:r>
              </a:p>
            </p:txBody>
          </p:sp>
        </mc:Fallback>
      </mc:AlternateContent>
      <p:sp>
        <p:nvSpPr>
          <p:cNvPr id="8" name="Title 1">
            <a:extLst>
              <a:ext uri="{FF2B5EF4-FFF2-40B4-BE49-F238E27FC236}">
                <a16:creationId xmlns="" xmlns:a16="http://schemas.microsoft.com/office/drawing/2014/main" id="{AB21B9B3-BD38-4D33-8804-DCF35BBF6823}"/>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5" name="Picture 4" descr="Shape, arrow&#10;&#10;Description automatically generated">
            <a:extLst>
              <a:ext uri="{FF2B5EF4-FFF2-40B4-BE49-F238E27FC236}">
                <a16:creationId xmlns="" xmlns:a16="http://schemas.microsoft.com/office/drawing/2014/main" id="{F42799FD-61B6-4FB3-85D9-950CE6E26E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0" y="6400800"/>
            <a:ext cx="6415248" cy="6852962"/>
          </a:xfrm>
          <a:prstGeom prst="rect">
            <a:avLst/>
          </a:prstGeom>
        </p:spPr>
      </p:pic>
    </p:spTree>
    <p:extLst>
      <p:ext uri="{BB962C8B-B14F-4D97-AF65-F5344CB8AC3E}">
        <p14:creationId xmlns:p14="http://schemas.microsoft.com/office/powerpoint/2010/main" val="1239357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anim calcmode="lin" valueType="num">
                                      <p:cBhvr>
                                        <p:cTn id="8" dur="1000" fill="hold"/>
                                        <p:tgtEl>
                                          <p:spTgt spid="99"/>
                                        </p:tgtEl>
                                        <p:attrNameLst>
                                          <p:attrName>ppt_x</p:attrName>
                                        </p:attrNameLst>
                                      </p:cBhvr>
                                      <p:tavLst>
                                        <p:tav tm="0">
                                          <p:val>
                                            <p:strVal val="#ppt_x"/>
                                          </p:val>
                                        </p:tav>
                                        <p:tav tm="100000">
                                          <p:val>
                                            <p:strVal val="#ppt_x"/>
                                          </p:val>
                                        </p:tav>
                                      </p:tavLst>
                                    </p:anim>
                                    <p:anim calcmode="lin" valueType="num">
                                      <p:cBhvr>
                                        <p:cTn id="9"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
                                            <p:txEl>
                                              <p:pRg st="0" end="0"/>
                                            </p:txEl>
                                          </p:spTgt>
                                        </p:tgtEl>
                                        <p:attrNameLst>
                                          <p:attrName>style.visibility</p:attrName>
                                        </p:attrNameLst>
                                      </p:cBhvr>
                                      <p:to>
                                        <p:strVal val="visible"/>
                                      </p:to>
                                    </p:set>
                                    <p:animEffect transition="in" filter="fade">
                                      <p:cBhvr>
                                        <p:cTn id="14" dur="1000"/>
                                        <p:tgtEl>
                                          <p:spTgt spid="99">
                                            <p:txEl>
                                              <p:pRg st="0" end="0"/>
                                            </p:txEl>
                                          </p:spTgt>
                                        </p:tgtEl>
                                      </p:cBhvr>
                                    </p:animEffect>
                                    <p:anim calcmode="lin" valueType="num">
                                      <p:cBhvr>
                                        <p:cTn id="15"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 xmlns:a16="http://schemas.microsoft.com/office/drawing/2014/main" id="{4EF7CB57-4DD6-4D84-89BE-12EF7D2780CD}"/>
                  </a:ext>
                </a:extLst>
              </p:cNvPr>
              <p:cNvSpPr txBox="1">
                <a:spLocks/>
              </p:cNvSpPr>
              <p:nvPr/>
            </p:nvSpPr>
            <p:spPr>
              <a:xfrm>
                <a:off x="304800" y="2667000"/>
                <a:ext cx="23698200" cy="106680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Font typeface="Wingdings" panose="05000000000000000000" pitchFamily="2" charset="2"/>
                  <a:buChar char="v"/>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Với mỗi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trên mặt phẳng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có duy nhất cặp số </a:t>
                </a:r>
                <a14:m>
                  <m:oMath xmlns:m="http://schemas.openxmlformats.org/officeDocument/2006/math">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sao cho</a:t>
                </a:r>
              </a:p>
              <a:p>
                <a:pPr marL="0" indent="0">
                  <a:lnSpc>
                    <a:spcPct val="100000"/>
                  </a:lnSpc>
                  <a:buNone/>
                </a:pP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𝒚</m:t>
                        </m:r>
                      </m:e>
                      <m:sub>
                        <m:r>
                          <a:rPr lang="en-US" b="1" i="1" smtClean="0">
                            <a:solidFill>
                              <a:srgbClr val="FF0000"/>
                            </a:solidFill>
                            <a:latin typeface="Cambria Math" panose="02040503050406030204" pitchFamily="18" charset="0"/>
                            <a:ea typeface="Cambria Math" panose="02040503050406030204" pitchFamily="18" charset="0"/>
                          </a:rPr>
                          <m:t>𝟎</m:t>
                        </m:r>
                      </m:sub>
                    </m:sSub>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Ta nói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có tọa độ </a:t>
                </a:r>
                <a14:m>
                  <m:oMath xmlns:m="http://schemas.openxmlformats.org/officeDocument/2006/math">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và viết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d>
                      <m:dPr>
                        <m:ctrlPr>
                          <a:rPr lang="en-US" b="1" i="1">
                            <a:latin typeface="Cambria Math"/>
                            <a:ea typeface="Cambria Math" panose="02040503050406030204" pitchFamily="18" charset="0"/>
                          </a:rPr>
                        </m:ctrlPr>
                      </m:dPr>
                      <m:e>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Các số </a:t>
                </a:r>
                <a14:m>
                  <m:oMath xmlns:m="http://schemas.openxmlformats.org/officeDocument/2006/math">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𝟎</m:t>
                        </m:r>
                      </m:sub>
                    </m:sSub>
                    <m:r>
                      <a:rPr lang="en-US" b="1" i="1">
                        <a:latin typeface="Cambria Math" panose="02040503050406030204" pitchFamily="18" charset="0"/>
                        <a:ea typeface="Cambria Math" panose="02040503050406030204" pitchFamily="18" charset="0"/>
                      </a:rPr>
                      <m:t>;</m:t>
                    </m:r>
                    <m:sSub>
                      <m:sSubPr>
                        <m:ctrlPr>
                          <a:rPr lang="en-US" b="1" i="1">
                            <a:latin typeface="Cambria Math"/>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𝒚</m:t>
                        </m:r>
                      </m:e>
                      <m:sub>
                        <m:r>
                          <a:rPr lang="en-US" b="1" i="1" smtClean="0">
                            <a:latin typeface="Cambria Math" panose="02040503050406030204" pitchFamily="18" charset="0"/>
                            <a:ea typeface="Cambria Math" panose="02040503050406030204" pitchFamily="18" charset="0"/>
                          </a:rPr>
                          <m:t>𝟎</m:t>
                        </m:r>
                      </m:sub>
                    </m:sSub>
                  </m:oMath>
                </a14:m>
                <a:r>
                  <a:rPr lang="en-US" b="1">
                    <a:latin typeface="Tahoma" panose="020B0604030504040204" pitchFamily="34" charset="0"/>
                    <a:ea typeface="Tahoma" panose="020B0604030504040204" pitchFamily="34" charset="0"/>
                    <a:cs typeface="Tahoma" panose="020B0604030504040204" pitchFamily="34" charset="0"/>
                  </a:rPr>
                  <a:t> tương ứng được gọi là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hoành độ, tung độ </a:t>
                </a:r>
                <a:r>
                  <a:rPr lang="en-US" b="1">
                    <a:latin typeface="Tahoma" panose="020B0604030504040204" pitchFamily="34" charset="0"/>
                    <a:ea typeface="Tahoma" panose="020B0604030504040204" pitchFamily="34" charset="0"/>
                    <a:cs typeface="Tahoma" panose="020B0604030504040204" pitchFamily="34" charset="0"/>
                  </a:rPr>
                  <a:t>của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ü"/>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Nhận xét: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Hai vectơ bằng nhau </a:t>
                </a:r>
                <a:r>
                  <a:rPr lang="en-US" b="1">
                    <a:latin typeface="Tahoma" panose="020B0604030504040204" pitchFamily="34" charset="0"/>
                    <a:ea typeface="Tahoma" panose="020B0604030504040204" pitchFamily="34" charset="0"/>
                    <a:cs typeface="Tahoma" panose="020B0604030504040204" pitchFamily="34" charset="0"/>
                  </a:rPr>
                  <a:t>khi và chỉ khi chúng có </a:t>
                </a:r>
                <a:r>
                  <a:rPr lang="en-US" b="1">
                    <a:solidFill>
                      <a:srgbClr val="3333FF"/>
                    </a:solidFill>
                    <a:latin typeface="Tahoma" panose="020B0604030504040204" pitchFamily="34" charset="0"/>
                    <a:ea typeface="Tahoma" panose="020B0604030504040204" pitchFamily="34" charset="0"/>
                    <a:cs typeface="Tahoma" panose="020B0604030504040204" pitchFamily="34" charset="0"/>
                  </a:rPr>
                  <a:t>cùng tọa độ</a:t>
                </a:r>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14:m>
                  <m:oMathPara xmlns:m="http://schemas.openxmlformats.org/officeDocument/2006/math">
                    <m:oMathParaPr>
                      <m:jc m:val="centerGroup"/>
                    </m:oMathParaPr>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𝒖</m:t>
                          </m:r>
                        </m:e>
                      </m:acc>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e>
                      </m:d>
                      <m:r>
                        <a:rPr lang="en-US" b="1" i="1">
                          <a:solidFill>
                            <a:srgbClr val="FF0000"/>
                          </a:solidFill>
                          <a:latin typeface="Cambria Math" panose="02040503050406030204" pitchFamily="18" charset="0"/>
                          <a:ea typeface="Cambria Math" panose="02040503050406030204" pitchFamily="18" charset="0"/>
                        </a:rPr>
                        <m:t>=</m:t>
                      </m:r>
                      <m:acc>
                        <m:accPr>
                          <m:chr m:val="⃗"/>
                          <m:ctrlPr>
                            <a:rPr lang="en-US" b="1" i="1">
                              <a:solidFill>
                                <a:srgbClr val="FF0000"/>
                              </a:solidFill>
                              <a:latin typeface="Cambria Math"/>
                              <a:ea typeface="Cambria Math" panose="02040503050406030204" pitchFamily="18" charset="0"/>
                            </a:rPr>
                          </m:ctrlPr>
                        </m:accPr>
                        <m:e>
                          <m:r>
                            <a:rPr lang="en-US" b="1" i="1">
                              <a:solidFill>
                                <a:srgbClr val="FF0000"/>
                              </a:solidFill>
                              <a:latin typeface="Cambria Math" panose="02040503050406030204" pitchFamily="18" charset="0"/>
                              <a:ea typeface="Cambria Math" panose="02040503050406030204" pitchFamily="18" charset="0"/>
                            </a:rPr>
                            <m:t>𝒗</m:t>
                          </m:r>
                        </m:e>
                      </m:acc>
                      <m:d>
                        <m:dPr>
                          <m:ctrlPr>
                            <a:rPr lang="en-US" b="1" i="1">
                              <a:solidFill>
                                <a:srgbClr val="FF0000"/>
                              </a:solidFill>
                              <a:latin typeface="Cambria Math"/>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e>
                      </m:d>
                      <m:r>
                        <a:rPr lang="en-US" b="1" i="1">
                          <a:solidFill>
                            <a:srgbClr val="FF0000"/>
                          </a:solidFill>
                          <a:latin typeface="Cambria Math" panose="02040503050406030204" pitchFamily="18" charset="0"/>
                          <a:ea typeface="Cambria Math" panose="02040503050406030204" pitchFamily="18" charset="0"/>
                        </a:rPr>
                        <m:t>⇔</m:t>
                      </m:r>
                      <m:d>
                        <m:dPr>
                          <m:begChr m:val="{"/>
                          <m:endChr m:val=""/>
                          <m:ctrlPr>
                            <a:rPr lang="en-US" b="1" i="1">
                              <a:solidFill>
                                <a:srgbClr val="FF0000"/>
                              </a:solidFill>
                              <a:latin typeface="Cambria Math"/>
                              <a:ea typeface="Cambria Math" panose="02040503050406030204" pitchFamily="18" charset="0"/>
                            </a:rPr>
                          </m:ctrlPr>
                        </m:dPr>
                        <m:e>
                          <m:eqArr>
                            <m:eqArrPr>
                              <m:ctrlPr>
                                <a:rPr lang="en-US" b="1" i="1">
                                  <a:solidFill>
                                    <a:srgbClr val="FF0000"/>
                                  </a:solidFill>
                                  <a:latin typeface="Cambria Math"/>
                                  <a:ea typeface="Cambria Math" panose="02040503050406030204" pitchFamily="18" charset="0"/>
                                </a:rPr>
                              </m:ctrlPr>
                            </m:eqArrPr>
                            <m:e>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𝒙</m:t>
                              </m:r>
                              <m:r>
                                <a:rPr lang="en-US" b="1" i="1">
                                  <a:solidFill>
                                    <a:srgbClr val="FF0000"/>
                                  </a:solidFill>
                                  <a:latin typeface="Cambria Math" panose="02040503050406030204" pitchFamily="18" charset="0"/>
                                  <a:ea typeface="Cambria Math" panose="02040503050406030204" pitchFamily="18" charset="0"/>
                                </a:rPr>
                                <m:t>′</m:t>
                              </m:r>
                            </m:e>
                            <m:e>
                              <m:r>
                                <a:rPr lang="en-US" b="1" i="1">
                                  <a:solidFill>
                                    <a:srgbClr val="FF0000"/>
                                  </a:solidFill>
                                  <a:latin typeface="Cambria Math" panose="02040503050406030204" pitchFamily="18" charset="0"/>
                                  <a:ea typeface="Cambria Math" panose="02040503050406030204" pitchFamily="18" charset="0"/>
                                </a:rPr>
                                <m:t>𝒚</m:t>
                              </m:r>
                              <m:r>
                                <a:rPr lang="en-US" b="1" i="1">
                                  <a:solidFill>
                                    <a:srgbClr val="FF0000"/>
                                  </a:solidFill>
                                  <a:latin typeface="Cambria Math" panose="02040503050406030204" pitchFamily="18" charset="0"/>
                                  <a:ea typeface="Cambria Math" panose="02040503050406030204" pitchFamily="18" charset="0"/>
                                </a:rPr>
                                <m:t>=</m:t>
                              </m:r>
                              <m:sSup>
                                <m:sSupPr>
                                  <m:ctrlPr>
                                    <a:rPr lang="en-US" b="1" i="1">
                                      <a:solidFill>
                                        <a:srgbClr val="FF0000"/>
                                      </a:solidFill>
                                      <a:latin typeface="Cambria Math"/>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𝒚</m:t>
                                  </m:r>
                                </m:e>
                                <m:sup>
                                  <m:r>
                                    <a:rPr lang="en-US" b="1" i="1">
                                      <a:solidFill>
                                        <a:srgbClr val="FF0000"/>
                                      </a:solidFill>
                                      <a:latin typeface="Cambria Math" panose="02040503050406030204" pitchFamily="18" charset="0"/>
                                      <a:ea typeface="Cambria Math" panose="02040503050406030204" pitchFamily="18" charset="0"/>
                                    </a:rPr>
                                    <m:t>′</m:t>
                                  </m:r>
                                </m:sup>
                              </m:sSup>
                              <m:r>
                                <a:rPr lang="en-US" b="1" i="1">
                                  <a:solidFill>
                                    <a:srgbClr val="FF0000"/>
                                  </a:solidFill>
                                  <a:latin typeface="Cambria Math" panose="02040503050406030204" pitchFamily="18" charset="0"/>
                                  <a:ea typeface="Cambria Math" panose="02040503050406030204" pitchFamily="18" charset="0"/>
                                </a:rPr>
                                <m:t>.</m:t>
                              </m:r>
                            </m:e>
                          </m:eqArr>
                        </m:e>
                      </m:d>
                    </m:oMath>
                  </m:oMathPara>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sym typeface="Wingdings"/>
                  </a:rPr>
                  <a:t> </a:t>
                </a: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VD1: </a:t>
                </a:r>
                <a:r>
                  <a:rPr lang="en-US" b="1">
                    <a:latin typeface="Tahoma" panose="020B0604030504040204" pitchFamily="34" charset="0"/>
                    <a:ea typeface="Tahoma" panose="020B0604030504040204" pitchFamily="34" charset="0"/>
                    <a:cs typeface="Tahoma" panose="020B0604030504040204" pitchFamily="34" charset="0"/>
                  </a:rPr>
                  <a:t>Tìm tọa độ của các vectơ đơn vị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smtClean="0">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𝒋</m:t>
                        </m:r>
                      </m:e>
                    </m:acc>
                  </m:oMath>
                </a14:m>
                <a:r>
                  <a:rPr lang="en-US" b="1" i="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tương ứng của các trục </a:t>
                </a:r>
                <a14:m>
                  <m:oMath xmlns:m="http://schemas.openxmlformats.org/officeDocument/2006/math">
                    <m:r>
                      <a:rPr lang="en-US" b="1" i="1">
                        <a:latin typeface="Cambria Math" panose="02040503050406030204" pitchFamily="18" charset="0"/>
                        <a:ea typeface="Cambria Math" panose="02040503050406030204" pitchFamily="18" charset="0"/>
                      </a:rPr>
                      <m:t>𝑶𝒙</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𝑶𝒚</m:t>
                    </m:r>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𝒊</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𝟏</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e>
                    </m:d>
                    <m:r>
                      <a:rPr lang="en-US" b="1" i="1" smtClean="0">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Vì </a:t>
                </a:r>
                <a14:m>
                  <m:oMath xmlns:m="http://schemas.openxmlformats.org/officeDocument/2006/math">
                    <m:acc>
                      <m:accPr>
                        <m:chr m:val="⃗"/>
                        <m:ctrlPr>
                          <a:rPr lang="en-US" b="1" i="1">
                            <a:latin typeface="Cambria Math"/>
                          </a:rPr>
                        </m:ctrlPr>
                      </m:accPr>
                      <m:e>
                        <m:r>
                          <a:rPr lang="en-US" b="1" i="1" smtClean="0">
                            <a:latin typeface="Cambria Math" panose="02040503050406030204" pitchFamily="18" charset="0"/>
                          </a:rPr>
                          <m:t>𝒋</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smtClean="0">
                        <a:latin typeface="Cambria Math" panose="02040503050406030204" pitchFamily="18" charset="0"/>
                      </a:rPr>
                      <m:t>𝟏</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smtClean="0">
                            <a:solidFill>
                              <a:srgbClr val="FF0000"/>
                            </a:solidFill>
                            <a:latin typeface="Cambria Math"/>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𝒋</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𝟏</m:t>
                        </m:r>
                      </m:e>
                    </m:d>
                    <m:r>
                      <a:rPr lang="en-US" b="1" i="1">
                        <a:solidFill>
                          <a:srgbClr val="FF0000"/>
                        </a:solidFill>
                        <a:latin typeface="Cambria Math" panose="02040503050406030204" pitchFamily="18" charset="0"/>
                        <a:ea typeface="Cambria Math" panose="02040503050406030204" pitchFamily="18"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q"/>
                </a:pPr>
                <a:r>
                  <a:rPr lang="fr-FR" b="1">
                    <a:solidFill>
                      <a:srgbClr val="FF0000"/>
                    </a:solidFill>
                    <a:latin typeface="Tahoma" panose="020B0604030504040204" pitchFamily="34" charset="0"/>
                    <a:ea typeface="Tahoma" panose="020B0604030504040204" pitchFamily="34" charset="0"/>
                    <a:cs typeface="Tahoma" panose="020B0604030504040204" pitchFamily="34" charset="0"/>
                  </a:rPr>
                  <a:t> Luyện tập 1: </a:t>
                </a:r>
                <a:r>
                  <a:rPr lang="fr-FR" b="1">
                    <a:latin typeface="Tahoma" panose="020B0604030504040204" pitchFamily="34" charset="0"/>
                    <a:ea typeface="Tahoma" panose="020B0604030504040204" pitchFamily="34" charset="0"/>
                    <a:cs typeface="Tahoma" panose="020B0604030504040204" pitchFamily="34" charset="0"/>
                  </a:rPr>
                  <a:t>Tìm tọa độ của vectơ </a:t>
                </a:r>
                <a14:m>
                  <m:oMath xmlns:m="http://schemas.openxmlformats.org/officeDocument/2006/math">
                    <m:acc>
                      <m:accPr>
                        <m:chr m:val="⃗"/>
                        <m:ctrlPr>
                          <a:rPr lang="en-US" b="1" i="1">
                            <a:solidFill>
                              <a:srgbClr val="FF0000"/>
                            </a:solidFill>
                            <a:latin typeface="Cambria Math"/>
                          </a:rPr>
                        </m:ctrlPr>
                      </m:accPr>
                      <m:e>
                        <m:r>
                          <a:rPr lang="en-US" b="1" i="1">
                            <a:solidFill>
                              <a:srgbClr val="FF0000"/>
                            </a:solidFill>
                            <a:latin typeface="Cambria Math" panose="02040503050406030204" pitchFamily="18" charset="0"/>
                          </a:rPr>
                          <m:t>𝟎</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Font typeface="Wingdings" panose="05000000000000000000" pitchFamily="2" charset="2"/>
                  <a:buChar char="Ø"/>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Giải: </a:t>
                </a:r>
                <a:r>
                  <a:rPr lang="en-US" b="1">
                    <a:latin typeface="Tahoma" panose="020B0604030504040204" pitchFamily="34" charset="0"/>
                    <a:ea typeface="Tahoma" panose="020B0604030504040204" pitchFamily="34" charset="0"/>
                    <a:cs typeface="Tahoma" panose="020B0604030504040204" pitchFamily="34" charset="0"/>
                  </a:rPr>
                  <a:t>Vì</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rPr>
                        </m:ctrlPr>
                      </m:accPr>
                      <m:e>
                        <m:r>
                          <a:rPr lang="en-US" b="1" i="1" smtClean="0">
                            <a:latin typeface="Cambria Math" panose="02040503050406030204" pitchFamily="18" charset="0"/>
                          </a:rPr>
                          <m:t>𝟎</m:t>
                        </m:r>
                      </m:e>
                    </m:acc>
                    <m:r>
                      <a:rPr lang="en-US" b="1" i="1">
                        <a:latin typeface="Cambria Math" panose="02040503050406030204" pitchFamily="18" charset="0"/>
                      </a:rPr>
                      <m:t>=</m:t>
                    </m:r>
                    <m:r>
                      <a:rPr lang="en-US" b="1" i="1" smtClean="0">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𝒊</m:t>
                        </m:r>
                      </m:e>
                    </m:acc>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acc>
                      <m:accPr>
                        <m:chr m:val="⃗"/>
                        <m:ctrlPr>
                          <a:rPr lang="en-US" b="1" i="1">
                            <a:latin typeface="Cambria Math"/>
                          </a:rPr>
                        </m:ctrlPr>
                      </m:accPr>
                      <m:e>
                        <m:r>
                          <a:rPr lang="en-US" b="1" i="1">
                            <a:latin typeface="Cambria Math" panose="02040503050406030204" pitchFamily="18" charset="0"/>
                          </a:rPr>
                          <m:t>𝒋</m:t>
                        </m:r>
                      </m:e>
                    </m:acc>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solidFill>
                              <a:srgbClr val="FF0000"/>
                            </a:solidFill>
                            <a:latin typeface="Cambria Math"/>
                            <a:ea typeface="Cambria Math" panose="02040503050406030204" pitchFamily="18" charset="0"/>
                          </a:rPr>
                        </m:ctrlPr>
                      </m:accPr>
                      <m:e>
                        <m:r>
                          <a:rPr lang="en-US" b="1" i="1" smtClean="0">
                            <a:solidFill>
                              <a:srgbClr val="FF0000"/>
                            </a:solidFill>
                            <a:latin typeface="Cambria Math" panose="02040503050406030204" pitchFamily="18" charset="0"/>
                            <a:ea typeface="Cambria Math" panose="02040503050406030204" pitchFamily="18" charset="0"/>
                          </a:rPr>
                          <m:t>𝟎</m:t>
                        </m:r>
                      </m:e>
                    </m:acc>
                    <m:r>
                      <a:rPr lang="en-US" b="1" i="1">
                        <a:solidFill>
                          <a:srgbClr val="FF0000"/>
                        </a:solidFill>
                        <a:latin typeface="Cambria Math" panose="02040503050406030204" pitchFamily="18" charset="0"/>
                        <a:ea typeface="Cambria Math" panose="02040503050406030204" pitchFamily="18" charset="0"/>
                      </a:rPr>
                      <m:t>=</m:t>
                    </m:r>
                    <m:d>
                      <m:dPr>
                        <m:ctrlPr>
                          <a:rPr lang="en-US" b="1" i="1">
                            <a:solidFill>
                              <a:srgbClr val="FF0000"/>
                            </a:solidFill>
                            <a:latin typeface="Cambria Math"/>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𝟎</m:t>
                        </m:r>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𝟎</m:t>
                        </m:r>
                      </m:e>
                    </m:d>
                    <m:r>
                      <a:rPr lang="en-US" b="1" i="1">
                        <a:solidFill>
                          <a:srgbClr val="FF0000"/>
                        </a:solidFill>
                        <a:latin typeface="Cambria Math" panose="02040503050406030204" pitchFamily="18" charset="0"/>
                        <a:ea typeface="Cambria Math" panose="02040503050406030204" pitchFamily="18" charset="0"/>
                      </a:rPr>
                      <m:t>.</m:t>
                    </m:r>
                  </m:oMath>
                </a14:m>
                <a:endParaRPr lang="en-US"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
                </a:pPr>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4EF7CB57-4DD6-4D84-89BE-12EF7D2780CD}"/>
                  </a:ext>
                </a:extLst>
              </p:cNvPr>
              <p:cNvSpPr txBox="1">
                <a:spLocks noRot="1" noChangeAspect="1" noMove="1" noResize="1" noEditPoints="1" noAdjustHandles="1" noChangeArrowheads="1" noChangeShapeType="1" noTextEdit="1"/>
              </p:cNvSpPr>
              <p:nvPr/>
            </p:nvSpPr>
            <p:spPr>
              <a:xfrm>
                <a:off x="304800" y="2667000"/>
                <a:ext cx="23698200" cy="10668000"/>
              </a:xfrm>
              <a:prstGeom prst="rect">
                <a:avLst/>
              </a:prstGeom>
              <a:blipFill>
                <a:blip r:embed="rId3"/>
                <a:stretch>
                  <a:fillRect l="-1131" t="-913" r="-463" b="-1941"/>
                </a:stretch>
              </a:blipFill>
              <a:ln>
                <a:solidFill>
                  <a:srgbClr val="00B0F0"/>
                </a:solidFill>
              </a:ln>
            </p:spPr>
            <p:txBody>
              <a:bodyPr/>
              <a:lstStyle/>
              <a:p>
                <a:r>
                  <a:rPr lang="en-US">
                    <a:noFill/>
                  </a:rPr>
                  <a:t> </a:t>
                </a:r>
              </a:p>
            </p:txBody>
          </p:sp>
        </mc:Fallback>
      </mc:AlternateContent>
      <p:sp>
        <p:nvSpPr>
          <p:cNvPr id="2" name="Rectangle 1">
            <a:extLst>
              <a:ext uri="{FF2B5EF4-FFF2-40B4-BE49-F238E27FC236}">
                <a16:creationId xmlns="" xmlns:a16="http://schemas.microsoft.com/office/drawing/2014/main" id="{EB99E754-E67F-4582-8140-37B6B7B8C1B0}"/>
              </a:ext>
            </a:extLst>
          </p:cNvPr>
          <p:cNvSpPr/>
          <p:nvPr/>
        </p:nvSpPr>
        <p:spPr>
          <a:xfrm>
            <a:off x="8039100" y="6477000"/>
            <a:ext cx="8362950" cy="1695450"/>
          </a:xfrm>
          <a:prstGeom prst="rect">
            <a:avLst/>
          </a:prstGeom>
          <a:noFill/>
          <a:ln w="25400">
            <a:solidFill>
              <a:srgbClr val="3333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itle 1">
            <a:extLst>
              <a:ext uri="{FF2B5EF4-FFF2-40B4-BE49-F238E27FC236}">
                <a16:creationId xmlns="" xmlns:a16="http://schemas.microsoft.com/office/drawing/2014/main" id="{1D929518-B2B0-4F61-A098-1D80B3203C25}"/>
              </a:ext>
            </a:extLst>
          </p:cNvPr>
          <p:cNvSpPr txBox="1">
            <a:spLocks/>
          </p:cNvSpPr>
          <p:nvPr/>
        </p:nvSpPr>
        <p:spPr>
          <a:xfrm>
            <a:off x="361950" y="1790700"/>
            <a:ext cx="7162800" cy="8382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sz="4800" b="1">
                <a:latin typeface="Tahoma" panose="020B0604030504040204" pitchFamily="34" charset="0"/>
                <a:ea typeface="Tahoma" panose="020B0604030504040204" pitchFamily="34" charset="0"/>
                <a:cs typeface="Tahoma" panose="020B0604030504040204" pitchFamily="34" charset="0"/>
              </a:rPr>
              <a:t>1. T</a:t>
            </a:r>
            <a:r>
              <a:rPr lang="en-US" sz="4800" b="1">
                <a:latin typeface="Tahoma" panose="020B0604030504040204" pitchFamily="34" charset="0"/>
                <a:ea typeface="Tahoma" panose="020B0604030504040204" pitchFamily="34" charset="0"/>
                <a:cs typeface="Tahoma" panose="020B0604030504040204" pitchFamily="34" charset="0"/>
              </a:rPr>
              <a:t>ỌA</a:t>
            </a:r>
            <a:r>
              <a:rPr lang="vi-VN" sz="4800" b="1">
                <a:latin typeface="Tahoma" panose="020B0604030504040204" pitchFamily="34" charset="0"/>
                <a:ea typeface="Tahoma" panose="020B0604030504040204" pitchFamily="34" charset="0"/>
                <a:cs typeface="Tahoma" panose="020B0604030504040204" pitchFamily="34" charset="0"/>
              </a:rPr>
              <a:t> ĐỘ CỦA VECTƠ</a:t>
            </a:r>
          </a:p>
        </p:txBody>
      </p:sp>
      <p:pic>
        <p:nvPicPr>
          <p:cNvPr id="6" name="Picture 5" descr="Shape, arrow&#10;&#10;Description automatically generated">
            <a:extLst>
              <a:ext uri="{FF2B5EF4-FFF2-40B4-BE49-F238E27FC236}">
                <a16:creationId xmlns="" xmlns:a16="http://schemas.microsoft.com/office/drawing/2014/main" id="{BFE3BE04-753A-45C7-96A1-427DB291C0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3824" y="8915400"/>
            <a:ext cx="4127576" cy="4409202"/>
          </a:xfrm>
          <a:prstGeom prst="rect">
            <a:avLst/>
          </a:prstGeom>
        </p:spPr>
      </p:pic>
    </p:spTree>
    <p:extLst>
      <p:ext uri="{BB962C8B-B14F-4D97-AF65-F5344CB8AC3E}">
        <p14:creationId xmlns:p14="http://schemas.microsoft.com/office/powerpoint/2010/main" val="2557114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000"/>
                                        <p:tgtEl>
                                          <p:spTgt spid="7">
                                            <p:txEl>
                                              <p:pRg st="2" end="2"/>
                                            </p:txEl>
                                          </p:spTgt>
                                        </p:tgtEl>
                                      </p:cBhvr>
                                    </p:animEffect>
                                    <p:anim calcmode="lin" valueType="num">
                                      <p:cBhvr>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anim calcmode="lin" valueType="num">
                                      <p:cBhvr>
                                        <p:cTn id="4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fade">
                                      <p:cBhvr>
                                        <p:cTn id="55" dur="1000"/>
                                        <p:tgtEl>
                                          <p:spTgt spid="7">
                                            <p:txEl>
                                              <p:pRg st="5" end="5"/>
                                            </p:txEl>
                                          </p:spTgt>
                                        </p:tgtEl>
                                      </p:cBhvr>
                                    </p:animEffect>
                                    <p:anim calcmode="lin" valueType="num">
                                      <p:cBhvr>
                                        <p:cTn id="5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1000"/>
                                        <p:tgtEl>
                                          <p:spTgt spid="7">
                                            <p:txEl>
                                              <p:pRg st="6" end="6"/>
                                            </p:txEl>
                                          </p:spTgt>
                                        </p:tgtEl>
                                      </p:cBhvr>
                                    </p:animEffect>
                                    <p:anim calcmode="lin" valueType="num">
                                      <p:cBhvr>
                                        <p:cTn id="6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fade">
                                      <p:cBhvr>
                                        <p:cTn id="69" dur="1000"/>
                                        <p:tgtEl>
                                          <p:spTgt spid="7">
                                            <p:txEl>
                                              <p:pRg st="7" end="7"/>
                                            </p:txEl>
                                          </p:spTgt>
                                        </p:tgtEl>
                                      </p:cBhvr>
                                    </p:animEffect>
                                    <p:anim calcmode="lin" valueType="num">
                                      <p:cBhvr>
                                        <p:cTn id="7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
                                            <p:txEl>
                                              <p:pRg st="8" end="8"/>
                                            </p:txEl>
                                          </p:spTgt>
                                        </p:tgtEl>
                                        <p:attrNameLst>
                                          <p:attrName>style.visibility</p:attrName>
                                        </p:attrNameLst>
                                      </p:cBhvr>
                                      <p:to>
                                        <p:strVal val="visible"/>
                                      </p:to>
                                    </p:set>
                                    <p:animEffect transition="in" filter="fade">
                                      <p:cBhvr>
                                        <p:cTn id="76" dur="1000"/>
                                        <p:tgtEl>
                                          <p:spTgt spid="7">
                                            <p:txEl>
                                              <p:pRg st="8" end="8"/>
                                            </p:txEl>
                                          </p:spTgt>
                                        </p:tgtEl>
                                      </p:cBhvr>
                                    </p:animEffect>
                                    <p:anim calcmode="lin" valueType="num">
                                      <p:cBhvr>
                                        <p:cTn id="7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
                                            <p:txEl>
                                              <p:pRg st="9" end="9"/>
                                            </p:txEl>
                                          </p:spTgt>
                                        </p:tgtEl>
                                        <p:attrNameLst>
                                          <p:attrName>style.visibility</p:attrName>
                                        </p:attrNameLst>
                                      </p:cBhvr>
                                      <p:to>
                                        <p:strVal val="visible"/>
                                      </p:to>
                                    </p:set>
                                    <p:animEffect transition="in" filter="fade">
                                      <p:cBhvr>
                                        <p:cTn id="83" dur="1000"/>
                                        <p:tgtEl>
                                          <p:spTgt spid="7">
                                            <p:txEl>
                                              <p:pRg st="9" end="9"/>
                                            </p:txEl>
                                          </p:spTgt>
                                        </p:tgtEl>
                                      </p:cBhvr>
                                    </p:animEffect>
                                    <p:anim calcmode="lin" valueType="num">
                                      <p:cBhvr>
                                        <p:cTn id="8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 xmlns:a16="http://schemas.microsoft.com/office/drawing/2014/main" id="{D87ADF89-46F9-4713-9744-A644701231B8}"/>
              </a:ext>
            </a:extLst>
          </p:cNvPr>
          <p:cNvSpPr txBox="1">
            <a:spLocks/>
          </p:cNvSpPr>
          <p:nvPr/>
        </p:nvSpPr>
        <p:spPr>
          <a:xfrm>
            <a:off x="323850" y="1809750"/>
            <a:ext cx="16002000" cy="762000"/>
          </a:xfrm>
          <a:prstGeom prst="rect">
            <a:avLst/>
          </a:prstGeom>
          <a:solidFill>
            <a:schemeClr val="bg1">
              <a:lumMod val="95000"/>
            </a:schemeClr>
          </a:solidFill>
          <a:ln>
            <a:solidFill>
              <a:schemeClr val="tx2">
                <a:lumMod val="20000"/>
                <a:lumOff val="80000"/>
              </a:schemeClr>
            </a:solidFill>
          </a:ln>
        </p:spPr>
        <p:txBody>
          <a:bodyPr tIns="91440" bIns="91440" anchor="ctr" anchorCtr="0"/>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sz="4800" b="1">
                <a:latin typeface="Tahoma" panose="020B0604030504040204" pitchFamily="34" charset="0"/>
                <a:ea typeface="Tahoma" panose="020B0604030504040204" pitchFamily="34" charset="0"/>
                <a:cs typeface="Tahoma" panose="020B0604030504040204" pitchFamily="34" charset="0"/>
              </a:rPr>
              <a:t>2</a:t>
            </a:r>
            <a:r>
              <a:rPr lang="vi-VN" sz="4800" b="1">
                <a:latin typeface="Tahoma" panose="020B0604030504040204" pitchFamily="34" charset="0"/>
                <a:ea typeface="Tahoma" panose="020B0604030504040204" pitchFamily="34" charset="0"/>
                <a:cs typeface="Tahoma" panose="020B0604030504040204" pitchFamily="34" charset="0"/>
              </a:rPr>
              <a:t>. BIỂU THỨC TỌA ĐỘ CỦA CÁC PHÉP TOÁN VECTƠ</a:t>
            </a: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 xmlns:a16="http://schemas.microsoft.com/office/drawing/2014/main" id="{14822BB7-DB89-4357-87F0-6E511FC44A6A}"/>
                  </a:ext>
                </a:extLst>
              </p:cNvPr>
              <p:cNvSpPr txBox="1">
                <a:spLocks/>
              </p:cNvSpPr>
              <p:nvPr/>
            </p:nvSpPr>
            <p:spPr>
              <a:xfrm>
                <a:off x="338328" y="2609850"/>
                <a:ext cx="23740872" cy="10896600"/>
              </a:xfrm>
              <a:prstGeom prst="rect">
                <a:avLst/>
              </a:prstGeom>
              <a:solidFill>
                <a:srgbClr val="D6F7FE"/>
              </a:solidFill>
              <a:ln>
                <a:solidFill>
                  <a:srgbClr val="00B0F0"/>
                </a:solidFill>
              </a:ln>
            </p:spPr>
            <p:txBody>
              <a:bodyPr tIns="91440" bIns="91440"/>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buFont typeface="Wingdings" panose="05000000000000000000" pitchFamily="2" charset="2"/>
                  <a:buChar char="q"/>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 HĐ3: </a:t>
                </a:r>
                <a:r>
                  <a:rPr lang="en-US" b="1">
                    <a:latin typeface="Tahoma" panose="020B0604030504040204" pitchFamily="34" charset="0"/>
                    <a:ea typeface="Tahoma" panose="020B0604030504040204" pitchFamily="34" charset="0"/>
                    <a:cs typeface="Tahoma" panose="020B0604030504040204" pitchFamily="34" charset="0"/>
                  </a:rPr>
                  <a:t>Trong mặt phẳng tọa độ </a:t>
                </a:r>
                <a14:m>
                  <m:oMath xmlns:m="http://schemas.openxmlformats.org/officeDocument/2006/math">
                    <m:r>
                      <a:rPr lang="en-US" b="1" i="1">
                        <a:latin typeface="Cambria Math" panose="02040503050406030204" pitchFamily="18" charset="0"/>
                        <a:ea typeface="Cambria Math" panose="02040503050406030204" pitchFamily="18" charset="0"/>
                      </a:rPr>
                      <m:t>𝑶𝒙𝒚</m:t>
                    </m:r>
                  </m:oMath>
                </a14:m>
                <a:r>
                  <a:rPr lang="en-US" b="1">
                    <a:latin typeface="Tahoma" panose="020B0604030504040204" pitchFamily="34" charset="0"/>
                    <a:ea typeface="Tahoma" panose="020B0604030504040204" pitchFamily="34" charset="0"/>
                    <a:cs typeface="Tahoma" panose="020B0604030504040204" pitchFamily="34" charset="0"/>
                  </a:rPr>
                  <a:t>, cho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a) Hãy biểu thị mỗi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 theo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b) Tìm tọa độ của các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c) Tìm mối liên hệ giữa hai vectơ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oMath>
                </a14:m>
                <a:r>
                  <a:rPr lang="en-US" b="1">
                    <a:latin typeface="Tahoma" panose="020B0604030504040204" pitchFamily="34" charset="0"/>
                    <a:ea typeface="Tahoma" panose="020B0604030504040204" pitchFamily="34" charset="0"/>
                    <a:cs typeface="Tahoma" panose="020B0604030504040204" pitchFamily="34" charset="0"/>
                  </a:rPr>
                  <a:t>.</a:t>
                </a:r>
              </a:p>
              <a:p>
                <a:pPr>
                  <a:lnSpc>
                    <a:spcPct val="100000"/>
                  </a:lnSpc>
                  <a:buClr>
                    <a:srgbClr val="FF0000"/>
                  </a:buClr>
                  <a:buFont typeface="Wingdings" panose="05000000000000000000" pitchFamily="2" charset="2"/>
                  <a:buChar char="Ø"/>
                </a:pPr>
                <a:r>
                  <a:rPr lang="en-US" b="1">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p>
              <a:p>
                <a:pPr marL="0" indent="0">
                  <a:lnSpc>
                    <a:spcPct val="100000"/>
                  </a:lnSpc>
                  <a:buClr>
                    <a:srgbClr val="FF0000"/>
                  </a:buClr>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Clr>
                    <a:srgbClr val="FF0000"/>
                  </a:buClr>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e>
                    </m:d>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𝟔</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𝒗</m:t>
                        </m:r>
                      </m:e>
                    </m:acc>
                    <m:r>
                      <a:rPr lang="en-US" b="1" i="0" smtClean="0">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𝟔</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rPr>
                      <m:t>𝟒</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0" smtClean="0">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endParaRPr lang="en-US" b="1">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𝟑</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d>
                      <m:dPr>
                        <m:ctrlPr>
                          <a:rPr lang="en-US" b="1" i="1">
                            <a:latin typeface="Cambria Math"/>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e>
                    </m:d>
                  </m:oMath>
                </a14:m>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mbria Math" panose="02040503050406030204" pitchFamily="18" charset="0"/>
                        <a:cs typeface="Tahoma" panose="020B0604030504040204" pitchFamily="34"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𝟖</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𝒊</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𝟏𝟐</m:t>
                    </m:r>
                    <m:r>
                      <a:rPr lang="en-US" b="1" i="1">
                        <a:latin typeface="Cambria Math" panose="02040503050406030204" pitchFamily="18" charset="0"/>
                        <a:ea typeface="Cambria Math" panose="02040503050406030204" pitchFamily="18" charset="0"/>
                      </a:rPr>
                      <m:t>.</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𝒋</m:t>
                        </m:r>
                      </m:e>
                    </m:acc>
                  </m:oMath>
                </a14:m>
                <a:r>
                  <a:rPr lang="en-US" b="1">
                    <a:latin typeface="Tahoma" panose="020B0604030504040204" pitchFamily="34" charset="0"/>
                    <a:ea typeface="Tahoma" panose="020B0604030504040204" pitchFamily="34" charset="0"/>
                    <a:cs typeface="Tahoma" panose="020B0604030504040204" pitchFamily="34" charset="0"/>
                  </a:rPr>
                  <a:t> . Suy ra </a:t>
                </a:r>
                <a14:m>
                  <m:oMath xmlns:m="http://schemas.openxmlformats.org/officeDocument/2006/math">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𝒂</m:t>
                        </m:r>
                      </m:e>
                    </m:acc>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𝟒</m:t>
                    </m:r>
                    <m:acc>
                      <m:accPr>
                        <m:chr m:val="⃗"/>
                        <m:ctrlPr>
                          <a:rPr lang="en-US" b="1" i="1">
                            <a:latin typeface="Cambria Math"/>
                            <a:ea typeface="Cambria Math" panose="02040503050406030204" pitchFamily="18" charset="0"/>
                          </a:rPr>
                        </m:ctrlPr>
                      </m:accPr>
                      <m:e>
                        <m:r>
                          <a:rPr lang="en-US" b="1" i="1">
                            <a:latin typeface="Cambria Math" panose="02040503050406030204" pitchFamily="18" charset="0"/>
                            <a:ea typeface="Cambria Math" panose="02040503050406030204" pitchFamily="18" charset="0"/>
                          </a:rPr>
                          <m:t>𝒖</m:t>
                        </m:r>
                      </m:e>
                    </m:acc>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38328" y="2609850"/>
                <a:ext cx="23740872" cy="10896600"/>
              </a:xfrm>
              <a:prstGeom prst="rect">
                <a:avLst/>
              </a:prstGeom>
              <a:blipFill>
                <a:blip r:embed="rId3"/>
                <a:stretch>
                  <a:fillRect l="-1155" t="-838" b="-1285"/>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 xmlns:a16="http://schemas.microsoft.com/office/drawing/2014/main" id="{4F678983-6671-4872-8ED4-6C118901FA2D}"/>
                  </a:ext>
                </a:extLst>
              </p:cNvPr>
              <p:cNvSpPr/>
              <p:nvPr/>
            </p:nvSpPr>
            <p:spPr>
              <a:xfrm>
                <a:off x="4953000" y="6553200"/>
                <a:ext cx="8229600" cy="863891"/>
              </a:xfrm>
              <a:prstGeom prst="rect">
                <a:avLst/>
              </a:prstGeom>
              <a:noFill/>
              <a:ln w="9525" cap="flat" cmpd="sng" algn="ctr">
                <a:solidFill>
                  <a:srgbClr val="33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nSpc>
                    <a:spcPct val="114000"/>
                  </a:lnSpc>
                </a:pPr>
                <a14:m>
                  <m:oMath xmlns:m="http://schemas.openxmlformats.org/officeDocument/2006/math">
                    <m:acc>
                      <m:accPr>
                        <m:chr m:val="⃗"/>
                        <m:ctrlPr>
                          <a:rPr lang="en-US" sz="4800" b="1" i="1" smtClean="0">
                            <a:solidFill>
                              <a:srgbClr val="FF0000"/>
                            </a:solidFill>
                            <a:effectLst/>
                            <a:latin typeface="Cambria Math"/>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𝒊</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acc>
                      <m:accPr>
                        <m:chr m:val="⃗"/>
                        <m:ctrlPr>
                          <a:rPr lang="en-US" sz="4800" b="1" i="1">
                            <a:solidFill>
                              <a:srgbClr val="FF0000"/>
                            </a:solidFill>
                            <a:effectLst/>
                            <a:latin typeface="Cambria Math"/>
                            <a:ea typeface="Cambria Math" panose="02040503050406030204" pitchFamily="18" charset="0"/>
                          </a:rPr>
                        </m:ctrlPr>
                      </m:accPr>
                      <m:e>
                        <m:r>
                          <a:rPr lang="en-US" sz="4800" b="1" i="1" smtClean="0">
                            <a:solidFill>
                              <a:srgbClr val="FF0000"/>
                            </a:solidFill>
                            <a:effectLst/>
                            <a:latin typeface="Cambria Math" panose="02040503050406030204" pitchFamily="18" charset="0"/>
                            <a:ea typeface="Cambria Math" panose="02040503050406030204" pitchFamily="18" charset="0"/>
                          </a:rPr>
                          <m:t>𝒋</m:t>
                        </m:r>
                      </m:e>
                    </m:acc>
                  </m:oMath>
                </a14:m>
                <a:r>
                  <a:rPr lang="en-US" sz="4800" b="1">
                    <a:solidFill>
                      <a:srgbClr val="FF0000"/>
                    </a:solidFill>
                    <a:latin typeface="Cambria Math" panose="02040503050406030204" pitchFamily="18" charset="0"/>
                    <a:ea typeface="Cambria Math" panose="02040503050406030204" pitchFamily="18" charset="0"/>
                  </a:rPr>
                  <a:t> </a:t>
                </a:r>
                <a14:m>
                  <m:oMath xmlns:m="http://schemas.openxmlformats.org/officeDocument/2006/math">
                    <m:r>
                      <a:rPr lang="en-US" sz="4800" b="1" i="1" smtClean="0">
                        <a:solidFill>
                          <a:srgbClr val="FF0000"/>
                        </a:solidFill>
                        <a:effectLst/>
                        <a:latin typeface="Cambria Math" panose="02040503050406030204" pitchFamily="18" charset="0"/>
                        <a:ea typeface="Cambria Math" panose="02040503050406030204" pitchFamily="18" charset="0"/>
                      </a:rPr>
                      <m:t>⇔</m:t>
                    </m:r>
                    <m:acc>
                      <m:accPr>
                        <m:chr m:val="⃗"/>
                        <m:ctrlPr>
                          <a:rPr lang="en-US" sz="4800" b="1" i="1">
                            <a:solidFill>
                              <a:srgbClr val="FF0000"/>
                            </a:solidFill>
                            <a:effectLst/>
                            <a:latin typeface="Cambria Math"/>
                            <a:ea typeface="Cambria Math" panose="02040503050406030204" pitchFamily="18" charset="0"/>
                          </a:rPr>
                        </m:ctrlPr>
                      </m:acc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𝒖</m:t>
                        </m:r>
                      </m:e>
                    </m:acc>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800" b="1" i="1">
                            <a:solidFill>
                              <a:srgbClr val="FF0000"/>
                            </a:solidFill>
                            <a:effectLst/>
                            <a:latin typeface="Cambria Math"/>
                            <a:ea typeface="Cambria Math" panose="02040503050406030204" pitchFamily="18" charset="0"/>
                          </a:rPr>
                        </m:ctrlPr>
                      </m:dPr>
                      <m:e>
                        <m:sSub>
                          <m:sSubPr>
                            <m:ctrlPr>
                              <a:rPr lang="en-US" sz="4800" b="1" i="1">
                                <a:solidFill>
                                  <a:srgbClr val="FF0000"/>
                                </a:solidFill>
                                <a:effectLst/>
                                <a:latin typeface="Cambria Math"/>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𝒙</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r>
                          <a:rPr lang="vi-VN" sz="4800" b="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800" b="1" i="1">
                                <a:solidFill>
                                  <a:srgbClr val="FF0000"/>
                                </a:solidFill>
                                <a:effectLst/>
                                <a:latin typeface="Cambria Math"/>
                                <a:ea typeface="Cambria Math" panose="02040503050406030204" pitchFamily="18" charset="0"/>
                              </a:rPr>
                            </m:ctrlPr>
                          </m:sSubPr>
                          <m:e>
                            <m:r>
                              <a:rPr lang="vi-VN" sz="4800" b="1"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𝒚</m:t>
                            </m:r>
                          </m:e>
                          <m:sub>
                            <m:r>
                              <a:rPr lang="en-US" sz="4800" b="1"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sub>
                        </m:sSub>
                      </m:e>
                    </m:d>
                  </m:oMath>
                </a14:m>
                <a:endParaRPr lang="en-US" sz="4800" b="1">
                  <a:solidFill>
                    <a:srgbClr val="FF0000"/>
                  </a:solidFill>
                  <a:latin typeface="Cambria Math" panose="02040503050406030204" pitchFamily="18" charset="0"/>
                  <a:ea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4F678983-6671-4872-8ED4-6C118901FA2D}"/>
                  </a:ext>
                </a:extLst>
              </p:cNvPr>
              <p:cNvSpPr>
                <a:spLocks noRot="1" noChangeAspect="1" noMove="1" noResize="1" noEditPoints="1" noAdjustHandles="1" noChangeArrowheads="1" noChangeShapeType="1" noTextEdit="1"/>
              </p:cNvSpPr>
              <p:nvPr/>
            </p:nvSpPr>
            <p:spPr>
              <a:xfrm>
                <a:off x="4953000" y="6553200"/>
                <a:ext cx="8229600" cy="863891"/>
              </a:xfrm>
              <a:prstGeom prst="rect">
                <a:avLst/>
              </a:prstGeom>
              <a:blipFill>
                <a:blip r:embed="rId4"/>
                <a:stretch>
                  <a:fillRect/>
                </a:stretch>
              </a:blipFill>
              <a:ln w="9525" cap="flat" cmpd="sng" algn="ctr">
                <a:solidFill>
                  <a:srgbClr val="3333FF"/>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36177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anim calcmode="lin" valueType="num">
                                      <p:cBhvr>
                                        <p:cTn id="15" dur="1000" fill="hold"/>
                                        <p:tgtEl>
                                          <p:spTgt spid="99"/>
                                        </p:tgtEl>
                                        <p:attrNameLst>
                                          <p:attrName>ppt_x</p:attrName>
                                        </p:attrNameLst>
                                      </p:cBhvr>
                                      <p:tavLst>
                                        <p:tav tm="0">
                                          <p:val>
                                            <p:strVal val="#ppt_x"/>
                                          </p:val>
                                        </p:tav>
                                        <p:tav tm="100000">
                                          <p:val>
                                            <p:strVal val="#ppt_x"/>
                                          </p:val>
                                        </p:tav>
                                      </p:tavLst>
                                    </p:anim>
                                    <p:anim calcmode="lin" valueType="num">
                                      <p:cBhvr>
                                        <p:cTn id="16"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fade">
                                      <p:cBhvr>
                                        <p:cTn id="21" dur="1000"/>
                                        <p:tgtEl>
                                          <p:spTgt spid="99">
                                            <p:txEl>
                                              <p:pRg st="0" end="0"/>
                                            </p:txEl>
                                          </p:spTgt>
                                        </p:tgtEl>
                                      </p:cBhvr>
                                    </p:animEffect>
                                    <p:anim calcmode="lin" valueType="num">
                                      <p:cBhvr>
                                        <p:cTn id="22" dur="1000" fill="hold"/>
                                        <p:tgtEl>
                                          <p:spTgt spid="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9">
                                            <p:txEl>
                                              <p:pRg st="1" end="1"/>
                                            </p:txEl>
                                          </p:spTgt>
                                        </p:tgtEl>
                                        <p:attrNameLst>
                                          <p:attrName>style.visibility</p:attrName>
                                        </p:attrNameLst>
                                      </p:cBhvr>
                                      <p:to>
                                        <p:strVal val="visible"/>
                                      </p:to>
                                    </p:set>
                                    <p:animEffect transition="in" filter="fade">
                                      <p:cBhvr>
                                        <p:cTn id="28" dur="1000"/>
                                        <p:tgtEl>
                                          <p:spTgt spid="99">
                                            <p:txEl>
                                              <p:pRg st="1" end="1"/>
                                            </p:txEl>
                                          </p:spTgt>
                                        </p:tgtEl>
                                      </p:cBhvr>
                                    </p:animEffect>
                                    <p:anim calcmode="lin" valueType="num">
                                      <p:cBhvr>
                                        <p:cTn id="29" dur="1000" fill="hold"/>
                                        <p:tgtEl>
                                          <p:spTgt spid="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xEl>
                                              <p:pRg st="2" end="2"/>
                                            </p:txEl>
                                          </p:spTgt>
                                        </p:tgtEl>
                                        <p:attrNameLst>
                                          <p:attrName>style.visibility</p:attrName>
                                        </p:attrNameLst>
                                      </p:cBhvr>
                                      <p:to>
                                        <p:strVal val="visible"/>
                                      </p:to>
                                    </p:set>
                                    <p:animEffect transition="in" filter="fade">
                                      <p:cBhvr>
                                        <p:cTn id="35" dur="1000"/>
                                        <p:tgtEl>
                                          <p:spTgt spid="99">
                                            <p:txEl>
                                              <p:pRg st="2" end="2"/>
                                            </p:txEl>
                                          </p:spTgt>
                                        </p:tgtEl>
                                      </p:cBhvr>
                                    </p:animEffect>
                                    <p:anim calcmode="lin" valueType="num">
                                      <p:cBhvr>
                                        <p:cTn id="36" dur="1000" fill="hold"/>
                                        <p:tgtEl>
                                          <p:spTgt spid="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9">
                                            <p:txEl>
                                              <p:pRg st="3" end="3"/>
                                            </p:txEl>
                                          </p:spTgt>
                                        </p:tgtEl>
                                        <p:attrNameLst>
                                          <p:attrName>style.visibility</p:attrName>
                                        </p:attrNameLst>
                                      </p:cBhvr>
                                      <p:to>
                                        <p:strVal val="visible"/>
                                      </p:to>
                                    </p:set>
                                    <p:animEffect transition="in" filter="fade">
                                      <p:cBhvr>
                                        <p:cTn id="42" dur="1000"/>
                                        <p:tgtEl>
                                          <p:spTgt spid="99">
                                            <p:txEl>
                                              <p:pRg st="3" end="3"/>
                                            </p:txEl>
                                          </p:spTgt>
                                        </p:tgtEl>
                                      </p:cBhvr>
                                    </p:animEffect>
                                    <p:anim calcmode="lin" valueType="num">
                                      <p:cBhvr>
                                        <p:cTn id="43" dur="1000" fill="hold"/>
                                        <p:tgtEl>
                                          <p:spTgt spid="9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9">
                                            <p:txEl>
                                              <p:pRg st="4" end="4"/>
                                            </p:txEl>
                                          </p:spTgt>
                                        </p:tgtEl>
                                        <p:attrNameLst>
                                          <p:attrName>style.visibility</p:attrName>
                                        </p:attrNameLst>
                                      </p:cBhvr>
                                      <p:to>
                                        <p:strVal val="visible"/>
                                      </p:to>
                                    </p:set>
                                    <p:animEffect transition="in" filter="fade">
                                      <p:cBhvr>
                                        <p:cTn id="49" dur="1000"/>
                                        <p:tgtEl>
                                          <p:spTgt spid="99">
                                            <p:txEl>
                                              <p:pRg st="4" end="4"/>
                                            </p:txEl>
                                          </p:spTgt>
                                        </p:tgtEl>
                                      </p:cBhvr>
                                    </p:animEffect>
                                    <p:anim calcmode="lin" valueType="num">
                                      <p:cBhvr>
                                        <p:cTn id="50" dur="1000" fill="hold"/>
                                        <p:tgtEl>
                                          <p:spTgt spid="9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9">
                                            <p:txEl>
                                              <p:pRg st="5" end="5"/>
                                            </p:txEl>
                                          </p:spTgt>
                                        </p:tgtEl>
                                        <p:attrNameLst>
                                          <p:attrName>style.visibility</p:attrName>
                                        </p:attrNameLst>
                                      </p:cBhvr>
                                      <p:to>
                                        <p:strVal val="visible"/>
                                      </p:to>
                                    </p:set>
                                    <p:animEffect transition="in" filter="fade">
                                      <p:cBhvr>
                                        <p:cTn id="63" dur="1000"/>
                                        <p:tgtEl>
                                          <p:spTgt spid="99">
                                            <p:txEl>
                                              <p:pRg st="5" end="5"/>
                                            </p:txEl>
                                          </p:spTgt>
                                        </p:tgtEl>
                                      </p:cBhvr>
                                    </p:animEffect>
                                    <p:anim calcmode="lin" valueType="num">
                                      <p:cBhvr>
                                        <p:cTn id="64" dur="1000" fill="hold"/>
                                        <p:tgtEl>
                                          <p:spTgt spid="99">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9">
                                            <p:txEl>
                                              <p:pRg st="6" end="6"/>
                                            </p:txEl>
                                          </p:spTgt>
                                        </p:tgtEl>
                                        <p:attrNameLst>
                                          <p:attrName>style.visibility</p:attrName>
                                        </p:attrNameLst>
                                      </p:cBhvr>
                                      <p:to>
                                        <p:strVal val="visible"/>
                                      </p:to>
                                    </p:set>
                                    <p:animEffect transition="in" filter="fade">
                                      <p:cBhvr>
                                        <p:cTn id="70" dur="1000"/>
                                        <p:tgtEl>
                                          <p:spTgt spid="99">
                                            <p:txEl>
                                              <p:pRg st="6" end="6"/>
                                            </p:txEl>
                                          </p:spTgt>
                                        </p:tgtEl>
                                      </p:cBhvr>
                                    </p:animEffect>
                                    <p:anim calcmode="lin" valueType="num">
                                      <p:cBhvr>
                                        <p:cTn id="71" dur="1000" fill="hold"/>
                                        <p:tgtEl>
                                          <p:spTgt spid="99">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9">
                                            <p:txEl>
                                              <p:pRg st="7" end="7"/>
                                            </p:txEl>
                                          </p:spTgt>
                                        </p:tgtEl>
                                        <p:attrNameLst>
                                          <p:attrName>style.visibility</p:attrName>
                                        </p:attrNameLst>
                                      </p:cBhvr>
                                      <p:to>
                                        <p:strVal val="visible"/>
                                      </p:to>
                                    </p:set>
                                    <p:animEffect transition="in" filter="fade">
                                      <p:cBhvr>
                                        <p:cTn id="77" dur="1000"/>
                                        <p:tgtEl>
                                          <p:spTgt spid="99">
                                            <p:txEl>
                                              <p:pRg st="7" end="7"/>
                                            </p:txEl>
                                          </p:spTgt>
                                        </p:tgtEl>
                                      </p:cBhvr>
                                    </p:animEffect>
                                    <p:anim calcmode="lin" valueType="num">
                                      <p:cBhvr>
                                        <p:cTn id="78" dur="1000" fill="hold"/>
                                        <p:tgtEl>
                                          <p:spTgt spid="99">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9">
                                            <p:txEl>
                                              <p:pRg st="8" end="8"/>
                                            </p:txEl>
                                          </p:spTgt>
                                        </p:tgtEl>
                                        <p:attrNameLst>
                                          <p:attrName>style.visibility</p:attrName>
                                        </p:attrNameLst>
                                      </p:cBhvr>
                                      <p:to>
                                        <p:strVal val="visible"/>
                                      </p:to>
                                    </p:set>
                                    <p:animEffect transition="in" filter="fade">
                                      <p:cBhvr>
                                        <p:cTn id="84" dur="1000"/>
                                        <p:tgtEl>
                                          <p:spTgt spid="99">
                                            <p:txEl>
                                              <p:pRg st="8" end="8"/>
                                            </p:txEl>
                                          </p:spTgt>
                                        </p:tgtEl>
                                      </p:cBhvr>
                                    </p:animEffect>
                                    <p:anim calcmode="lin" valueType="num">
                                      <p:cBhvr>
                                        <p:cTn id="85" dur="1000" fill="hold"/>
                                        <p:tgtEl>
                                          <p:spTgt spid="99">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99">
                                            <p:txEl>
                                              <p:pRg st="9" end="9"/>
                                            </p:txEl>
                                          </p:spTgt>
                                        </p:tgtEl>
                                        <p:attrNameLst>
                                          <p:attrName>style.visibility</p:attrName>
                                        </p:attrNameLst>
                                      </p:cBhvr>
                                      <p:to>
                                        <p:strVal val="visible"/>
                                      </p:to>
                                    </p:set>
                                    <p:animEffect transition="in" filter="fade">
                                      <p:cBhvr>
                                        <p:cTn id="91" dur="1000"/>
                                        <p:tgtEl>
                                          <p:spTgt spid="99">
                                            <p:txEl>
                                              <p:pRg st="9" end="9"/>
                                            </p:txEl>
                                          </p:spTgt>
                                        </p:tgtEl>
                                      </p:cBhvr>
                                    </p:animEffect>
                                    <p:anim calcmode="lin" valueType="num">
                                      <p:cBhvr>
                                        <p:cTn id="92" dur="1000" fill="hold"/>
                                        <p:tgtEl>
                                          <p:spTgt spid="99">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99">
                                            <p:txEl>
                                              <p:pRg st="10" end="10"/>
                                            </p:txEl>
                                          </p:spTgt>
                                        </p:tgtEl>
                                        <p:attrNameLst>
                                          <p:attrName>style.visibility</p:attrName>
                                        </p:attrNameLst>
                                      </p:cBhvr>
                                      <p:to>
                                        <p:strVal val="visible"/>
                                      </p:to>
                                    </p:set>
                                    <p:animEffect transition="in" filter="fade">
                                      <p:cBhvr>
                                        <p:cTn id="98" dur="1000"/>
                                        <p:tgtEl>
                                          <p:spTgt spid="99">
                                            <p:txEl>
                                              <p:pRg st="10" end="10"/>
                                            </p:txEl>
                                          </p:spTgt>
                                        </p:tgtEl>
                                      </p:cBhvr>
                                    </p:animEffect>
                                    <p:anim calcmode="lin" valueType="num">
                                      <p:cBhvr>
                                        <p:cTn id="99" dur="1000" fill="hold"/>
                                        <p:tgtEl>
                                          <p:spTgt spid="99">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9105</Words>
  <Application>Microsoft Office PowerPoint</Application>
  <PresentationFormat>Custom</PresentationFormat>
  <Paragraphs>759</Paragraphs>
  <Slides>48</Slides>
  <Notes>29</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2022-09-05T16:11:46Z</dcterms:created>
  <dcterms:modified xsi:type="dcterms:W3CDTF">2022-09-05T16:12:17Z</dcterms:modified>
</cp:coreProperties>
</file>