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783" r:id="rId3"/>
  </p:sldMasterIdLst>
  <p:notesMasterIdLst>
    <p:notesMasterId r:id="rId55"/>
  </p:notesMasterIdLst>
  <p:sldIdLst>
    <p:sldId id="313" r:id="rId4"/>
    <p:sldId id="301" r:id="rId5"/>
    <p:sldId id="315" r:id="rId6"/>
    <p:sldId id="334" r:id="rId7"/>
    <p:sldId id="321" r:id="rId8"/>
    <p:sldId id="322" r:id="rId9"/>
    <p:sldId id="323" r:id="rId10"/>
    <p:sldId id="324" r:id="rId11"/>
    <p:sldId id="325" r:id="rId12"/>
    <p:sldId id="336" r:id="rId13"/>
    <p:sldId id="335" r:id="rId14"/>
    <p:sldId id="337" r:id="rId15"/>
    <p:sldId id="326" r:id="rId16"/>
    <p:sldId id="32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</p:sldIdLst>
  <p:sldSz cx="24384000" cy="13716000"/>
  <p:notesSz cx="6858000" cy="9144000"/>
  <p:custDataLst>
    <p:tags r:id="rId5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6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2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1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2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33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89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6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4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4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28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48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4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8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93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03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36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171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19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125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6113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141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1926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4307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20906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387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42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1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2.png"/><Relationship Id="rId4" Type="http://schemas.openxmlformats.org/officeDocument/2006/relationships/image" Target="../media/image9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3.emf"/><Relationship Id="rId4" Type="http://schemas.openxmlformats.org/officeDocument/2006/relationships/image" Target="../media/image1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7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9.emf"/><Relationship Id="rId4" Type="http://schemas.openxmlformats.org/officeDocument/2006/relationships/image" Target="../media/image4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0.emf"/><Relationship Id="rId4" Type="http://schemas.openxmlformats.org/officeDocument/2006/relationships/image" Target="../media/image4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emf"/><Relationship Id="rId4" Type="http://schemas.openxmlformats.org/officeDocument/2006/relationships/image" Target="../media/image4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10" Type="http://schemas.openxmlformats.org/officeDocument/2006/relationships/image" Target="../media/image64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0.png"/><Relationship Id="rId5" Type="http://schemas.openxmlformats.org/officeDocument/2006/relationships/image" Target="../media/image58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65.emf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66.emf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65.emf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67.emf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40.png"/><Relationship Id="rId5" Type="http://schemas.openxmlformats.org/officeDocument/2006/relationships/image" Target="../media/image113.png"/><Relationship Id="rId10" Type="http://schemas.openxmlformats.org/officeDocument/2006/relationships/image" Target="../media/image68.emf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4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7.png"/><Relationship Id="rId5" Type="http://schemas.openxmlformats.org/officeDocument/2006/relationships/image" Target="../media/image90.png"/><Relationship Id="rId10" Type="http://schemas.openxmlformats.org/officeDocument/2006/relationships/image" Target="../media/image69.emf"/><Relationship Id="rId4" Type="http://schemas.openxmlformats.org/officeDocument/2006/relationships/image" Target="../media/image77.png"/><Relationship Id="rId9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70.emf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71.emf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72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73.emf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23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c).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" y="1349568"/>
            <a:ext cx="50292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(H.4.25).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  <a:blipFill>
                <a:blip r:embed="rId4"/>
                <a:stretch>
                  <a:fillRect l="-1187" t="-9886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934200" y="4858894"/>
            <a:ext cx="7772400" cy="1507582"/>
          </a:xfrm>
          <a:prstGeom prst="rect">
            <a:avLst/>
          </a:prstGeom>
        </p:spPr>
      </p:pic>
      <p:sp>
        <p:nvSpPr>
          <p:cNvPr id="14" name="Text Box 27"/>
          <p:cNvSpPr txBox="1"/>
          <p:nvPr/>
        </p:nvSpPr>
        <p:spPr>
          <a:xfrm>
            <a:off x="9067800" y="6366476"/>
            <a:ext cx="4114800" cy="7619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4.25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7384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b); c).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66800" y="2971800"/>
            <a:ext cx="2971800" cy="838200"/>
            <a:chOff x="0" y="-45827"/>
            <a:chExt cx="1359670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HĐ3: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5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459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4.26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𝑶𝑴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blipFill>
                <a:blip r:embed="rId3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72400" y="5394411"/>
            <a:ext cx="6705600" cy="3084068"/>
          </a:xfrm>
          <a:prstGeom prst="rect">
            <a:avLst/>
          </a:prstGeom>
        </p:spPr>
      </p:pic>
      <p:sp>
        <p:nvSpPr>
          <p:cNvPr id="8" name="Text Box 32"/>
          <p:cNvSpPr txBox="1"/>
          <p:nvPr/>
        </p:nvSpPr>
        <p:spPr>
          <a:xfrm>
            <a:off x="9358899" y="8478479"/>
            <a:ext cx="3345180" cy="8496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4.26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0" y="2962656"/>
            <a:ext cx="3200400" cy="838200"/>
            <a:chOff x="0" y="-45827"/>
            <a:chExt cx="1359670" cy="451406"/>
          </a:xfrm>
        </p:grpSpPr>
        <p:sp>
          <p:nvSpPr>
            <p:cNvPr id="29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HĐ4: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lowchart: Terminator 3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417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88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blipFill>
                <a:blip r:embed="rId3"/>
                <a:stretch>
                  <a:fillRect l="-21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blipFill>
                <a:blip r:embed="rId4"/>
                <a:stretch>
                  <a:fillRect b="-2052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344400" y="2362200"/>
            <a:ext cx="3886200" cy="1427184"/>
            <a:chOff x="22440" y="59287"/>
            <a:chExt cx="617386" cy="230002"/>
          </a:xfrm>
        </p:grpSpPr>
        <p:grpSp>
          <p:nvGrpSpPr>
            <p:cNvPr id="6" name="Group 5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9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3b,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blipFill>
                <a:blip r:embed="rId3"/>
                <a:stretch>
                  <a:fillRect l="-1153" r="-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19200" y="1600200"/>
            <a:ext cx="52578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027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4.27,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blipFill>
                <a:blip r:embed="rId3"/>
                <a:stretch>
                  <a:fillRect l="-2351" b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(H.4.28).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blipFill>
                <a:blip r:embed="rId4"/>
                <a:stretch>
                  <a:fillRect l="-2231" t="-1814" r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8200" y="1158549"/>
            <a:ext cx="51816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8527" y="5771480"/>
            <a:ext cx="5345748" cy="3831187"/>
          </a:xfrm>
          <a:prstGeom prst="rect">
            <a:avLst/>
          </a:prstGeom>
        </p:spPr>
      </p:pic>
      <p:sp>
        <p:nvSpPr>
          <p:cNvPr id="12" name="Text Box 176"/>
          <p:cNvSpPr txBox="1"/>
          <p:nvPr/>
        </p:nvSpPr>
        <p:spPr>
          <a:xfrm>
            <a:off x="6019800" y="9602667"/>
            <a:ext cx="2743200" cy="6019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4.27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5063661" y="3707910"/>
            <a:ext cx="6805739" cy="5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8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     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blipFill>
                <a:blip r:embed="rId3"/>
                <a:stretch>
                  <a:fillRect t="-10303" b="-666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Lời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đương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Lấy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là trung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Khi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thứ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tư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blipFill>
                <a:blip r:embed="rId4"/>
                <a:stretch>
                  <a:fillRect l="-1906" t="-1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77752" y="2744796"/>
            <a:ext cx="11506199" cy="1054893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xmlns="" id="{10E6438C-6A6A-45CC-90D0-9CC25324B2FB}"/>
              </a:ext>
            </a:extLst>
          </p:cNvPr>
          <p:cNvGrpSpPr/>
          <p:nvPr/>
        </p:nvGrpSpPr>
        <p:grpSpPr>
          <a:xfrm>
            <a:off x="914400" y="1879601"/>
            <a:ext cx="3733800" cy="990600"/>
            <a:chOff x="22440" y="16831"/>
            <a:chExt cx="850471" cy="230002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xmlns="" id="{8D44523D-5B0B-4A49-8381-9E6AA12CFEF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7" cy="1978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xmlns="" id="{B87D36F1-1191-4FEA-B8CE-633DBE02776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4" cy="19606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xmlns="" id="{E4CA1E41-4373-4E02-AB98-1360C7A16BE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xmlns="" id="{FFACC0BA-4C16-4A88-85B5-2A10F43C63F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0032A3DE-5626-4BDB-AC53-2E6F1DB8E10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475" y="4120952"/>
            <a:ext cx="10476739" cy="547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171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857375"/>
            <a:ext cx="23317200" cy="1170713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Font typeface="Arial" panose="020B0604020202020204" pitchFamily="34" charset="0"/>
              <a:buNone/>
            </a:pPr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D4594F3F-03F9-44A1-8936-EEF5902FDAF7}"/>
                  </a:ext>
                </a:extLst>
              </p:cNvPr>
              <p:cNvSpPr txBox="1"/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blipFill>
                <a:blip r:embed="rId3"/>
                <a:stretch>
                  <a:fillRect l="-1070" t="-2999" r="-1070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138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 Cho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biểu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thị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5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Lời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giải</a:t>
                </a:r>
                <a:endParaRPr lang="en-US" sz="4400" b="1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endParaRPr lang="en-US" sz="440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4400" b="1">
                    <a:solidFill>
                      <a:prstClr val="black"/>
                    </a:solidFill>
                  </a:rPr>
                  <a:t>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endParaRPr lang="en-US" sz="4400" b="1">
                  <a:solidFill>
                    <a:prstClr val="black"/>
                  </a:solidFill>
                </a:endParaRPr>
              </a:p>
              <a:p>
                <a:pPr marL="9144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blipFill>
                <a:blip r:embed="rId4"/>
                <a:stretch>
                  <a:fillRect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4.11.</a:t>
              </a:r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6" y="5029200"/>
            <a:ext cx="9739668" cy="495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69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Cho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tứ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ứng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3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Lời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giải</a:t>
                </a:r>
                <a:endParaRPr lang="en-US" sz="4400" b="1">
                  <a:solidFill>
                    <a:prstClr val="black"/>
                  </a:solidFill>
                </a:endParaRPr>
              </a:p>
              <a:p>
                <a:r>
                  <a:rPr lang="en-US" sz="4400" b="1">
                    <a:solidFill>
                      <a:prstClr val="black"/>
                    </a:solidFill>
                  </a:rPr>
                  <a:t>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endParaRPr lang="en-US" sz="4400" b="1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b="1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blipFill>
                <a:blip r:embed="rId4"/>
                <a:stretch>
                  <a:fillRect l="-1931"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916656"/>
            <a:ext cx="11630891" cy="95024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4.12.</a:t>
              </a:r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xmlns="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10" y="4234165"/>
            <a:ext cx="8256270" cy="52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00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500" y="1809817"/>
            <a:ext cx="22817228" cy="9946698"/>
            <a:chOff x="1438699" y="1793813"/>
            <a:chExt cx="22817228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9" y="1793813"/>
              <a:ext cx="22817228" cy="10641062"/>
              <a:chOff x="1438699" y="1793813"/>
              <a:chExt cx="22817228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9" y="6012513"/>
                <a:ext cx="12732131" cy="904496"/>
                <a:chOff x="7450558" y="7834555"/>
                <a:chExt cx="12733596" cy="90460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110409" cy="889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VECTƠ VỚI MỘT SỐ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7537294" cy="979073"/>
                <a:chOff x="7459672" y="7170625"/>
                <a:chExt cx="1753930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588790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TÍNH CHẤT CỦA PHÉP NHÂN VECTƠ VỚI MỘT SỐ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4175966" cy="965255"/>
                <a:chOff x="7459670" y="7441560"/>
                <a:chExt cx="539918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32893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  Cho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biệt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</a:p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b)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,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0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b)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95" t="-12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4.13.</a:t>
              </a:r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213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4400" b="1">
                    <a:solidFill>
                      <a:prstClr val="black"/>
                    </a:solidFill>
                  </a:rPr>
                  <a:t>                                           Cho tam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>
                    <a:solidFill>
                      <a:prstClr val="black"/>
                    </a:solidFill>
                  </a:rPr>
                  <a:t>b)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,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4400" b="1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blipFill>
                <a:blip r:embed="rId3"/>
                <a:stretch>
                  <a:fillRect l="-1052" t="-23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400" b="1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err="1">
                    <a:solidFill>
                      <a:prstClr val="black"/>
                    </a:solidFill>
                  </a:rPr>
                  <a:t>Suy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ra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thứ</a:t>
                </a:r>
                <a:r>
                  <a:rPr lang="en-US" sz="4400" b="1">
                    <a:solidFill>
                      <a:prstClr val="black"/>
                    </a:solidFill>
                  </a:rPr>
                  <a:t> 4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bình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2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b)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42" t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00" y="1879601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4.14.</a:t>
              </a:r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753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chịu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4.30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trạng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thái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tức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).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,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052" r="-15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Lời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giải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solidFill>
                              <a:prstClr val="black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>
                            <a:solidFill>
                              <a:prstClr val="black"/>
                            </a:solidFill>
                          </a:rPr>
                          <m:t>3</m:t>
                        </m:r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0°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;</a:t>
                </a:r>
              </a:p>
              <a:p>
                <a:r>
                  <a:rPr lang="en-US" sz="4400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N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</a:rPr>
                      <m:t>N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blipFill>
                <a:blip r:embed="rId4"/>
                <a:stretch>
                  <a:fillRect l="-1938" t="-20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487400" y="4831054"/>
            <a:ext cx="10487892" cy="85880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4" indent="0">
              <a:buFont typeface="Arial" panose="020B0604020202020204" pitchFamily="34" charset="0"/>
              <a:buNone/>
            </a:pPr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lvl="4"/>
            <a:endParaRPr lang="en-US" sz="4400" b="1" dirty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i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i="1" dirty="0">
                <a:solidFill>
                  <a:prstClr val="black"/>
                </a:solidFill>
              </a:rPr>
              <a:t>          </a:t>
            </a:r>
            <a:r>
              <a:rPr lang="en-US" sz="4400" b="1" i="1" dirty="0" err="1">
                <a:solidFill>
                  <a:prstClr val="black"/>
                </a:solidFill>
              </a:rPr>
              <a:t>Hình</a:t>
            </a:r>
            <a:r>
              <a:rPr lang="en-US" sz="4400" b="1" i="1" dirty="0">
                <a:solidFill>
                  <a:prstClr val="black"/>
                </a:solidFill>
              </a:rPr>
              <a:t> 4.30</a:t>
            </a:r>
            <a:endParaRPr lang="en-US" sz="4400" b="1" dirty="0">
              <a:solidFill>
                <a:prstClr val="black"/>
              </a:solidFill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xmlns="" id="{7D907B0A-C1A0-4A12-8A44-A00F4CC672F1}"/>
              </a:ext>
            </a:extLst>
          </p:cNvPr>
          <p:cNvGrpSpPr/>
          <p:nvPr/>
        </p:nvGrpSpPr>
        <p:grpSpPr>
          <a:xfrm>
            <a:off x="914400" y="1904999"/>
            <a:ext cx="5486398" cy="990600"/>
            <a:chOff x="22440" y="22728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xmlns="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xmlns="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xmlns="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xmlns="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xmlns="" id="{1FFD724C-08B6-4B99-A537-E22B825034D1}"/>
                </a:ext>
              </a:extLst>
            </p:cNvPr>
            <p:cNvSpPr txBox="1"/>
            <p:nvPr/>
          </p:nvSpPr>
          <p:spPr>
            <a:xfrm>
              <a:off x="192648" y="22728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4.15.</a:t>
              </a:r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xmlns="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203" y="4717276"/>
            <a:ext cx="4693397" cy="588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4831054"/>
            <a:ext cx="5819223" cy="577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65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err="1">
                    <a:solidFill>
                      <a:prstClr val="black"/>
                    </a:solidFill>
                  </a:rPr>
                  <a:t>Em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biết</a:t>
                </a:r>
                <a:r>
                  <a:rPr lang="en-US" sz="4400" b="1">
                    <a:solidFill>
                      <a:prstClr val="black"/>
                    </a:solidFill>
                  </a:rPr>
                  <a:t> ? </a:t>
                </a: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>
                  <a:solidFill>
                    <a:prstClr val="black"/>
                  </a:solidFill>
                </a:endParaRPr>
              </a:p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hãy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dùng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kiến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thức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về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chính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sự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chuyển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trong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trường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hợp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này</a:t>
                </a:r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do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cùng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1970" t="-1601" r="-32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>
                    <a:solidFill>
                      <a:prstClr val="black"/>
                    </a:solidFill>
                  </a:rPr>
                  <a:t>Do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mỏng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nên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trượt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không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lên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.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lại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thành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cùng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sâu</a:t>
                </a:r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mũi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nhọn</a:t>
                </a:r>
                <a:r>
                  <a:rPr lang="en-US" sz="4400" b="1">
                    <a:solidFill>
                      <a:prstClr val="black"/>
                    </a:solidFill>
                  </a:rPr>
                  <a:t>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nên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chịu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cản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nước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vuông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Người</a:t>
                </a:r>
                <a:r>
                  <a:rPr lang="en-US" sz="4400" b="1">
                    <a:solidFill>
                      <a:prstClr val="black"/>
                    </a:solidFill>
                  </a:rPr>
                  <a:t> ta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hướng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hướng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sống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),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phương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cánh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buồm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cản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nước</a:t>
                </a:r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này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không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phụ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sự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)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thắng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(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lớn</a:t>
                </a:r>
                <a:r>
                  <a:rPr lang="en-US" sz="4400" b="1">
                    <a:solidFill>
                      <a:prstClr val="black"/>
                    </a:solidFill>
                  </a:rPr>
                  <a:t>).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Cuối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cùng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dưới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tác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động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lực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thuyền</a:t>
                </a:r>
                <a:r>
                  <a:rPr lang="en-US" sz="4400" b="1">
                    <a:solidFill>
                      <a:prstClr val="black"/>
                    </a:solidFill>
                  </a:rPr>
                  <a:t> di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chuyển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sau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khoảng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thời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gian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nó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lại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được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điều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chỉnh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hướng</a:t>
                </a:r>
                <a:r>
                  <a:rPr lang="en-US" sz="4400" b="1">
                    <a:solidFill>
                      <a:prstClr val="black"/>
                    </a:solidFill>
                  </a:rPr>
                  <a:t>,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để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đi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đến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đường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dích</a:t>
                </a:r>
                <a:r>
                  <a:rPr lang="en-US" sz="4400" b="1">
                    <a:solidFill>
                      <a:prstClr val="black"/>
                    </a:solidFill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</a:rPr>
                  <a:t>dắc</a:t>
                </a:r>
                <a:r>
                  <a:rPr lang="en-US" sz="4400" b="1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1798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xmlns="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7562851" cy="537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501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1.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i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.Chứng minh rằng: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914400" indent="-914400">
                  <a:buFontTx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   				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pt-BR" sz="44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với M là điểm bất kì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4400" b="1" dirty="0">
                    <a:solidFill>
                      <a:prstClr val="black"/>
                    </a:solidFill>
                  </a:rPr>
                  <a:t>a) Theo quy tắc ba điểm ta 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blipFill>
                <a:blip r:embed="rId4"/>
                <a:stretch>
                  <a:fillRect l="-2146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Mà I, J lần lượt là trung điểm của AB và CD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𝑱𝑪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𝑱𝑫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(đpcm)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b) Theo hệ thức trung điểm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Mặt khác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𝑶𝑱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(đpcm)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blipFill>
                <a:blip r:embed="rId5"/>
                <a:stretch>
                  <a:fillRect l="-2094" t="-2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xmlns="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562600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3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1.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i="1" dirty="0">
                    <a:solidFill>
                      <a:prstClr val="black"/>
                    </a:solidFill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.Chứng minh rằng: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914400" indent="-914400">
                  <a:buFontTx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   				</a:t>
                </a:r>
                <a:r>
                  <a:rPr lang="pt-BR" sz="44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pt-BR" sz="44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>
                    <a:solidFill>
                      <a:prstClr val="black"/>
                    </a:solidFill>
                  </a:rPr>
                  <a:t> với M là điểm bất kì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c) Theo câu b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do đó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thì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(đpcm)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endParaRPr lang="nl-NL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blipFill>
                <a:blip r:embed="rId4"/>
                <a:stretch>
                  <a:fillRect l="-2076" t="-2195" r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54000" y="5181600"/>
            <a:ext cx="11068050" cy="8321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118">
            <a:extLst>
              <a:ext uri="{FF2B5EF4-FFF2-40B4-BE49-F238E27FC236}">
                <a16:creationId xmlns:a16="http://schemas.microsoft.com/office/drawing/2014/main" xmlns="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0" y="6285677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0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2. Cho hai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có cùng trọng tâm G.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 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			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blipFill>
                <a:blip r:embed="rId3"/>
                <a:stretch>
                  <a:fillRect l="-1052" t="-6623" r="-3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Tương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suy ra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Công theo vế với vế các đẳng thức trên ta 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146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>
                    <a:solidFill>
                      <a:prstClr val="black"/>
                    </a:solidFill>
                  </a:rPr>
                  <a:t>Mặt khác hai tam giác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có cùng trọng tâm G nên 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r>
                  <a:rPr lang="nl-NL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.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blipFill>
                <a:blip r:embed="rId5"/>
                <a:stretch>
                  <a:fillRect l="-2148" t="-2285" r="-1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687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prstClr val="black"/>
                    </a:solidFill>
                  </a:rPr>
                  <a:t>3. </a:t>
                </a:r>
                <a:r>
                  <a:rPr lang="nl-NL" sz="4400" b="1" dirty="0">
                    <a:solidFill>
                      <a:prstClr val="black"/>
                    </a:solidFill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 Chứng minh rằng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với O là điểm bất kỳ.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blipFill>
                <a:blip r:embed="rId3"/>
                <a:stretch>
                  <a:fillRect l="-1052" t="-8130" b="-48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prstClr val="black"/>
                    </a:solidFill>
                  </a:rPr>
                  <a:t>Lời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giải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blipFill>
                <a:blip r:embed="rId4"/>
                <a:stretch>
                  <a:fillRect l="-1747" t="-2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079025" y="4292600"/>
            <a:ext cx="8896266" cy="9126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5" name="Picture 208">
            <a:extLst>
              <a:ext uri="{FF2B5EF4-FFF2-40B4-BE49-F238E27FC236}">
                <a16:creationId xmlns:a16="http://schemas.microsoft.com/office/drawing/2014/main" xmlns="" id="{F2A506AD-73E0-4121-B5DB-266D07A2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4674395"/>
            <a:ext cx="61616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0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4.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tùy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ý.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blipFill>
                <a:blip r:embed="rId3"/>
                <a:stretch>
                  <a:fillRect l="-1052" t="-10828" b="-121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Ta </a:t>
                </a:r>
                <a:r>
                  <a:rPr lang="en-US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200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4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5.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4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𝑱𝑨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052" t="-5319" b="-53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𝐽𝐴</m:t>
                            </m:r>
                          </m:e>
                        </m:acc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𝐴𝐼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𝐽𝐼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𝐽𝐼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blipFill>
                <a:blip r:embed="rId4"/>
                <a:stretch>
                  <a:fillRect l="-1931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886200"/>
            <a:ext cx="11630891" cy="9532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35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12877800" cy="116744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58800" y="1828800"/>
            <a:ext cx="10896600" cy="115903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(H.4.20).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,..,</m:t>
                    </m:r>
                    <m:sSub>
                      <m:sSubPr>
                        <m:ctrlPr>
                          <a:rPr lang="en-US" sz="4600" b="1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</a:t>
                </a: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  <a:blipFill>
                <a:blip r:embed="rId3"/>
                <a:stretch>
                  <a:fillRect l="-2060" t="-1433" r="-2012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0133AD-6C5F-4579-8086-E7B536BA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0" y="1905000"/>
            <a:ext cx="10896599" cy="34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6. Xác định điểm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blipFill>
                <a:blip r:embed="rId3"/>
                <a:stretch>
                  <a:fillRect l="-1052" t="-10059" b="-414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Khi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nl-NL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𝑴𝑱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146" t="-1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7.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blipFill>
                <a:blip r:embed="rId3"/>
                <a:stretch>
                  <a:fillRect l="-1052" t="-6967" r="-710" b="-1803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blipFill>
                <a:blip r:embed="rId4"/>
                <a:stretch>
                  <a:fillRect l="-211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69091" y="3581400"/>
            <a:ext cx="11506200" cy="9837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5" name="Picture 210">
            <a:extLst>
              <a:ext uri="{FF2B5EF4-FFF2-40B4-BE49-F238E27FC236}">
                <a16:creationId xmlns:a16="http://schemas.microsoft.com/office/drawing/2014/main" xmlns="" id="{7B0AED3C-DF29-4AB3-8782-C46889A8B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4614705"/>
            <a:ext cx="5977792" cy="388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74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8.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blipFill>
                <a:blip r:embed="rId3"/>
                <a:stretch>
                  <a:fillRect l="-1033" t="-65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Lời giải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blipFill>
                <a:blip r:embed="rId4"/>
                <a:stretch>
                  <a:fillRect l="-1517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316200" y="4648199"/>
            <a:ext cx="8659091" cy="857726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09">
            <a:extLst>
              <a:ext uri="{FF2B5EF4-FFF2-40B4-BE49-F238E27FC236}">
                <a16:creationId xmlns:a16="http://schemas.microsoft.com/office/drawing/2014/main" xmlns="" id="{A6325687-A9B9-481D-8825-A885321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60" y="5375358"/>
            <a:ext cx="5454398" cy="3540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494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9.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qua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11">
            <a:extLst>
              <a:ext uri="{FF2B5EF4-FFF2-40B4-BE49-F238E27FC236}">
                <a16:creationId xmlns:a16="http://schemas.microsoft.com/office/drawing/2014/main" xmlns="" id="{5F790A69-72CB-4C29-9925-E23CBD44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5562600"/>
            <a:ext cx="5895975" cy="424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9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10.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minh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en-US" sz="4400" b="1" i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i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en-US" sz="4400" b="1" i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i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en-US" sz="4400" b="1" i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(1)&amp;(2)</a:t>
                </a:r>
                <a:r>
                  <a:rPr lang="en-US" sz="4400" b="1" i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>
                    <a:solidFill>
                      <a:prstClr val="black"/>
                    </a:solidFill>
                  </a:rPr>
                  <a:t> B, I, K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4FE068D-6197-490F-A646-D31C0A426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5943600"/>
            <a:ext cx="818255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84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. Chứng minh rằng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:r>
                  <a:rPr lang="nl-NL" sz="4400" b="1" dirty="0">
                    <a:solidFill>
                      <a:prstClr val="black"/>
                    </a:solidFill>
                  </a:rPr>
                  <a:t>b)</a:t>
                </a:r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a) 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vuông.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không vuông gọi D là điểm đối xứng của A qua O khi đó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(vì cùng vuông góc với AC)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(vì cùng vuông góc với AB)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𝑩𝑫𝑪𝑯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là hình bình hành, do đó theo quy tắc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(1)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Mặt khác vì O là trung điểm của AD nên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(2)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27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endParaRPr lang="nl-NL" b="1" dirty="0">
                  <a:solidFill>
                    <a:prstClr val="black"/>
                  </a:solidFill>
                </a:endParaRPr>
              </a:p>
              <a:p>
                <a:r>
                  <a:rPr lang="nl-NL" b="1" dirty="0">
                    <a:solidFill>
                      <a:prstClr val="black"/>
                    </a:solidFill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b="1" dirty="0">
                    <a:solidFill>
                      <a:prstClr val="black"/>
                    </a:solidFill>
                  </a:rPr>
                  <a:t> 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9">
            <a:extLst>
              <a:ext uri="{FF2B5EF4-FFF2-40B4-BE49-F238E27FC236}">
                <a16:creationId xmlns:a16="http://schemas.microsoft.com/office/drawing/2014/main" xmlns="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6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nl-NL" sz="4400" b="1" dirty="0">
                    <a:solidFill>
                      <a:prstClr val="black"/>
                    </a:solidFill>
                  </a:rPr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. Chứng minh rằng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		</a:t>
                </a:r>
                <a:r>
                  <a:rPr lang="nl-NL" sz="4400" b="1" dirty="0">
                    <a:solidFill>
                      <a:prstClr val="black"/>
                    </a:solidFill>
                  </a:rPr>
                  <a:t>b)</a:t>
                </a:r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b) Theo câu a) ta có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đpcm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c) Vì G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Mặt khác theo câu 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i="1" dirty="0">
                    <a:solidFill>
                      <a:prstClr val="black"/>
                    </a:solidFill>
                  </a:rPr>
                  <a:t> 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nl-NL" sz="4400" b="1" dirty="0">
                    <a:solidFill>
                      <a:prstClr val="black"/>
                    </a:solidFill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𝑶𝑮</m:t>
                            </m:r>
                          </m:e>
                        </m:acc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𝑮𝑯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1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  <a:p>
            <a:endParaRPr lang="nl-NL" b="1" dirty="0">
              <a:solidFill>
                <a:prstClr val="black"/>
              </a:solidFill>
            </a:endParaRPr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xmlns="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</a:rPr>
                  <a:t>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lấy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2800" r="-112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xmlns="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70" y="4278928"/>
            <a:ext cx="12894168" cy="3223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xmlns="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xmlns="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xmlns="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xmlns="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xmlns="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xmlns="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xmlns="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xmlns="" id="{6C34D813-0347-4E7A-82BB-FBFAB0D6ACF2}"/>
              </a:ext>
            </a:extLst>
          </p:cNvPr>
          <p:cNvSpPr/>
          <p:nvPr/>
        </p:nvSpPr>
        <p:spPr>
          <a:xfrm>
            <a:off x="776656" y="64224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xmlns="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xmlns="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xmlns="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xmlns="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prstClr val="white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xmlns="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xmlns="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16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dirty="0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1573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646227" y="10353010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="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blipFill>
                <a:blip r:embed="rId7"/>
                <a:stretch>
                  <a:fillRect l="-158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xmlns="" id="{794A51D1-55F2-4D87-8FEA-CA4EFEB1AF68}"/>
              </a:ext>
            </a:extLst>
          </p:cNvPr>
          <p:cNvSpPr/>
          <p:nvPr/>
        </p:nvSpPr>
        <p:spPr>
          <a:xfrm>
            <a:off x="353579" y="2153388"/>
            <a:ext cx="23594672" cy="25226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xmlns="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1856268" y="785661"/>
            <a:ext cx="1042135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xmlns="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4" y="1830222"/>
            <a:ext cx="1076356" cy="122803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xmlns="" id="{826CDD11-85BF-49A2-8E32-E04CED08FF7E}"/>
              </a:ext>
            </a:extLst>
          </p:cNvPr>
          <p:cNvSpPr txBox="1"/>
          <p:nvPr/>
        </p:nvSpPr>
        <p:spPr>
          <a:xfrm>
            <a:off x="1052325" y="2066929"/>
            <a:ext cx="2895398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xmlns="" id="{6D8E1639-1516-4EBE-A341-4AF39D1218EE}"/>
              </a:ext>
            </a:extLst>
          </p:cNvPr>
          <p:cNvSpPr txBox="1"/>
          <p:nvPr/>
        </p:nvSpPr>
        <p:spPr>
          <a:xfrm>
            <a:off x="1767838" y="2412818"/>
            <a:ext cx="23597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xmlns="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31" y="3290303"/>
            <a:ext cx="8093363" cy="158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386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3200" b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75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xmlns="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xmlns="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xmlns="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xmlns="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xmlns="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xmlns="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xmlns="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prstClr val="white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prstClr val="white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xmlns="" id="{6C34D813-0347-4E7A-82BB-FBFAB0D6ACF2}"/>
              </a:ext>
            </a:extLst>
          </p:cNvPr>
          <p:cNvSpPr/>
          <p:nvPr/>
        </p:nvSpPr>
        <p:spPr>
          <a:xfrm>
            <a:off x="5756757" y="62954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xmlns="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xmlns="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xmlns="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xmlns="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prstClr val="white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xmlns="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prstClr val="white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xmlns="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xmlns="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72" y="4241894"/>
            <a:ext cx="12930196" cy="341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277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TÍCH CỦA MỘT VECTƠ VỚI MỘT SỐ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blipFill>
                <a:blip r:embed="rId3"/>
                <a:stretch>
                  <a:fillRect l="-22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blipFill>
                <a:blip r:embed="rId4"/>
                <a:stretch>
                  <a:fillRect l="-2304" t="-2199" r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610600"/>
            <a:ext cx="8016240" cy="2727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150311" y="2962478"/>
            <a:ext cx="3745843" cy="914400"/>
            <a:chOff x="0" y="12490"/>
            <a:chExt cx="1519062" cy="451406"/>
          </a:xfrm>
        </p:grpSpPr>
        <p:sp>
          <p:nvSpPr>
            <p:cNvPr id="9" name="TextBox 321"/>
            <p:cNvSpPr txBox="1"/>
            <p:nvPr/>
          </p:nvSpPr>
          <p:spPr>
            <a:xfrm>
              <a:off x="676123" y="12490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12" name="Flowchart: Terminator 1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4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2" y="8749610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058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7" y="479863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sz="44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blipFill>
                <a:blip r:embed="rId6"/>
                <a:stretch>
                  <a:fillRect l="-122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prstClr val="whit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xmlns="" id="{60D29733-FE4D-4B2C-96D6-F5867E1C3FE0}"/>
              </a:ext>
            </a:extLst>
          </p:cNvPr>
          <p:cNvSpPr/>
          <p:nvPr/>
        </p:nvSpPr>
        <p:spPr>
          <a:xfrm>
            <a:off x="488731" y="6858000"/>
            <a:ext cx="1053478" cy="106776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="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5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59101" y="52084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864726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9857057" y="11927204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blipFill>
                <a:blip r:embed="rId8"/>
                <a:stretch>
                  <a:fillRect l="-106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43" y="8097066"/>
            <a:ext cx="8766087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833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18684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3012854" y="1179966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blipFill>
                <a:blip r:embed="rId8"/>
                <a:stretch>
                  <a:fillRect l="-1073" t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xmlns="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914400"/>
                <a:r>
                  <a:rPr lang="fr-FR" alt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alt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:r>
                  <a:rPr lang="fr-FR" alt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 defTabSz="914400"/>
                <a:endParaRPr lang="en-US" alt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90" y="8170087"/>
            <a:ext cx="4338793" cy="440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354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700189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blipFill>
                <a:blip r:embed="rId8"/>
                <a:stretch>
                  <a:fillRect l="-1053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blipFill>
                <a:blip r:embed="rId9"/>
                <a:stretch>
                  <a:fillRect l="-2448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50" y="8397174"/>
            <a:ext cx="8200674" cy="32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342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870815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22970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66" y="7807448"/>
            <a:ext cx="5002405" cy="436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64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4876800"/>
            <a:ext cx="23870815" cy="1752600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xmlns="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71" y="8223092"/>
            <a:ext cx="5105400" cy="445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69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4981576"/>
            <a:ext cx="23870815" cy="1446550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𝑩𝑪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𝑴𝑵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𝑪𝑵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prstClr val="white"/>
                            </a:solidFill>
                          </a:rPr>
                          <m:t> 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r="-974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𝑴𝑵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𝑨𝑩𝑪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𝑴𝑵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𝑩𝑪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blipFill>
                <a:blip r:embed="rId9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xmlns="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96" y="8281393"/>
            <a:ext cx="5334764" cy="44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2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252247" y="4946891"/>
            <a:ext cx="23921162" cy="1737428"/>
            <a:chOff x="216464" y="2167592"/>
            <a:chExt cx="11802931" cy="86871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090861" y="234454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16464" y="22736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033503" y="231684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3042" y="5141118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>
            <a:extLst>
              <a:ext uri="{FF2B5EF4-FFF2-40B4-BE49-F238E27FC236}">
                <a16:creationId xmlns:a16="http://schemas.microsoft.com/office/drawing/2014/main" xmlns="" id="{B689FA76-0383-497D-AA98-F1A77AB01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16" y="8223092"/>
            <a:ext cx="4433107" cy="427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19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4946246"/>
            <a:ext cx="23870815" cy="1752600"/>
            <a:chOff x="241306" y="2164215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68003" y="5206149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blipFill>
                <a:blip r:embed="rId9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2">
            <a:extLst>
              <a:ext uri="{FF2B5EF4-FFF2-40B4-BE49-F238E27FC236}">
                <a16:creationId xmlns:a16="http://schemas.microsoft.com/office/drawing/2014/main" xmlns="" id="{30C543A8-DB89-494D-BA0E-A3EF5B891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36" y="8235506"/>
            <a:ext cx="4494848" cy="42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18685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𝟏𝟐𝟎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°=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4">
            <a:extLst>
              <a:ext uri="{FF2B5EF4-FFF2-40B4-BE49-F238E27FC236}">
                <a16:creationId xmlns:a16="http://schemas.microsoft.com/office/drawing/2014/main" xmlns="" id="{7D474892-8BED-4FA6-9A28-EDF5F96033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8449510"/>
            <a:ext cx="6206358" cy="424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257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i="1" dirty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blipFill>
                <a:blip r:embed="rId5"/>
                <a:stretch>
                  <a:fillRect l="-209" r="-10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784667" y="7677073"/>
            <a:ext cx="9232265" cy="512540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16984"/>
              </p:ext>
            </p:extLst>
          </p:nvPr>
        </p:nvGraphicFramePr>
        <p:xfrm>
          <a:off x="12344400" y="2209800"/>
          <a:ext cx="1530112" cy="140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7" imgW="609524" imgH="561905" progId="Paint.Picture">
                  <p:embed/>
                </p:oleObj>
              </mc:Choice>
              <mc:Fallback>
                <p:oleObj name="Bitmap Image" r:id="rId7" imgW="609524" imgH="5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2209800"/>
                        <a:ext cx="1530112" cy="1405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7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4953000"/>
            <a:ext cx="23775028" cy="1600200"/>
            <a:chOff x="241306" y="2167592"/>
            <a:chExt cx="11730827" cy="8001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07987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</a:rPr>
                    <a:t>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47560" y="52807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3646814" y="12302868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𝑯𝑪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𝑨𝑯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𝑨𝑯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𝑪𝑯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𝑪𝑴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𝑯𝑪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𝑪𝑯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B51F8373-8813-4D29-9079-9C0732611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41" y="7979919"/>
            <a:ext cx="5002406" cy="48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7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66232" y="737606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𝟏𝟎𝟎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𝟓𝟎</m:t>
                        </m:r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90680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𝟖𝟎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blipFill>
                <a:blip r:embed="rId8"/>
                <a:stretch>
                  <a:fillRect l="-1053" t="-34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𝟏𝟎𝟎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0">
            <a:extLst>
              <a:ext uri="{FF2B5EF4-FFF2-40B4-BE49-F238E27FC236}">
                <a16:creationId xmlns:a16="http://schemas.microsoft.com/office/drawing/2014/main" xmlns="" id="{F09D95E7-681C-4977-AF4C-799814F27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2" y="8017089"/>
            <a:ext cx="4436060" cy="47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605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r="-4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76" y="4850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83090"/>
            <a:ext cx="10820400" cy="17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3400" y="10674542"/>
            <a:ext cx="2925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4.22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1800" y="7687074"/>
            <a:ext cx="8153400" cy="5705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8401" y="2514600"/>
            <a:ext cx="2971800" cy="838200"/>
            <a:chOff x="0" y="-45827"/>
            <a:chExt cx="1359670" cy="451406"/>
          </a:xfrm>
        </p:grpSpPr>
        <p:sp>
          <p:nvSpPr>
            <p:cNvPr id="11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lowchart: Terminator 14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81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4.24,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blipFill>
                <a:blip r:embed="rId3"/>
                <a:stretch>
                  <a:fillRect l="-2176" t="-1121" r="-17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blipFill>
                <a:blip r:embed="rId4"/>
                <a:stretch>
                  <a:fillRect l="-875" r="-711" b="-298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" y="6400800"/>
            <a:ext cx="9296400" cy="6248400"/>
          </a:xfrm>
          <a:prstGeom prst="rect">
            <a:avLst/>
          </a:prstGeom>
        </p:spPr>
      </p:pic>
      <p:sp>
        <p:nvSpPr>
          <p:cNvPr id="10" name="Text Box 24"/>
          <p:cNvSpPr txBox="1"/>
          <p:nvPr/>
        </p:nvSpPr>
        <p:spPr>
          <a:xfrm>
            <a:off x="16322080" y="8367686"/>
            <a:ext cx="3440430" cy="723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4.24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05EC71-DD8E-48C6-BD7D-0A01FCA7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098" y="3581400"/>
            <a:ext cx="8912395" cy="47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4"/>
                <a:stretch>
                  <a:fillRect l="-2463" t="-1868" r="-22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121600" y="3568699"/>
            <a:ext cx="6502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992"/>
              </p:ext>
            </p:extLst>
          </p:nvPr>
        </p:nvGraphicFramePr>
        <p:xfrm>
          <a:off x="1066800" y="5105400"/>
          <a:ext cx="106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5" imgW="487826" imgH="449619" progId="Paint.Picture">
                  <p:embed/>
                </p:oleObj>
              </mc:Choice>
              <mc:Fallback>
                <p:oleObj name="Bitmap Image" r:id="rId5" imgW="487826" imgH="449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05400"/>
                        <a:ext cx="10668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37C090-0884-448D-9AF0-62E252E39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3362" y="2438400"/>
            <a:ext cx="111618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blipFill>
                <a:blip r:embed="rId3"/>
                <a:stretch>
                  <a:fillRect l="-1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33370" y="2078016"/>
            <a:ext cx="3895830" cy="1427184"/>
            <a:chOff x="22440" y="59287"/>
            <a:chExt cx="617386" cy="230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21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3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6484</Words>
  <Application>Microsoft Office PowerPoint</Application>
  <PresentationFormat>Custom</PresentationFormat>
  <Paragraphs>673</Paragraphs>
  <Slides>51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Office Theme</vt:lpstr>
      <vt:lpstr>1_Office Theme</vt:lpstr>
      <vt:lpstr>2_Office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>thuvienhoclieu.com</dc:creator>
  <cp:keywords>thuvienhoclieu.com</cp:keywords>
  <dc:description>thuvienhoclieu.com</dc:description>
  <cp:lastModifiedBy/>
  <cp:revision>1</cp:revision>
  <dcterms:created xsi:type="dcterms:W3CDTF">2022-09-05T16:07:27Z</dcterms:created>
  <dcterms:modified xsi:type="dcterms:W3CDTF">2022-09-05T16:10:39Z</dcterms:modified>
  <cp:category/>
</cp:coreProperties>
</file>