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8" r:id="rId1"/>
    <p:sldMasterId id="2147483754" r:id="rId2"/>
    <p:sldMasterId id="2147483783" r:id="rId3"/>
  </p:sldMasterIdLst>
  <p:notesMasterIdLst>
    <p:notesMasterId r:id="rId41"/>
  </p:notesMasterIdLst>
  <p:sldIdLst>
    <p:sldId id="313" r:id="rId4"/>
    <p:sldId id="301" r:id="rId5"/>
    <p:sldId id="323" r:id="rId6"/>
    <p:sldId id="324" r:id="rId7"/>
    <p:sldId id="316" r:id="rId8"/>
    <p:sldId id="327" r:id="rId9"/>
    <p:sldId id="328" r:id="rId10"/>
    <p:sldId id="329" r:id="rId11"/>
    <p:sldId id="330" r:id="rId12"/>
    <p:sldId id="331" r:id="rId13"/>
    <p:sldId id="332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4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3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2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29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78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5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0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98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11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2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5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0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89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39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240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2761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027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8187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1778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4840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5308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9292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2515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13067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7852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0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70.png"/><Relationship Id="rId7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8.png"/><Relationship Id="rId5" Type="http://schemas.openxmlformats.org/officeDocument/2006/relationships/image" Target="../media/image47.png"/><Relationship Id="rId4" Type="http://schemas.openxmlformats.org/officeDocument/2006/relationships/image" Target="../media/image48.jpeg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4.png"/><Relationship Id="rId11" Type="http://schemas.openxmlformats.org/officeDocument/2006/relationships/image" Target="../media/image75.png"/><Relationship Id="rId5" Type="http://schemas.openxmlformats.org/officeDocument/2006/relationships/image" Target="../media/image47.png"/><Relationship Id="rId10" Type="http://schemas.openxmlformats.org/officeDocument/2006/relationships/image" Target="../media/image69.png"/><Relationship Id="rId4" Type="http://schemas.openxmlformats.org/officeDocument/2006/relationships/image" Target="../media/image48.jpeg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4.png"/><Relationship Id="rId3" Type="http://schemas.openxmlformats.org/officeDocument/2006/relationships/image" Target="../media/image92.png"/><Relationship Id="rId7" Type="http://schemas.openxmlformats.org/officeDocument/2006/relationships/image" Target="../media/image460.png"/><Relationship Id="rId12" Type="http://schemas.openxmlformats.org/officeDocument/2006/relationships/image" Target="../media/image78.png"/><Relationship Id="rId2" Type="http://schemas.openxmlformats.org/officeDocument/2006/relationships/image" Target="../media/image91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3.png"/><Relationship Id="rId11" Type="http://schemas.openxmlformats.org/officeDocument/2006/relationships/image" Target="../media/image670.png"/><Relationship Id="rId5" Type="http://schemas.openxmlformats.org/officeDocument/2006/relationships/image" Target="../media/image47.png"/><Relationship Id="rId15" Type="http://schemas.openxmlformats.org/officeDocument/2006/relationships/image" Target="../media/image98.png"/><Relationship Id="rId10" Type="http://schemas.openxmlformats.org/officeDocument/2006/relationships/image" Target="../media/image510.png"/><Relationship Id="rId4" Type="http://schemas.openxmlformats.org/officeDocument/2006/relationships/image" Target="../media/image48.jpeg"/><Relationship Id="rId9" Type="http://schemas.openxmlformats.org/officeDocument/2006/relationships/image" Target="../media/image96.png"/><Relationship Id="rId1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0.png"/><Relationship Id="rId7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0.png"/><Relationship Id="rId9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10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80.png"/><Relationship Id="rId11" Type="http://schemas.openxmlformats.org/officeDocument/2006/relationships/image" Target="../media/image107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8.jpeg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1981200"/>
                <a:ext cx="12621491" cy="11201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,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𝒄𝒐𝒔𝑨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52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1981200"/>
                <a:ext cx="12621491" cy="11201400"/>
              </a:xfrm>
              <a:prstGeom prst="rect">
                <a:avLst/>
              </a:prstGeom>
              <a:blipFill>
                <a:blip r:embed="rId3"/>
                <a:stretch>
                  <a:fillRect l="-2123" t="-18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182600" y="1981200"/>
            <a:ext cx="10335491" cy="112014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553EBA-EED9-4C8D-A86A-FF458EC469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82800" y="2590800"/>
            <a:ext cx="7696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66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47865"/>
            <a:ext cx="23164800" cy="947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3. BIỂU THỨC TOẠ ĐỘ VÀ TÍNH CHẤT CỦA TÍCH VÔ HƯỚNG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18637"/>
                <a:ext cx="23622000" cy="10302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 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sz="46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600" b="1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6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46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46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18637"/>
                <a:ext cx="23622000" cy="10302876"/>
              </a:xfrm>
              <a:prstGeom prst="rect">
                <a:avLst/>
              </a:prstGeom>
              <a:blipFill>
                <a:blip r:embed="rId3"/>
                <a:stretch>
                  <a:fillRect l="-1083" t="-19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73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18" y="1973264"/>
                <a:ext cx="15616913" cy="114458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" y="1973264"/>
                <a:ext cx="15616913" cy="11445876"/>
              </a:xfrm>
              <a:prstGeom prst="rect">
                <a:avLst/>
              </a:prstGeom>
              <a:blipFill>
                <a:blip r:embed="rId3"/>
                <a:stretch>
                  <a:fillRect l="-1755" t="-1863" r="-13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6535400" y="1973264"/>
            <a:ext cx="7439891" cy="1120933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6DE7B1-A929-4F41-A1A6-2AA592AB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0" y="2133599"/>
            <a:ext cx="6938682" cy="7649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50B477F-E5AE-486E-A835-0581936B07FF}"/>
                  </a:ext>
                </a:extLst>
              </p:cNvPr>
              <p:cNvSpPr txBox="1"/>
              <p:nvPr/>
            </p:nvSpPr>
            <p:spPr>
              <a:xfrm>
                <a:off x="2280684" y="11742736"/>
                <a:ext cx="12578316" cy="1149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kumimoji="0" lang="en-US" sz="4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84" y="11742736"/>
                <a:ext cx="12578316" cy="1149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968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752600"/>
                <a:ext cx="23850600" cy="11734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3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3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43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43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3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3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3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3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3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3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3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3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d>
                      <m:dPr>
                        <m:ctrlPr>
                          <a:rPr lang="en-US" sz="52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2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2600"/>
                <a:ext cx="23850600" cy="11734800"/>
              </a:xfrm>
              <a:prstGeom prst="rect">
                <a:avLst/>
              </a:prstGeom>
              <a:blipFill>
                <a:blip r:embed="rId3"/>
                <a:stretch>
                  <a:fillRect l="-1150" t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4E4442B-1F63-40A4-965E-738B3D354CDE}"/>
                  </a:ext>
                </a:extLst>
              </p:cNvPr>
              <p:cNvSpPr txBox="1"/>
              <p:nvPr/>
            </p:nvSpPr>
            <p:spPr>
              <a:xfrm>
                <a:off x="2133600" y="5791200"/>
                <a:ext cx="12801600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𝑶𝑨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𝑶𝑩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E4442B-1F63-40A4-965E-738B3D354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791200"/>
                <a:ext cx="12801600" cy="838756"/>
              </a:xfrm>
              <a:prstGeom prst="rect">
                <a:avLst/>
              </a:prstGeom>
              <a:blipFill>
                <a:blip r:embed="rId4"/>
                <a:stretch>
                  <a:fillRect l="-1857" t="-5797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114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057400"/>
                <a:ext cx="23622000" cy="11277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</a:rPr>
                  <a:t> 3. 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phẳng</a:t>
                </a:r>
                <a:r>
                  <a:rPr lang="en-US" b="1" dirty="0"/>
                  <a:t> </a:t>
                </a:r>
                <a:r>
                  <a:rPr lang="en-US" b="1" dirty="0" err="1"/>
                  <a:t>toạ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Oxy,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cặp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Hai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i="1" dirty="0"/>
                  <a:t>Ox</a:t>
                </a:r>
                <a:r>
                  <a:rPr lang="en-US" b="1" dirty="0"/>
                  <a:t>, </a:t>
                </a:r>
                <a:r>
                  <a:rPr lang="en-US" b="1" i="1" dirty="0"/>
                  <a:t>Oy</a:t>
                </a:r>
                <a:r>
                  <a:rPr lang="en-US" b="1" dirty="0"/>
                  <a:t>.  </a:t>
                </a:r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a) 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</a:rPr>
                  <a:t> 3.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23622000" cy="11277600"/>
              </a:xfrm>
              <a:prstGeom prst="rect">
                <a:avLst/>
              </a:prstGeom>
              <a:blipFill>
                <a:blip r:embed="rId3"/>
                <a:stretch>
                  <a:fillRect l="-1135" t="-17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745D50-13E3-4312-9540-F8FEA137280C}"/>
              </a:ext>
            </a:extLst>
          </p:cNvPr>
          <p:cNvSpPr txBox="1"/>
          <p:nvPr/>
        </p:nvSpPr>
        <p:spPr>
          <a:xfrm>
            <a:off x="2286000" y="8534400"/>
            <a:ext cx="3602665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749C8D4-445A-4A76-8053-AD61F8F37622}"/>
                  </a:ext>
                </a:extLst>
              </p:cNvPr>
              <p:cNvSpPr txBox="1"/>
              <p:nvPr/>
            </p:nvSpPr>
            <p:spPr>
              <a:xfrm>
                <a:off x="685800" y="9297313"/>
                <a:ext cx="6400800" cy="2090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ad>
                      <m:radPr>
                        <m:degHide m:val="on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ra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9C8D4-445A-4A76-8053-AD61F8F37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297313"/>
                <a:ext cx="6400800" cy="2090124"/>
              </a:xfrm>
              <a:prstGeom prst="rect">
                <a:avLst/>
              </a:prstGeom>
              <a:blipFill>
                <a:blip r:embed="rId4"/>
                <a:stretch>
                  <a:fillRect l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2A4BDDF-DCBF-4485-BCE5-E72F7D6862B8}"/>
                  </a:ext>
                </a:extLst>
              </p:cNvPr>
              <p:cNvSpPr txBox="1"/>
              <p:nvPr/>
            </p:nvSpPr>
            <p:spPr>
              <a:xfrm>
                <a:off x="12192000" y="8153400"/>
                <a:ext cx="8458200" cy="5096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+(−</m:t>
                              </m:r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3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4BDDF-DCBF-4485-BCE5-E72F7D68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153400"/>
                <a:ext cx="8458200" cy="5096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34875907-9DA4-4384-851C-1DC2F87A7453}"/>
                  </a:ext>
                </a:extLst>
              </p:cNvPr>
              <p:cNvSpPr txBox="1"/>
              <p:nvPr/>
            </p:nvSpPr>
            <p:spPr>
              <a:xfrm>
                <a:off x="664536" y="11778719"/>
                <a:ext cx="6041065" cy="1289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</a:rPr>
                      <m:t>cos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75907-9DA4-4384-851C-1DC2F87A7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6" y="11778719"/>
                <a:ext cx="6041065" cy="1289584"/>
              </a:xfrm>
              <a:prstGeom prst="rect">
                <a:avLst/>
              </a:prstGeom>
              <a:blipFill>
                <a:blip r:embed="rId6"/>
                <a:stretch>
                  <a:fillRect l="-4541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2213CCD-D8A7-4A82-9C1E-A006C26D6BD5}"/>
                  </a:ext>
                </a:extLst>
              </p:cNvPr>
              <p:cNvSpPr txBox="1"/>
              <p:nvPr/>
            </p:nvSpPr>
            <p:spPr>
              <a:xfrm>
                <a:off x="15953268" y="11808845"/>
                <a:ext cx="5279065" cy="108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d>
                        <m:d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</m:acc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</m:t>
                      </m:r>
                      <m:sSup>
                        <m:sSupPr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  <m:sup>
                          <m: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∘</m:t>
                          </m:r>
                        </m:sup>
                      </m:sSup>
                      <m:r>
                        <a:rPr kumimoji="0" lang="en-US" sz="43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13CCD-D8A7-4A82-9C1E-A006C26D6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268" y="11808845"/>
                <a:ext cx="5279065" cy="1084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7B6A352-B5D7-4A28-8B22-66498FE1DF35}"/>
              </a:ext>
            </a:extLst>
          </p:cNvPr>
          <p:cNvCxnSpPr/>
          <p:nvPr/>
        </p:nvCxnSpPr>
        <p:spPr>
          <a:xfrm>
            <a:off x="10515600" y="8534400"/>
            <a:ext cx="0" cy="480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17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905000"/>
                <a:ext cx="23698200" cy="1143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HĐ4: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indent="-914400">
                  <a:buAutoNum type="alphaLcParenR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	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23698200" cy="11430000"/>
              </a:xfrm>
              <a:prstGeom prst="rect">
                <a:avLst/>
              </a:prstGeom>
              <a:blipFill>
                <a:blip r:embed="rId3"/>
                <a:stretch>
                  <a:fillRect l="-1157" t="-18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53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4" y="1809817"/>
            <a:ext cx="22817234" cy="9946698"/>
            <a:chOff x="1438693" y="1793813"/>
            <a:chExt cx="22817234" cy="1064106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3" y="1793813"/>
              <a:ext cx="22817234" cy="10641062"/>
              <a:chOff x="1438693" y="1793813"/>
              <a:chExt cx="22817234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5400" b="1" cap="all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5971608"/>
                <a:ext cx="8644473" cy="945407"/>
                <a:chOff x="7450558" y="7793639"/>
                <a:chExt cx="8645475" cy="94551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7022288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GIỮA HAI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793639"/>
                  <a:ext cx="1383018" cy="889109"/>
                  <a:chOff x="7450631" y="8250839"/>
                  <a:chExt cx="1371600" cy="889109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250839"/>
                    <a:ext cx="1371600" cy="889109"/>
                    <a:chOff x="7450631" y="8250839"/>
                    <a:chExt cx="1371600" cy="889109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07656" y="8250839"/>
                      <a:ext cx="57270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3" y="7460333"/>
                <a:ext cx="11646258" cy="1009862"/>
                <a:chOff x="7459672" y="7170625"/>
                <a:chExt cx="11647595" cy="100997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999619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1009976"/>
                  <a:chOff x="7459669" y="6189930"/>
                  <a:chExt cx="1399583" cy="100997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892741"/>
                    <a:chOff x="7487652" y="6307165"/>
                    <a:chExt cx="1371600" cy="89274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44675" y="6310797"/>
                      <a:ext cx="57270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87"/>
                <a:ext cx="18481164" cy="1005517"/>
                <a:chOff x="7459670" y="7441560"/>
                <a:chExt cx="23894632" cy="1005633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182438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VÀ TÍNH CHẤT CỦA TÍCH VÔ HƯỚNG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1005633"/>
                  <a:chOff x="7459669" y="6460865"/>
                  <a:chExt cx="1785470" cy="1005633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929416"/>
                    <a:chOff x="7469193" y="6537082"/>
                    <a:chExt cx="1775946" cy="929416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6" y="6577389"/>
                      <a:ext cx="740371" cy="8891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918780" y="2987393"/>
              <a:ext cx="542633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4"/>
              <a:ext cx="1316269" cy="1323400"/>
              <a:chOff x="4902568" y="2922073"/>
              <a:chExt cx="1316269" cy="13234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3"/>
                <a:ext cx="1316269" cy="132340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:r>
                  <a:rPr lang="en-US" sz="8000" dirty="0">
                    <a:solidFill>
                      <a:prstClr val="white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657564" y="3313402"/>
            <a:ext cx="16141163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=""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=""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11</a:t>
                </a:r>
                <a:endPara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365373" y="3609159"/>
            <a:ext cx="12359781" cy="75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CFFEF"/>
                </a:solidFill>
                <a:latin typeface="Tahoma" panose="020B0604030504040204" pitchFamily="34" charset="0"/>
                <a:ea typeface="Cascadia Mono"/>
                <a:cs typeface="Times New Roman" panose="02020603050405020304" pitchFamily="18" charset="0"/>
              </a:rPr>
              <a:t>TÍCH VÔ HƯỚNG CỦA HAI VECTƠ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952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24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dirty="0" err="1">
                <a:solidFill>
                  <a:srgbClr val="0000FF"/>
                </a:solidFill>
              </a:rPr>
              <a:t>Tính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chất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tích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vô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hướng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ba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bất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kì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mọi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thực</a:t>
                </a:r>
                <a:r>
                  <a:rPr lang="en-US" b="1" dirty="0">
                    <a:solidFill>
                      <a:prstClr val="black"/>
                    </a:solidFill>
                  </a:rPr>
                  <a:t> k, ta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                   (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chất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giao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hoán</a:t>
                </a:r>
                <a:r>
                  <a:rPr lang="en-US" b="1" dirty="0">
                    <a:solidFill>
                      <a:prstClr val="black"/>
                    </a:solidFill>
                  </a:rPr>
                  <a:t>);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    (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chất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phép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cộng</a:t>
                </a:r>
                <a:r>
                  <a:rPr lang="en-US" b="1" dirty="0">
                    <a:solidFill>
                      <a:prstClr val="black"/>
                    </a:solidFill>
                  </a:rPr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2041" t="-1965" r="-13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Chú</a:t>
                </a:r>
                <a:r>
                  <a:rPr lang="en-US" b="1" dirty="0">
                    <a:solidFill>
                      <a:srgbClr val="FF0000"/>
                    </a:solidFill>
                  </a:rPr>
                  <a:t> ý: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Từ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chất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</a:rPr>
                  <a:t>, ta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thể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b="1" dirty="0">
                    <a:solidFill>
                      <a:prstClr val="black"/>
                    </a:solidFill>
                  </a:rPr>
                  <a:t> minh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được</a:t>
                </a:r>
                <a:r>
                  <a:rPr lang="en-US" b="1" dirty="0">
                    <a:solidFill>
                      <a:prstClr val="black"/>
                    </a:solidFill>
                  </a:rPr>
                  <a:t>: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 (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chất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phân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phép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trừ</a:t>
                </a:r>
                <a:r>
                  <a:rPr lang="en-US" b="1" dirty="0">
                    <a:solidFill>
                      <a:prstClr val="black"/>
                    </a:solidFill>
                  </a:rPr>
                  <a:t>);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blipFill>
                <a:blip r:embed="rId4"/>
                <a:stretch>
                  <a:fillRect l="-2094" t="-19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566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276600"/>
                <a:ext cx="1181100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trước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đổi</a:t>
                </a:r>
                <a:r>
                  <a:rPr lang="en-US" sz="4400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11811001" cy="10226676"/>
              </a:xfrm>
              <a:prstGeom prst="rect">
                <a:avLst/>
              </a:prstGeom>
              <a:blipFill>
                <a:blip r:embed="rId3"/>
                <a:stretch>
                  <a:fillRect l="-2063" t="-1846" r="-23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276600"/>
            <a:ext cx="11630891" cy="10142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22174201" cy="1003586"/>
            <a:chOff x="22440" y="-84541"/>
            <a:chExt cx="4207755" cy="43274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850471" cy="431321"/>
              <a:chOff x="31572" y="-115954"/>
              <a:chExt cx="119662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02361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65802" y="-84541"/>
              <a:ext cx="3964393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   (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17C804C-9D63-40B3-B7E0-2E90A7EBBA7A}"/>
              </a:ext>
            </a:extLst>
          </p:cNvPr>
          <p:cNvSpPr txBox="1"/>
          <p:nvPr/>
        </p:nvSpPr>
        <p:spPr>
          <a:xfrm>
            <a:off x="533400" y="6785932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17BE19D4-1C8B-4491-B123-782706CEDDEE}"/>
                  </a:ext>
                </a:extLst>
              </p:cNvPr>
              <p:cNvSpPr txBox="1"/>
              <p:nvPr/>
            </p:nvSpPr>
            <p:spPr>
              <a:xfrm>
                <a:off x="533400" y="7625879"/>
                <a:ext cx="11087102" cy="295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19D4-1C8B-4491-B123-782706CED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5879"/>
                <a:ext cx="11087102" cy="2959272"/>
              </a:xfrm>
              <a:prstGeom prst="rect">
                <a:avLst/>
              </a:prstGeom>
              <a:blipFill>
                <a:blip r:embed="rId4"/>
                <a:stretch>
                  <a:fillRect l="-2255" t="-5155" b="-8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A9CCB6F-35F6-4A22-957B-32831AF0A79C}"/>
                  </a:ext>
                </a:extLst>
              </p:cNvPr>
              <p:cNvSpPr txBox="1"/>
              <p:nvPr/>
            </p:nvSpPr>
            <p:spPr>
              <a:xfrm>
                <a:off x="12621296" y="3270098"/>
                <a:ext cx="11534106" cy="989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2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>
                              <a:solidFill>
                                <a:prstClr val="black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R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9CCB6F-35F6-4A22-957B-32831AF0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296" y="3270098"/>
                <a:ext cx="11534106" cy="9893991"/>
              </a:xfrm>
              <a:prstGeom prst="rect">
                <a:avLst/>
              </a:prstGeom>
              <a:blipFill>
                <a:blip r:embed="rId5"/>
                <a:stretch>
                  <a:fillRect l="-2113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4C7C4464-9A0B-434C-A72C-C62B0E63705C}"/>
                  </a:ext>
                </a:extLst>
              </p:cNvPr>
              <p:cNvSpPr txBox="1"/>
              <p:nvPr/>
            </p:nvSpPr>
            <p:spPr>
              <a:xfrm>
                <a:off x="533400" y="10830412"/>
                <a:ext cx="1129155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830412"/>
                <a:ext cx="11291553" cy="2123658"/>
              </a:xfrm>
              <a:prstGeom prst="rect">
                <a:avLst/>
              </a:prstGeom>
              <a:blipFill>
                <a:blip r:embed="rId6"/>
                <a:stretch>
                  <a:fillRect l="-2214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0E9A9C2-005D-4889-83BE-A9735A467C8A}"/>
              </a:ext>
            </a:extLst>
          </p:cNvPr>
          <p:cNvSpPr txBox="1"/>
          <p:nvPr/>
        </p:nvSpPr>
        <p:spPr>
          <a:xfrm>
            <a:off x="5320047" y="587453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41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2" grpId="0"/>
      <p:bldP spid="25" grpId="0"/>
      <p:bldP spid="27" grpId="0"/>
      <p:bldP spid="2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048" y="3265251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trước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8" y="3265251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1990" t="-1846" r="-12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84982" y="3265251"/>
            <a:ext cx="11630891" cy="10142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22174201" cy="1003586"/>
            <a:chOff x="22440" y="-84541"/>
            <a:chExt cx="4207755" cy="43274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850471" cy="431321"/>
              <a:chOff x="31572" y="-115954"/>
              <a:chExt cx="119662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02361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65802" y="-84541"/>
              <a:ext cx="3964393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   (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4C7C4464-9A0B-434C-A72C-C62B0E63705C}"/>
                  </a:ext>
                </a:extLst>
              </p:cNvPr>
              <p:cNvSpPr txBox="1"/>
              <p:nvPr/>
            </p:nvSpPr>
            <p:spPr>
              <a:xfrm>
                <a:off x="351949" y="7543257"/>
                <a:ext cx="11828367" cy="22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9" y="7543257"/>
                <a:ext cx="11828367" cy="2210285"/>
              </a:xfrm>
              <a:prstGeom prst="rect">
                <a:avLst/>
              </a:prstGeom>
              <a:blipFill>
                <a:blip r:embed="rId4"/>
                <a:stretch>
                  <a:fillRect l="-2113" t="-5510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17C804C-9D63-40B3-B7E0-2E90A7EBBA7A}"/>
              </a:ext>
            </a:extLst>
          </p:cNvPr>
          <p:cNvSpPr txBox="1"/>
          <p:nvPr/>
        </p:nvSpPr>
        <p:spPr>
          <a:xfrm>
            <a:off x="609600" y="6503237"/>
            <a:ext cx="11489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(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(H.4.44)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7D4E216E-7303-489C-AE67-E0E641810D52}"/>
                  </a:ext>
                </a:extLst>
              </p:cNvPr>
              <p:cNvSpPr txBox="1"/>
              <p:nvPr/>
            </p:nvSpPr>
            <p:spPr>
              <a:xfrm>
                <a:off x="351949" y="10022706"/>
                <a:ext cx="11828366" cy="2628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R.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4E216E-7303-489C-AE67-E0E64181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9" y="10022706"/>
                <a:ext cx="11828366" cy="2628092"/>
              </a:xfrm>
              <a:prstGeom prst="rect">
                <a:avLst/>
              </a:prstGeom>
              <a:blipFill>
                <a:blip r:embed="rId5"/>
                <a:stretch>
                  <a:fillRect l="-2113" t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C8884CD-48DA-4E75-A85C-9A3CB3DBFC47}"/>
                  </a:ext>
                </a:extLst>
              </p:cNvPr>
              <p:cNvSpPr txBox="1"/>
              <p:nvPr/>
            </p:nvSpPr>
            <p:spPr>
              <a:xfrm>
                <a:off x="12591973" y="8425250"/>
                <a:ext cx="11635913" cy="582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(O).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884CD-48DA-4E75-A85C-9A3CB3DB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1973" y="8425250"/>
                <a:ext cx="11635913" cy="5823004"/>
              </a:xfrm>
              <a:prstGeom prst="rect">
                <a:avLst/>
              </a:prstGeom>
              <a:blipFill>
                <a:blip r:embed="rId7"/>
                <a:stretch>
                  <a:fillRect l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1CF8F08-8DEE-46A4-B432-E5E4ADC14EAA}"/>
              </a:ext>
            </a:extLst>
          </p:cNvPr>
          <p:cNvSpPr txBox="1"/>
          <p:nvPr/>
        </p:nvSpPr>
        <p:spPr>
          <a:xfrm>
            <a:off x="4876800" y="56762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8554A3D-B573-47B7-A1B0-DB683C25D01F}"/>
              </a:ext>
            </a:extLst>
          </p:cNvPr>
          <p:cNvSpPr/>
          <p:nvPr/>
        </p:nvSpPr>
        <p:spPr>
          <a:xfrm>
            <a:off x="17562196" y="3953256"/>
            <a:ext cx="4124238" cy="4123944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A9F50AA9-53D2-4EDE-A1A0-F88E499E6480}"/>
              </a:ext>
            </a:extLst>
          </p:cNvPr>
          <p:cNvSpPr/>
          <p:nvPr/>
        </p:nvSpPr>
        <p:spPr>
          <a:xfrm>
            <a:off x="19560454" y="5926303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BE9EAFB-B892-4EE2-A848-1EC7ABEB9B7F}"/>
              </a:ext>
            </a:extLst>
          </p:cNvPr>
          <p:cNvSpPr/>
          <p:nvPr/>
        </p:nvSpPr>
        <p:spPr>
          <a:xfrm>
            <a:off x="19286134" y="601065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451A3D84-16FB-412A-9C34-D2AD390C8637}"/>
              </a:ext>
            </a:extLst>
          </p:cNvPr>
          <p:cNvSpPr/>
          <p:nvPr/>
        </p:nvSpPr>
        <p:spPr>
          <a:xfrm>
            <a:off x="17838334" y="3972306"/>
            <a:ext cx="3573629" cy="295275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F285D843-FD4E-4549-9ADD-1A26C0595126}"/>
              </a:ext>
            </a:extLst>
          </p:cNvPr>
          <p:cNvCxnSpPr>
            <a:cxnSpLocks/>
            <a:stCxn id="23" idx="0"/>
            <a:endCxn id="40" idx="0"/>
          </p:cNvCxnSpPr>
          <p:nvPr/>
        </p:nvCxnSpPr>
        <p:spPr>
          <a:xfrm flipH="1" flipV="1">
            <a:off x="19625149" y="3972306"/>
            <a:ext cx="26745" cy="195399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508CB17A-40F2-4E58-B76D-AFF5AA9E2F0F}"/>
              </a:ext>
            </a:extLst>
          </p:cNvPr>
          <p:cNvCxnSpPr>
            <a:cxnSpLocks/>
          </p:cNvCxnSpPr>
          <p:nvPr/>
        </p:nvCxnSpPr>
        <p:spPr>
          <a:xfrm>
            <a:off x="19700952" y="6037759"/>
            <a:ext cx="1812909" cy="92636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8811E19-23C0-4AD8-91A8-3EA170A406E3}"/>
              </a:ext>
            </a:extLst>
          </p:cNvPr>
          <p:cNvCxnSpPr>
            <a:cxnSpLocks/>
          </p:cNvCxnSpPr>
          <p:nvPr/>
        </p:nvCxnSpPr>
        <p:spPr>
          <a:xfrm flipH="1">
            <a:off x="17786307" y="6033791"/>
            <a:ext cx="1865587" cy="90731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AB57EF9A-EB74-4ACE-9848-C906E24860D5}"/>
              </a:ext>
            </a:extLst>
          </p:cNvPr>
          <p:cNvSpPr/>
          <p:nvPr/>
        </p:nvSpPr>
        <p:spPr>
          <a:xfrm>
            <a:off x="19103254" y="30906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C61ADDC-4233-4BDC-A131-1AF416A289D7}"/>
              </a:ext>
            </a:extLst>
          </p:cNvPr>
          <p:cNvSpPr/>
          <p:nvPr/>
        </p:nvSpPr>
        <p:spPr>
          <a:xfrm>
            <a:off x="16794257" y="662885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3C299B4-26BB-4EEF-8D58-E6E1E3BEF7DF}"/>
              </a:ext>
            </a:extLst>
          </p:cNvPr>
          <p:cNvSpPr/>
          <p:nvPr/>
        </p:nvSpPr>
        <p:spPr>
          <a:xfrm>
            <a:off x="21318554" y="6553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2F6FCB05-DE93-42E2-A1BC-359CA4B94CCD}"/>
              </a:ext>
            </a:extLst>
          </p:cNvPr>
          <p:cNvCxnSpPr>
            <a:cxnSpLocks/>
            <a:endCxn id="40" idx="2"/>
          </p:cNvCxnSpPr>
          <p:nvPr/>
        </p:nvCxnSpPr>
        <p:spPr>
          <a:xfrm flipH="1">
            <a:off x="17838334" y="4436966"/>
            <a:ext cx="445393" cy="2488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5FF99D30-C72A-46A2-901F-33393967EB61}"/>
              </a:ext>
            </a:extLst>
          </p:cNvPr>
          <p:cNvCxnSpPr>
            <a:cxnSpLocks/>
          </p:cNvCxnSpPr>
          <p:nvPr/>
        </p:nvCxnSpPr>
        <p:spPr>
          <a:xfrm flipV="1">
            <a:off x="18289986" y="3969304"/>
            <a:ext cx="1295359" cy="4516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5D177E16-AB88-499E-A156-10E3465D29F0}"/>
              </a:ext>
            </a:extLst>
          </p:cNvPr>
          <p:cNvCxnSpPr>
            <a:cxnSpLocks/>
            <a:endCxn id="40" idx="4"/>
          </p:cNvCxnSpPr>
          <p:nvPr/>
        </p:nvCxnSpPr>
        <p:spPr>
          <a:xfrm>
            <a:off x="18289986" y="4401265"/>
            <a:ext cx="3121977" cy="2523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283CBE37-F4ED-440B-BC4E-9CE69CE5AA2D}"/>
              </a:ext>
            </a:extLst>
          </p:cNvPr>
          <p:cNvSpPr/>
          <p:nvPr/>
        </p:nvSpPr>
        <p:spPr>
          <a:xfrm>
            <a:off x="18184090" y="5638800"/>
            <a:ext cx="8659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1976E6A-7A0C-4CEF-B6F4-0C04239EF7D9}"/>
              </a:ext>
            </a:extLst>
          </p:cNvPr>
          <p:cNvSpPr/>
          <p:nvPr/>
        </p:nvSpPr>
        <p:spPr>
          <a:xfrm>
            <a:off x="12865889" y="5089452"/>
            <a:ext cx="37738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4.44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AAE77E13-E51A-4F2F-B288-8095B149E433}"/>
              </a:ext>
            </a:extLst>
          </p:cNvPr>
          <p:cNvSpPr/>
          <p:nvPr/>
        </p:nvSpPr>
        <p:spPr>
          <a:xfrm>
            <a:off x="17421164" y="3522566"/>
            <a:ext cx="8659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874176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9" grpId="0"/>
      <p:bldP spid="22" grpId="0"/>
      <p:bldP spid="4" grpId="0"/>
      <p:bldP spid="6" grpId="0"/>
      <p:bldP spid="24" grpId="0"/>
      <p:bldP spid="3" grpId="0" animBg="1"/>
      <p:bldP spid="40" grpId="0" animBg="1"/>
      <p:bldP spid="59" grpId="0"/>
      <p:bldP spid="60" grpId="0"/>
      <p:bldP spid="61" grpId="0"/>
      <p:bldP spid="87" grpId="0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3" y="1809817"/>
            <a:ext cx="22717380" cy="9935454"/>
            <a:chOff x="1438692" y="1793813"/>
            <a:chExt cx="22717380" cy="10629033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793813"/>
              <a:ext cx="22717380" cy="10629033"/>
              <a:chOff x="1438692" y="1793813"/>
              <a:chExt cx="22717380" cy="1062903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76018" y="1797127"/>
                <a:ext cx="22680054" cy="10625719"/>
                <a:chOff x="-3638810" y="3448230"/>
                <a:chExt cx="22680054" cy="1062571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38810" y="3448230"/>
                  <a:ext cx="22680054" cy="10625719"/>
                  <a:chOff x="-3638810" y="3448230"/>
                  <a:chExt cx="22680054" cy="1062571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38810" y="3580684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22"/>
                <a:ext cx="10206737" cy="904496"/>
                <a:chOff x="7450558" y="7834555"/>
                <a:chExt cx="10207920" cy="9046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4" y="7850045"/>
                  <a:ext cx="8584734" cy="889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GIỮA HAI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0"/>
                <a:ext cx="11646258" cy="979073"/>
                <a:chOff x="7459672" y="7170625"/>
                <a:chExt cx="11647595" cy="97918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999619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90"/>
                <a:ext cx="18481164" cy="965255"/>
                <a:chOff x="7459670" y="7441560"/>
                <a:chExt cx="23894632" cy="9653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182438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VÀ TÍNH CHẤT CỦA TÍCH VÔ HƯỚNG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5852688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=""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=""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=""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1" y="3434715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VÔ HƯỚNG CỦA HAI VECTƠ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2898272"/>
                <a:ext cx="11820525" cy="1066532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A(-1; 2), B(8; -1), C(8; 8).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2898272"/>
                <a:ext cx="11820525" cy="10665327"/>
              </a:xfrm>
              <a:prstGeom prst="rect">
                <a:avLst/>
              </a:prstGeom>
              <a:blipFill>
                <a:blip r:embed="rId3"/>
                <a:stretch>
                  <a:fillRect l="-2009" t="-1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533400" y="1828800"/>
            <a:ext cx="16319850" cy="1003586"/>
            <a:chOff x="22440" y="-84541"/>
            <a:chExt cx="3096839" cy="43274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1127852" cy="431321"/>
              <a:chOff x="31572" y="-115954"/>
              <a:chExt cx="158690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41389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27351" y="-84541"/>
              <a:ext cx="2891928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4E216E-7303-489C-AE67-E0E641810D52}"/>
              </a:ext>
            </a:extLst>
          </p:cNvPr>
          <p:cNvSpPr txBox="1"/>
          <p:nvPr/>
        </p:nvSpPr>
        <p:spPr>
          <a:xfrm>
            <a:off x="5791200" y="731018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48309" y="2898272"/>
            <a:ext cx="11630891" cy="1066532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D26C9A1-6FBE-447D-B798-30F5F26E0EAE}"/>
                  </a:ext>
                </a:extLst>
              </p:cNvPr>
              <p:cNvSpPr txBox="1"/>
              <p:nvPr/>
            </p:nvSpPr>
            <p:spPr>
              <a:xfrm>
                <a:off x="838200" y="8261027"/>
                <a:ext cx="11740376" cy="507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𝑩𝑯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𝑩𝑯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C9A1-6FBE-447D-B798-30F5F26E0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261027"/>
                <a:ext cx="11740376" cy="5076646"/>
              </a:xfrm>
              <a:prstGeom prst="rect">
                <a:avLst/>
              </a:prstGeom>
              <a:blipFill>
                <a:blip r:embed="rId4"/>
                <a:stretch>
                  <a:fillRect l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12578576" y="6479673"/>
                <a:ext cx="11740376" cy="7083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76" y="6479673"/>
                <a:ext cx="11740376" cy="7083927"/>
              </a:xfrm>
              <a:prstGeom prst="rect">
                <a:avLst/>
              </a:prstGeom>
              <a:blipFill>
                <a:blip r:embed="rId5"/>
                <a:stretch>
                  <a:fillRect l="-2077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B6759E1-5B0D-48D6-9561-4ED1C7EB92AE}"/>
              </a:ext>
            </a:extLst>
          </p:cNvPr>
          <p:cNvCxnSpPr>
            <a:cxnSpLocks/>
          </p:cNvCxnSpPr>
          <p:nvPr/>
        </p:nvCxnSpPr>
        <p:spPr>
          <a:xfrm flipH="1">
            <a:off x="16064445" y="3279273"/>
            <a:ext cx="1461555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4DBAAFB-113A-4EB7-90D4-1132390B1CA8}"/>
              </a:ext>
            </a:extLst>
          </p:cNvPr>
          <p:cNvCxnSpPr>
            <a:cxnSpLocks/>
          </p:cNvCxnSpPr>
          <p:nvPr/>
        </p:nvCxnSpPr>
        <p:spPr>
          <a:xfrm>
            <a:off x="17526000" y="3301007"/>
            <a:ext cx="3505200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C4BA3A5-BFD0-4AC9-9682-EF8A4DF28B05}"/>
              </a:ext>
            </a:extLst>
          </p:cNvPr>
          <p:cNvCxnSpPr>
            <a:cxnSpLocks/>
          </p:cNvCxnSpPr>
          <p:nvPr/>
        </p:nvCxnSpPr>
        <p:spPr>
          <a:xfrm>
            <a:off x="16078200" y="5698623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E8D35A2-6212-43E3-A739-452C8252779C}"/>
              </a:ext>
            </a:extLst>
          </p:cNvPr>
          <p:cNvSpPr/>
          <p:nvPr/>
        </p:nvSpPr>
        <p:spPr>
          <a:xfrm>
            <a:off x="16611600" y="269329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3A3FDCD-F4A3-44C7-A6F8-E5338E3CC52D}"/>
              </a:ext>
            </a:extLst>
          </p:cNvPr>
          <p:cNvSpPr/>
          <p:nvPr/>
        </p:nvSpPr>
        <p:spPr>
          <a:xfrm>
            <a:off x="15240000" y="53366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2BC41A4-96AB-4246-8CAE-CC74A3634249}"/>
              </a:ext>
            </a:extLst>
          </p:cNvPr>
          <p:cNvSpPr/>
          <p:nvPr/>
        </p:nvSpPr>
        <p:spPr>
          <a:xfrm>
            <a:off x="20789126" y="541287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6A45A7AF-1B60-4620-9C99-BA4AE2B45FEC}"/>
              </a:ext>
            </a:extLst>
          </p:cNvPr>
          <p:cNvCxnSpPr>
            <a:cxnSpLocks/>
          </p:cNvCxnSpPr>
          <p:nvPr/>
        </p:nvCxnSpPr>
        <p:spPr>
          <a:xfrm>
            <a:off x="17526000" y="3333740"/>
            <a:ext cx="0" cy="23839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76E542F-96C3-4366-B35E-7695EE905D82}"/>
              </a:ext>
            </a:extLst>
          </p:cNvPr>
          <p:cNvSpPr/>
          <p:nvPr/>
        </p:nvSpPr>
        <p:spPr>
          <a:xfrm>
            <a:off x="17087850" y="556527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17006A0-17AA-491E-A9F1-1454E690BBD8}"/>
              </a:ext>
            </a:extLst>
          </p:cNvPr>
          <p:cNvSpPr/>
          <p:nvPr/>
        </p:nvSpPr>
        <p:spPr>
          <a:xfrm>
            <a:off x="17526000" y="5412873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052B152-353C-4C95-9585-448387A5EAC4}"/>
              </a:ext>
            </a:extLst>
          </p:cNvPr>
          <p:cNvCxnSpPr>
            <a:cxnSpLocks/>
          </p:cNvCxnSpPr>
          <p:nvPr/>
        </p:nvCxnSpPr>
        <p:spPr>
          <a:xfrm flipV="1">
            <a:off x="16078200" y="3417196"/>
            <a:ext cx="1704975" cy="2262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5B8B526-686A-42F4-9C79-AF4DB6D6A391}"/>
              </a:ext>
            </a:extLst>
          </p:cNvPr>
          <p:cNvSpPr/>
          <p:nvPr/>
        </p:nvSpPr>
        <p:spPr>
          <a:xfrm rot="18278314">
            <a:off x="17623907" y="3491292"/>
            <a:ext cx="301545" cy="298561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6A22D7C-F338-484C-A05B-53873ACCEB86}"/>
              </a:ext>
            </a:extLst>
          </p:cNvPr>
          <p:cNvSpPr/>
          <p:nvPr/>
        </p:nvSpPr>
        <p:spPr>
          <a:xfrm>
            <a:off x="17526000" y="264745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DE3C8D2-18FA-4F2D-85A6-B42B85D21D09}"/>
              </a:ext>
            </a:extLst>
          </p:cNvPr>
          <p:cNvSpPr/>
          <p:nvPr/>
        </p:nvSpPr>
        <p:spPr>
          <a:xfrm>
            <a:off x="12831240" y="4042615"/>
            <a:ext cx="332781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4.45</a:t>
            </a:r>
          </a:p>
        </p:txBody>
      </p:sp>
    </p:spTree>
    <p:extLst>
      <p:ext uri="{BB962C8B-B14F-4D97-AF65-F5344CB8AC3E}">
        <p14:creationId xmlns:p14="http://schemas.microsoft.com/office/powerpoint/2010/main" val="1536881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6" grpId="0"/>
      <p:bldP spid="35" grpId="0" animBg="1"/>
      <p:bldP spid="40" grpId="0" animBg="1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A(-1; 2), B(8; -1), C(8; 8).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1935691" cy="10226676"/>
              </a:xfrm>
              <a:prstGeom prst="rect">
                <a:avLst/>
              </a:prstGeom>
              <a:blipFill>
                <a:blip r:embed="rId3"/>
                <a:stretch>
                  <a:fillRect l="-1990" t="-184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16319850" cy="1003586"/>
            <a:chOff x="22440" y="-84541"/>
            <a:chExt cx="3096839" cy="43274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1127852" cy="431321"/>
              <a:chOff x="31572" y="-115954"/>
              <a:chExt cx="158690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41389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27351" y="-84541"/>
              <a:ext cx="2891928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4E216E-7303-489C-AE67-E0E641810D52}"/>
              </a:ext>
            </a:extLst>
          </p:cNvPr>
          <p:cNvSpPr txBox="1"/>
          <p:nvPr/>
        </p:nvSpPr>
        <p:spPr>
          <a:xfrm>
            <a:off x="5791200" y="7688514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572999" y="3276600"/>
            <a:ext cx="11402292" cy="10226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B6759E1-5B0D-48D6-9561-4ED1C7EB92AE}"/>
              </a:ext>
            </a:extLst>
          </p:cNvPr>
          <p:cNvCxnSpPr>
            <a:cxnSpLocks/>
          </p:cNvCxnSpPr>
          <p:nvPr/>
        </p:nvCxnSpPr>
        <p:spPr>
          <a:xfrm flipH="1">
            <a:off x="16064445" y="3657600"/>
            <a:ext cx="1461555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4DBAAFB-113A-4EB7-90D4-1132390B1CA8}"/>
              </a:ext>
            </a:extLst>
          </p:cNvPr>
          <p:cNvCxnSpPr>
            <a:cxnSpLocks/>
          </p:cNvCxnSpPr>
          <p:nvPr/>
        </p:nvCxnSpPr>
        <p:spPr>
          <a:xfrm>
            <a:off x="17526000" y="3679334"/>
            <a:ext cx="3505200" cy="2438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C4BA3A5-BFD0-4AC9-9682-EF8A4DF28B05}"/>
              </a:ext>
            </a:extLst>
          </p:cNvPr>
          <p:cNvCxnSpPr>
            <a:cxnSpLocks/>
          </p:cNvCxnSpPr>
          <p:nvPr/>
        </p:nvCxnSpPr>
        <p:spPr>
          <a:xfrm>
            <a:off x="16078200" y="6076950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E8D35A2-6212-43E3-A739-452C8252779C}"/>
              </a:ext>
            </a:extLst>
          </p:cNvPr>
          <p:cNvSpPr/>
          <p:nvPr/>
        </p:nvSpPr>
        <p:spPr>
          <a:xfrm>
            <a:off x="16611600" y="307162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3A3FDCD-F4A3-44C7-A6F8-E5338E3CC52D}"/>
              </a:ext>
            </a:extLst>
          </p:cNvPr>
          <p:cNvSpPr/>
          <p:nvPr/>
        </p:nvSpPr>
        <p:spPr>
          <a:xfrm>
            <a:off x="15240000" y="57150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2BC41A4-96AB-4246-8CAE-CC74A3634249}"/>
              </a:ext>
            </a:extLst>
          </p:cNvPr>
          <p:cNvSpPr/>
          <p:nvPr/>
        </p:nvSpPr>
        <p:spPr>
          <a:xfrm>
            <a:off x="20789126" y="579120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6A45A7AF-1B60-4620-9C99-BA4AE2B45FEC}"/>
              </a:ext>
            </a:extLst>
          </p:cNvPr>
          <p:cNvCxnSpPr>
            <a:cxnSpLocks/>
          </p:cNvCxnSpPr>
          <p:nvPr/>
        </p:nvCxnSpPr>
        <p:spPr>
          <a:xfrm>
            <a:off x="17526000" y="3712067"/>
            <a:ext cx="0" cy="23839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76E542F-96C3-4366-B35E-7695EE905D82}"/>
              </a:ext>
            </a:extLst>
          </p:cNvPr>
          <p:cNvSpPr/>
          <p:nvPr/>
        </p:nvSpPr>
        <p:spPr>
          <a:xfrm>
            <a:off x="17087850" y="5943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17006A0-17AA-491E-A9F1-1454E690BBD8}"/>
              </a:ext>
            </a:extLst>
          </p:cNvPr>
          <p:cNvSpPr/>
          <p:nvPr/>
        </p:nvSpPr>
        <p:spPr>
          <a:xfrm>
            <a:off x="17526000" y="5791200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052B152-353C-4C95-9585-448387A5EAC4}"/>
              </a:ext>
            </a:extLst>
          </p:cNvPr>
          <p:cNvCxnSpPr>
            <a:cxnSpLocks/>
          </p:cNvCxnSpPr>
          <p:nvPr/>
        </p:nvCxnSpPr>
        <p:spPr>
          <a:xfrm flipV="1">
            <a:off x="16078200" y="3795523"/>
            <a:ext cx="1704975" cy="2262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5B8B526-686A-42F4-9C79-AF4DB6D6A391}"/>
              </a:ext>
            </a:extLst>
          </p:cNvPr>
          <p:cNvSpPr/>
          <p:nvPr/>
        </p:nvSpPr>
        <p:spPr>
          <a:xfrm rot="18278314">
            <a:off x="17623907" y="3869619"/>
            <a:ext cx="301545" cy="298561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6A22D7C-F338-484C-A05B-53873ACCEB86}"/>
              </a:ext>
            </a:extLst>
          </p:cNvPr>
          <p:cNvSpPr/>
          <p:nvPr/>
        </p:nvSpPr>
        <p:spPr>
          <a:xfrm>
            <a:off x="17526000" y="302577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DE3C8D2-18FA-4F2D-85A6-B42B85D21D09}"/>
              </a:ext>
            </a:extLst>
          </p:cNvPr>
          <p:cNvSpPr/>
          <p:nvPr/>
        </p:nvSpPr>
        <p:spPr>
          <a:xfrm>
            <a:off x="12573000" y="4420942"/>
            <a:ext cx="35860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rgbClr val="ED7D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00317AA-6FF9-46AB-B915-47C7B31E6DC8}"/>
                  </a:ext>
                </a:extLst>
              </p:cNvPr>
              <p:cNvSpPr txBox="1"/>
              <p:nvPr/>
            </p:nvSpPr>
            <p:spPr>
              <a:xfrm>
                <a:off x="408709" y="8932004"/>
                <a:ext cx="11935690" cy="3616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</m:rad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317AA-6FF9-46AB-B915-47C7B31E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8932004"/>
                <a:ext cx="11935690" cy="3616375"/>
              </a:xfrm>
              <a:prstGeom prst="rect">
                <a:avLst/>
              </a:prstGeom>
              <a:blipFill>
                <a:blip r:embed="rId4"/>
                <a:stretch>
                  <a:fillRect l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08EA0A30-1B6A-4DE9-BD3F-09A44CA2E6A5}"/>
                  </a:ext>
                </a:extLst>
              </p:cNvPr>
              <p:cNvSpPr txBox="1"/>
              <p:nvPr/>
            </p:nvSpPr>
            <p:spPr>
              <a:xfrm>
                <a:off x="13393178" y="7922971"/>
                <a:ext cx="8763001" cy="3657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𝟏𝟏𝟕</m:t>
                          </m:r>
                        </m:e>
                      </m:ra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EA0A30-1B6A-4DE9-BD3F-09A44CA2E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178" y="7922971"/>
                <a:ext cx="8763001" cy="365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761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276600"/>
                <a:ext cx="12169867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276600"/>
                <a:ext cx="12169867" cy="10226676"/>
              </a:xfrm>
              <a:prstGeom prst="rect">
                <a:avLst/>
              </a:prstGeom>
              <a:blipFill>
                <a:blip r:embed="rId3"/>
                <a:stretch>
                  <a:fillRect l="-1952" t="-1191" r="-5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838200" y="1974708"/>
            <a:ext cx="10350890" cy="1003586"/>
            <a:chOff x="22440" y="-84541"/>
            <a:chExt cx="1964175" cy="432747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910957" cy="431321"/>
              <a:chOff x="31572" y="-115954"/>
              <a:chExt cx="1281732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108719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=""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=""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05603" y="-84541"/>
              <a:ext cx="1781012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5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965152" y="3276600"/>
            <a:ext cx="11010139" cy="10226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13335000" y="6759147"/>
                <a:ext cx="11740376" cy="714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ea typeface="Calibri" panose="020F0502020204030204" pitchFamily="34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6759147"/>
                <a:ext cx="11740376" cy="7149008"/>
              </a:xfrm>
              <a:prstGeom prst="rect">
                <a:avLst/>
              </a:prstGeom>
              <a:blipFill>
                <a:blip r:embed="rId4"/>
                <a:stretch>
                  <a:fillRect l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EC997D8-2B1B-4A87-9DAA-FE43868DB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674" y="3494978"/>
            <a:ext cx="5655425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BF7BC30-0365-4108-B78C-CD2EC0007BCB}"/>
                  </a:ext>
                </a:extLst>
              </p:cNvPr>
              <p:cNvSpPr txBox="1"/>
              <p:nvPr/>
            </p:nvSpPr>
            <p:spPr>
              <a:xfrm>
                <a:off x="499776" y="6690567"/>
                <a:ext cx="11647432" cy="379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6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6" y="6690567"/>
                <a:ext cx="11647432" cy="3799373"/>
              </a:xfrm>
              <a:prstGeom prst="rect">
                <a:avLst/>
              </a:prstGeom>
              <a:blipFill>
                <a:blip r:embed="rId6"/>
                <a:stretch>
                  <a:fillRect l="-2145" t="-4013" r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B3EE486-06DD-4007-AE10-CD54D979FC8B}"/>
              </a:ext>
            </a:extLst>
          </p:cNvPr>
          <p:cNvSpPr txBox="1"/>
          <p:nvPr/>
        </p:nvSpPr>
        <p:spPr>
          <a:xfrm>
            <a:off x="13946500" y="5850369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5E119A91-B16D-438A-8B83-5AD2471CCB46}"/>
                  </a:ext>
                </a:extLst>
              </p:cNvPr>
              <p:cNvSpPr txBox="1"/>
              <p:nvPr/>
            </p:nvSpPr>
            <p:spPr>
              <a:xfrm>
                <a:off x="408709" y="9753600"/>
                <a:ext cx="11783291" cy="3799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6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9753600"/>
                <a:ext cx="11783291" cy="3799373"/>
              </a:xfrm>
              <a:prstGeom prst="rect">
                <a:avLst/>
              </a:prstGeom>
              <a:blipFill>
                <a:blip r:embed="rId7"/>
                <a:stretch>
                  <a:fillRect l="-2069" t="-2087" r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81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3048000"/>
                <a:ext cx="11706880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4.21.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3048000"/>
                <a:ext cx="11706880" cy="10226676"/>
              </a:xfrm>
              <a:prstGeom prst="rect">
                <a:avLst/>
              </a:prstGeom>
              <a:blipFill>
                <a:blip r:embed="rId3"/>
                <a:stretch>
                  <a:fillRect l="-2289" t="-202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048000"/>
                <a:ext cx="11630891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048000"/>
                <a:ext cx="11630891" cy="10226676"/>
              </a:xfrm>
              <a:prstGeom prst="rect">
                <a:avLst/>
              </a:prstGeom>
              <a:blipFill>
                <a:blip r:embed="rId4"/>
                <a:stretch>
                  <a:fillRect l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185118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=""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=""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=""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=""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=""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BFD377B-0561-4330-AEEF-B5E753ACD7B2}"/>
              </a:ext>
            </a:extLst>
          </p:cNvPr>
          <p:cNvSpPr txBox="1"/>
          <p:nvPr/>
        </p:nvSpPr>
        <p:spPr>
          <a:xfrm>
            <a:off x="4594200" y="876425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597F54-9DF0-4AA8-8932-3C13D2D4BDB4}"/>
              </a:ext>
            </a:extLst>
          </p:cNvPr>
          <p:cNvSpPr txBox="1"/>
          <p:nvPr/>
        </p:nvSpPr>
        <p:spPr>
          <a:xfrm>
            <a:off x="2743200" y="10210800"/>
            <a:ext cx="5715000" cy="13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451BE15-3E5E-475F-BB92-21304679591A}"/>
                  </a:ext>
                </a:extLst>
              </p:cNvPr>
              <p:cNvSpPr txBox="1"/>
              <p:nvPr/>
            </p:nvSpPr>
            <p:spPr>
              <a:xfrm>
                <a:off x="485121" y="10058400"/>
                <a:ext cx="11706879" cy="2217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. 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 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" y="10058400"/>
                <a:ext cx="11706879" cy="2217082"/>
              </a:xfrm>
              <a:prstGeom prst="rect">
                <a:avLst/>
              </a:prstGeom>
              <a:blipFill>
                <a:blip r:embed="rId5"/>
                <a:stretch>
                  <a:fillRect l="-2396" t="-6319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81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041117"/>
                <a:ext cx="11783291" cy="104621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4.22.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041117"/>
                <a:ext cx="11783291" cy="10462159"/>
              </a:xfrm>
              <a:prstGeom prst="rect">
                <a:avLst/>
              </a:prstGeom>
              <a:blipFill>
                <a:blip r:embed="rId3"/>
                <a:stretch>
                  <a:fillRect l="-2274" t="-20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041117"/>
                <a:ext cx="11630891" cy="1046215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4.23.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041117"/>
                <a:ext cx="11630891" cy="10462159"/>
              </a:xfrm>
              <a:prstGeom prst="rect">
                <a:avLst/>
              </a:prstGeom>
              <a:blipFill>
                <a:blip r:embed="rId4"/>
                <a:stretch>
                  <a:fillRect l="-2304" t="-15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13962"/>
            <a:ext cx="10252389" cy="803068"/>
            <a:chOff x="0" y="56998"/>
            <a:chExt cx="11741767" cy="232991"/>
          </a:xfrm>
        </p:grpSpPr>
        <p:sp>
          <p:nvSpPr>
            <p:cNvPr id="23" name="TextBox 321">
              <a:extLst>
                <a:ext uri="{FF2B5EF4-FFF2-40B4-BE49-F238E27FC236}">
                  <a16:creationId xmlns=""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534829" y="56998"/>
              <a:ext cx="11206938" cy="2329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=""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=""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=""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=""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BFD377B-0561-4330-AEEF-B5E753ACD7B2}"/>
              </a:ext>
            </a:extLst>
          </p:cNvPr>
          <p:cNvSpPr txBox="1"/>
          <p:nvPr/>
        </p:nvSpPr>
        <p:spPr>
          <a:xfrm>
            <a:off x="5005799" y="63246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3451BE15-3E5E-475F-BB92-21304679591A}"/>
                  </a:ext>
                </a:extLst>
              </p:cNvPr>
              <p:cNvSpPr txBox="1"/>
              <p:nvPr/>
            </p:nvSpPr>
            <p:spPr>
              <a:xfrm>
                <a:off x="314137" y="7370260"/>
                <a:ext cx="11706879" cy="330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1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7" y="7370260"/>
                <a:ext cx="11706879" cy="3304623"/>
              </a:xfrm>
              <a:prstGeom prst="rect">
                <a:avLst/>
              </a:prstGeom>
              <a:blipFill>
                <a:blip r:embed="rId5"/>
                <a:stretch>
                  <a:fillRect t="-4797" r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485121" y="10021410"/>
                <a:ext cx="11465462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1" y="10021410"/>
                <a:ext cx="11465462" cy="2970044"/>
              </a:xfrm>
              <a:prstGeom prst="rect">
                <a:avLst/>
              </a:prstGeom>
              <a:blipFill>
                <a:blip r:embed="rId6"/>
                <a:stretch>
                  <a:fillRect l="-2447" t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0069597-23CC-411A-9D74-AE90204EB379}"/>
              </a:ext>
            </a:extLst>
          </p:cNvPr>
          <p:cNvSpPr txBox="1"/>
          <p:nvPr/>
        </p:nvSpPr>
        <p:spPr>
          <a:xfrm>
            <a:off x="16230600" y="8493443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AA665DE6-7CC8-4598-8F2D-ADC12793F771}"/>
                  </a:ext>
                </a:extLst>
              </p:cNvPr>
              <p:cNvSpPr txBox="1"/>
              <p:nvPr/>
            </p:nvSpPr>
            <p:spPr>
              <a:xfrm>
                <a:off x="12448700" y="9491879"/>
                <a:ext cx="10428496" cy="3987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914400" indent="-914400">
                  <a:buFontTx/>
                  <a:buAutoNum type="alphaLcParenR"/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</m:oMath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. 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65DE6-7CC8-4598-8F2D-ADC12793F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700" y="9491879"/>
                <a:ext cx="10428496" cy="3987245"/>
              </a:xfrm>
              <a:prstGeom prst="rect">
                <a:avLst/>
              </a:prstGeom>
              <a:blipFill>
                <a:blip r:embed="rId7"/>
                <a:stretch>
                  <a:fillRect l="-2688" t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384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10" y="2847295"/>
                <a:ext cx="11747040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4.23.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0" y="2847295"/>
                <a:ext cx="11747040" cy="10655981"/>
              </a:xfrm>
              <a:prstGeom prst="rect">
                <a:avLst/>
              </a:prstGeom>
              <a:blipFill>
                <a:blip r:embed="rId3"/>
                <a:stretch>
                  <a:fillRect l="-2281" t="-1486" r="-14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4.24.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blipFill>
                <a:blip r:embed="rId4"/>
                <a:stretch>
                  <a:fillRect l="-2304" t="-14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=""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=""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=""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=""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=""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1067589" y="8762248"/>
                <a:ext cx="11465462" cy="4819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. 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589" y="8762248"/>
                <a:ext cx="11465462" cy="4819461"/>
              </a:xfrm>
              <a:prstGeom prst="rect">
                <a:avLst/>
              </a:prstGeom>
              <a:blipFill>
                <a:blip r:embed="rId5"/>
                <a:stretch>
                  <a:fillRect l="-2392" t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594200" y="7798154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6D182A2-6E3B-4599-B957-8B89D405DDE5}"/>
              </a:ext>
            </a:extLst>
          </p:cNvPr>
          <p:cNvSpPr txBox="1"/>
          <p:nvPr/>
        </p:nvSpPr>
        <p:spPr>
          <a:xfrm>
            <a:off x="16511351" y="831035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3003280" y="9033632"/>
                <a:ext cx="10124480" cy="482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dirty="0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4800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280" y="9033632"/>
                <a:ext cx="10124480" cy="4825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657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2847295"/>
            <a:ext cx="11935691" cy="1065598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448309" y="2847295"/>
            <a:ext cx="11630891" cy="1065598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=""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=""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=""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=""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=""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930602" y="3232100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2738639" y="3810000"/>
                <a:ext cx="11236651" cy="8683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; −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1">
                          <a:solidFill>
                            <a:prstClr val="black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𝑪𝑨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639" y="3810000"/>
                <a:ext cx="11236651" cy="8683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A44BE8DD-AF37-41AE-97C5-38794BB892E8}"/>
                  </a:ext>
                </a:extLst>
              </p:cNvPr>
              <p:cNvSpPr txBox="1"/>
              <p:nvPr/>
            </p:nvSpPr>
            <p:spPr>
              <a:xfrm>
                <a:off x="605829" y="4843328"/>
                <a:ext cx="11935691" cy="6625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BE8DD-AF37-41AE-97C5-38794BB89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9" y="4843328"/>
                <a:ext cx="11935691" cy="6625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268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847295"/>
                <a:ext cx="119356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4.25.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ABC, 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47295"/>
                <a:ext cx="11935691" cy="10655981"/>
              </a:xfrm>
              <a:prstGeom prst="rect">
                <a:avLst/>
              </a:prstGeom>
              <a:blipFill>
                <a:blip r:embed="rId3"/>
                <a:stretch>
                  <a:fillRect l="-2245" t="-19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</a:rPr>
                  <a:t>4.26. Cho tam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b="1" dirty="0">
                    <a:solidFill>
                      <a:prstClr val="black"/>
                    </a:solidFill>
                  </a:rPr>
                  <a:t> ABC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trọng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tâm</a:t>
                </a:r>
                <a:r>
                  <a:rPr lang="en-US" b="1" dirty="0">
                    <a:solidFill>
                      <a:prstClr val="black"/>
                    </a:solidFill>
                  </a:rPr>
                  <a:t> G.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Chứng</a:t>
                </a:r>
                <a:r>
                  <a:rPr lang="en-US" b="1" dirty="0">
                    <a:solidFill>
                      <a:prstClr val="black"/>
                    </a:solidFill>
                  </a:rPr>
                  <a:t> minh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rằng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mọi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</a:rPr>
                  <a:t> M, ta </a:t>
                </a:r>
                <a:r>
                  <a:rPr lang="en-US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</a:rPr>
                  <a:t>: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309" y="2847295"/>
                <a:ext cx="11630891" cy="10655981"/>
              </a:xfrm>
              <a:prstGeom prst="rect">
                <a:avLst/>
              </a:prstGeom>
              <a:blipFill>
                <a:blip r:embed="rId4"/>
                <a:stretch>
                  <a:fillRect l="-2304" t="-1886" r="-226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408709" y="1939082"/>
            <a:ext cx="10335491" cy="1555896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=""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=""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=""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=""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=""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875698" y="6047385"/>
                <a:ext cx="11465462" cy="7501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800" b="1" i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ba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ba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bar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8" y="6047385"/>
                <a:ext cx="11465462" cy="7501541"/>
              </a:xfrm>
              <a:prstGeom prst="rect">
                <a:avLst/>
              </a:prstGeom>
              <a:blipFill>
                <a:blip r:embed="rId5"/>
                <a:stretch>
                  <a:fillRect l="-2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4800235" y="538738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6D182A2-6E3B-4599-B957-8B89D405DDE5}"/>
              </a:ext>
            </a:extLst>
          </p:cNvPr>
          <p:cNvSpPr txBox="1"/>
          <p:nvPr/>
        </p:nvSpPr>
        <p:spPr>
          <a:xfrm>
            <a:off x="16342262" y="5430035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12344400" y="6858000"/>
                <a:ext cx="12725400" cy="4881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𝑮𝑪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     </m:t>
                      </m:r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𝑴𝑮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𝟑𝐌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6858000"/>
                <a:ext cx="12725400" cy="4881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166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629400"/>
            <a:ext cx="23862374" cy="6705600"/>
            <a:chOff x="48567" y="4381499"/>
            <a:chExt cx="23018772" cy="67055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1455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=""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=""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3523736" y="7720544"/>
                <a:ext cx="20369837" cy="4735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36" y="7720544"/>
                <a:ext cx="20369837" cy="4735784"/>
              </a:xfrm>
              <a:prstGeom prst="rect">
                <a:avLst/>
              </a:prstGeom>
              <a:blipFill>
                <a:blip r:embed="rId8"/>
                <a:stretch>
                  <a:fillRect l="-1346" t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400364" y="3482042"/>
                <a:ext cx="22204828" cy="980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364" y="3482042"/>
                <a:ext cx="22204828" cy="980205"/>
              </a:xfrm>
              <a:prstGeom prst="rect">
                <a:avLst/>
              </a:prstGeom>
              <a:blipFill>
                <a:blip r:embed="rId9"/>
                <a:stretch>
                  <a:fillRect l="-1126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8648562" y="51878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18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705600"/>
            <a:ext cx="23862374" cy="6629400"/>
            <a:chOff x="48567" y="4381499"/>
            <a:chExt cx="23018772" cy="66293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93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𝟖𝟗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=""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=""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154547" y="7589683"/>
                <a:ext cx="20979438" cy="5949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Áp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dụng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công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thức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: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Khoảng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cách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được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theo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công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thức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.</a:t>
                </a:r>
                <a:endParaRPr lang="en-US" sz="48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>
                    <a:solidFill>
                      <a:prstClr val="black"/>
                    </a:solidFill>
                  </a:rPr>
                  <a:t>Ta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. </a:t>
                </a:r>
                <a:endParaRPr lang="en-US" sz="48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47" y="7589683"/>
                <a:ext cx="20979438" cy="5949001"/>
              </a:xfrm>
              <a:prstGeom prst="rect">
                <a:avLst/>
              </a:prstGeom>
              <a:blipFill>
                <a:blip r:embed="rId8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vi-VN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830997"/>
              </a:xfrm>
              <a:prstGeom prst="rect">
                <a:avLst/>
              </a:prstGeom>
              <a:blipFill>
                <a:blip r:embed="rId9"/>
                <a:stretch>
                  <a:fillRect l="-1235" t="-17518" r="-137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8648562" y="518788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6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30449"/>
            <a:ext cx="23164800" cy="812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1. GÓC GIỮA HAI VECTƠ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48000"/>
                <a:ext cx="11353800" cy="10371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HĐ1.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4.39 ,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BAC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 </a:t>
                </a:r>
                <a:r>
                  <a:rPr lang="en-US" b="1" dirty="0" err="1"/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/>
                  <a:t> . </a:t>
                </a:r>
                <a:r>
                  <a:rPr lang="en-US" b="1" dirty="0" err="1"/>
                  <a:t>Hãy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Cho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khác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A </a:t>
                </a:r>
                <a:r>
                  <a:rPr lang="en-US" b="1" dirty="0" err="1"/>
                  <a:t>tuỳ</a:t>
                </a:r>
                <a:r>
                  <a:rPr lang="en-US" b="1" dirty="0"/>
                  <a:t> ý , </a:t>
                </a:r>
                <a:r>
                  <a:rPr lang="en-US" b="1" dirty="0" err="1"/>
                  <a:t>vẽ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và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(H 4.40). Khi </a:t>
                </a:r>
                <a:r>
                  <a:rPr lang="en-US" b="1" dirty="0" err="1"/>
                  <a:t>đó</a:t>
                </a:r>
                <a:r>
                  <a:rPr lang="en-US" b="1" dirty="0"/>
                  <a:t>,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i="1" dirty="0"/>
                  <a:t>BAC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 hay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giản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kí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0"/>
                <a:ext cx="11353800" cy="10371140"/>
              </a:xfrm>
              <a:prstGeom prst="rect">
                <a:avLst/>
              </a:prstGeom>
              <a:blipFill>
                <a:blip r:embed="rId3"/>
                <a:stretch>
                  <a:fillRect l="-2414" t="-1938" r="-35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048000"/>
            <a:ext cx="11630891" cy="103711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B5C06D40-9CC1-4802-BA11-CF631AA77BCD}"/>
              </a:ext>
            </a:extLst>
          </p:cNvPr>
          <p:cNvSpPr/>
          <p:nvPr/>
        </p:nvSpPr>
        <p:spPr>
          <a:xfrm>
            <a:off x="14706600" y="3657600"/>
            <a:ext cx="6705600" cy="32004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CD8AF3E-9EC5-4B70-8943-ACE15900A589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18059400" y="3657600"/>
            <a:ext cx="838200" cy="32004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D2347DA-03B7-4CD1-9222-BB1CA925DA42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14706600" y="3657600"/>
            <a:ext cx="3352800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988BB8DD-B248-492F-BEBC-14E9331BFF7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4706600" y="6858000"/>
            <a:ext cx="4191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EA51EC46-9D5D-4F00-B7D0-A59926F27050}"/>
              </a:ext>
            </a:extLst>
          </p:cNvPr>
          <p:cNvSpPr/>
          <p:nvPr/>
        </p:nvSpPr>
        <p:spPr>
          <a:xfrm rot="15351051">
            <a:off x="18415420" y="6228252"/>
            <a:ext cx="873894" cy="973168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0350E249-CC12-411E-B78F-D932A1CB7A8E}"/>
              </a:ext>
            </a:extLst>
          </p:cNvPr>
          <p:cNvSpPr/>
          <p:nvPr/>
        </p:nvSpPr>
        <p:spPr>
          <a:xfrm rot="6145243">
            <a:off x="18040886" y="3824879"/>
            <a:ext cx="618991" cy="732242"/>
          </a:xfrm>
          <a:prstGeom prst="arc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230CCD6B-ED17-4322-8671-550A6AD1D87A}"/>
                  </a:ext>
                </a:extLst>
              </p:cNvPr>
              <p:cNvSpPr/>
              <p:nvPr/>
            </p:nvSpPr>
            <p:spPr>
              <a:xfrm>
                <a:off x="13940408" y="6705599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408" y="6705599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B504155-849B-4D60-95C1-9702C848B389}"/>
                  </a:ext>
                </a:extLst>
              </p:cNvPr>
              <p:cNvSpPr/>
              <p:nvPr/>
            </p:nvSpPr>
            <p:spPr>
              <a:xfrm>
                <a:off x="17390298" y="28956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0298" y="2895601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1C38BD12-49AC-4CF3-AEBD-34210F5944F8}"/>
                  </a:ext>
                </a:extLst>
              </p:cNvPr>
              <p:cNvSpPr/>
              <p:nvPr/>
            </p:nvSpPr>
            <p:spPr>
              <a:xfrm>
                <a:off x="21472015" y="654526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015" y="6545260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3D30171C-5D37-4D85-BF72-FEF8268FFF14}"/>
                  </a:ext>
                </a:extLst>
              </p:cNvPr>
              <p:cNvSpPr/>
              <p:nvPr/>
            </p:nvSpPr>
            <p:spPr>
              <a:xfrm>
                <a:off x="17612621" y="5943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621" y="59436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 l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53133871-131C-428B-AEC6-219E843EF5C5}"/>
                  </a:ext>
                </a:extLst>
              </p:cNvPr>
              <p:cNvSpPr/>
              <p:nvPr/>
            </p:nvSpPr>
            <p:spPr>
              <a:xfrm>
                <a:off x="18364200" y="4495800"/>
                <a:ext cx="8382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200" y="4495800"/>
                <a:ext cx="838200" cy="533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>
            <a:extLst>
              <a:ext uri="{FF2B5EF4-FFF2-40B4-BE49-F238E27FC236}">
                <a16:creationId xmlns="" xmlns:a16="http://schemas.microsoft.com/office/drawing/2014/main" id="{82C2A509-3D3D-4E5D-8266-DE011F542B57}"/>
              </a:ext>
            </a:extLst>
          </p:cNvPr>
          <p:cNvSpPr/>
          <p:nvPr/>
        </p:nvSpPr>
        <p:spPr>
          <a:xfrm rot="1543240">
            <a:off x="14649006" y="6248399"/>
            <a:ext cx="914400" cy="9144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68CAA6E-7F56-4B04-91BB-689E022CD93D}"/>
              </a:ext>
            </a:extLst>
          </p:cNvPr>
          <p:cNvCxnSpPr>
            <a:cxnSpLocks/>
          </p:cNvCxnSpPr>
          <p:nvPr/>
        </p:nvCxnSpPr>
        <p:spPr>
          <a:xfrm flipV="1">
            <a:off x="15396523" y="6400800"/>
            <a:ext cx="300677" cy="1669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1E44B27-EB18-4599-BA20-7FBA6AE9E54C}"/>
              </a:ext>
            </a:extLst>
          </p:cNvPr>
          <p:cNvSpPr/>
          <p:nvPr/>
        </p:nvSpPr>
        <p:spPr>
          <a:xfrm>
            <a:off x="16687610" y="7486072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4.39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346B509-8847-423C-BDF6-ACB092B07F2C}"/>
                  </a:ext>
                </a:extLst>
              </p:cNvPr>
              <p:cNvSpPr/>
              <p:nvPr/>
            </p:nvSpPr>
            <p:spPr>
              <a:xfrm>
                <a:off x="18869921" y="678857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921" y="6788571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AECDBC09-E8CF-451E-9C03-E4CEDF682746}"/>
              </a:ext>
            </a:extLst>
          </p:cNvPr>
          <p:cNvCxnSpPr>
            <a:cxnSpLocks/>
          </p:cNvCxnSpPr>
          <p:nvPr/>
        </p:nvCxnSpPr>
        <p:spPr>
          <a:xfrm flipH="1" flipV="1">
            <a:off x="15191479" y="10433766"/>
            <a:ext cx="2081645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BD9AD082-0297-4C28-8F08-7185677D018D}"/>
              </a:ext>
            </a:extLst>
          </p:cNvPr>
          <p:cNvCxnSpPr>
            <a:cxnSpLocks/>
          </p:cNvCxnSpPr>
          <p:nvPr/>
        </p:nvCxnSpPr>
        <p:spPr>
          <a:xfrm>
            <a:off x="17245445" y="12039600"/>
            <a:ext cx="36333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="" xmlns:a16="http://schemas.microsoft.com/office/drawing/2014/main" id="{10201817-7D35-428F-AA3A-F08456DFE782}"/>
              </a:ext>
            </a:extLst>
          </p:cNvPr>
          <p:cNvSpPr/>
          <p:nvPr/>
        </p:nvSpPr>
        <p:spPr>
          <a:xfrm rot="20290766">
            <a:off x="16499320" y="11631028"/>
            <a:ext cx="1282206" cy="1283036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25DF84CF-466A-4C3A-944D-C1949FEE3ACC}"/>
              </a:ext>
            </a:extLst>
          </p:cNvPr>
          <p:cNvCxnSpPr>
            <a:cxnSpLocks/>
          </p:cNvCxnSpPr>
          <p:nvPr/>
        </p:nvCxnSpPr>
        <p:spPr>
          <a:xfrm flipH="1" flipV="1">
            <a:off x="15434964" y="9035575"/>
            <a:ext cx="2081645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514233BE-F077-474A-964B-DC246AF663FF}"/>
              </a:ext>
            </a:extLst>
          </p:cNvPr>
          <p:cNvCxnSpPr>
            <a:cxnSpLocks/>
          </p:cNvCxnSpPr>
          <p:nvPr/>
        </p:nvCxnSpPr>
        <p:spPr>
          <a:xfrm>
            <a:off x="18295860" y="11423452"/>
            <a:ext cx="36333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DE50489F-E22D-4EB7-981D-D01D818CEC8F}"/>
              </a:ext>
            </a:extLst>
          </p:cNvPr>
          <p:cNvSpPr/>
          <p:nvPr/>
        </p:nvSpPr>
        <p:spPr>
          <a:xfrm>
            <a:off x="16777634" y="12496800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450FCCDF-C55D-407A-866E-E3BBBCCC0DDB}"/>
                  </a:ext>
                </a:extLst>
              </p:cNvPr>
              <p:cNvSpPr/>
              <p:nvPr/>
            </p:nvSpPr>
            <p:spPr>
              <a:xfrm>
                <a:off x="16511124" y="1190419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124" y="11904193"/>
                <a:ext cx="914400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A3160A0D-E987-4A30-A114-070F44849EE7}"/>
                  </a:ext>
                </a:extLst>
              </p:cNvPr>
              <p:cNvSpPr/>
              <p:nvPr/>
            </p:nvSpPr>
            <p:spPr>
              <a:xfrm>
                <a:off x="14368164" y="1005911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8164" y="10059117"/>
                <a:ext cx="914400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D41EB41A-C9B4-4019-A618-DF00280AAB78}"/>
                  </a:ext>
                </a:extLst>
              </p:cNvPr>
              <p:cNvSpPr/>
              <p:nvPr/>
            </p:nvSpPr>
            <p:spPr>
              <a:xfrm>
                <a:off x="20684917" y="11962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917" y="11962801"/>
                <a:ext cx="914400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A6EDA512-0F27-4121-A966-1B6EC0ECA6D4}"/>
                  </a:ext>
                </a:extLst>
              </p:cNvPr>
              <p:cNvSpPr/>
              <p:nvPr/>
            </p:nvSpPr>
            <p:spPr>
              <a:xfrm>
                <a:off x="19692773" y="1055232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773" y="10552324"/>
                <a:ext cx="914400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F71D1F1D-CAD6-4B86-A91E-229968263B5F}"/>
                  </a:ext>
                </a:extLst>
              </p:cNvPr>
              <p:cNvSpPr/>
              <p:nvPr/>
            </p:nvSpPr>
            <p:spPr>
              <a:xfrm rot="2235963">
                <a:off x="16337897" y="909889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35963">
                <a:off x="16337897" y="9098897"/>
                <a:ext cx="914400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66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3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19" grpId="0" animBg="1"/>
      <p:bldP spid="30" grpId="0"/>
      <p:bldP spid="31" grpId="0"/>
      <p:bldP spid="37" grpId="0" animBg="1"/>
      <p:bldP spid="44" grpId="0"/>
      <p:bldP spid="45" grpId="0"/>
      <p:bldP spid="46" grpId="0"/>
      <p:bldP spid="47" grpId="0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763424"/>
            <a:chOff x="48567" y="4381499"/>
            <a:chExt cx="23018772" cy="602917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4691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=""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=""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95940" y="7601199"/>
                <a:ext cx="22889279" cy="5055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Áp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dụng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công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thức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: </a:t>
                </a:r>
                <a:r>
                  <a:rPr lang="vi-VN" sz="4800" b="1" dirty="0">
                    <a:solidFill>
                      <a:prstClr val="black"/>
                    </a:solidFill>
                  </a:rPr>
                  <a:t>N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ếu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đều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khác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thì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ta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4800" b="1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. </a:t>
                </a:r>
              </a:p>
              <a:p>
                <a:r>
                  <a:rPr lang="en-US" sz="48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4800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𝟏𝟑𝟓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40" y="7601199"/>
                <a:ext cx="22889279" cy="5055038"/>
              </a:xfrm>
              <a:prstGeom prst="rect">
                <a:avLst/>
              </a:prstGeom>
              <a:blipFill>
                <a:blip r:embed="rId8"/>
                <a:stretch>
                  <a:fillRect l="-1198" t="-1086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94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solidFill>
                      <a:prstClr val="black"/>
                    </a:solidFill>
                  </a:rPr>
                  <a:t>Trong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mặt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phẳng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tọa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,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vi-VN" sz="4800" b="1" dirty="0">
                    <a:solidFill>
                      <a:prstClr val="black"/>
                    </a:solidFill>
                  </a:rPr>
                  <a:t>hai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 là</a:t>
                </a:r>
                <a:endParaRPr lang="en-US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940194"/>
              </a:xfrm>
              <a:prstGeom prst="rect">
                <a:avLst/>
              </a:prstGeom>
              <a:blipFill>
                <a:blip r:embed="rId9"/>
                <a:stretch>
                  <a:fillRect l="-1235" t="-5806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580382" y="521201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222443"/>
            <a:ext cx="11277130" cy="1687960"/>
            <a:chOff x="12439525" y="4524747"/>
            <a:chExt cx="11277130" cy="168796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24747"/>
              <a:ext cx="11277130" cy="1687960"/>
              <a:chOff x="6248168" y="2017080"/>
              <a:chExt cx="5638565" cy="84398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98" y="2017080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4868068" y="5128167"/>
                  <a:ext cx="1705808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it-IT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8068" y="5128167"/>
                  <a:ext cx="1705808" cy="7847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393241" y="4619581"/>
                  <a:ext cx="3411594" cy="15144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it-IT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it-IT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241" y="4619581"/>
                  <a:ext cx="3411594" cy="15144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=""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=""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=""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=""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=""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=""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it-IT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it-IT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it-IT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độ dài cạnh bằng </a:t>
                </a:r>
                <a14:m>
                  <m:oMath xmlns:m="http://schemas.openxmlformats.org/officeDocument/2006/math">
                    <m:r>
                      <a:rPr lang="it-IT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it-IT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it-IT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it-IT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it-IT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1664110"/>
              </a:xfrm>
              <a:prstGeom prst="rect">
                <a:avLst/>
              </a:prstGeom>
              <a:blipFill>
                <a:blip r:embed="rId6"/>
                <a:stretch>
                  <a:fillRect l="-2357" t="-8824" r="-2664" b="-1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5980957" y="6931671"/>
                <a:ext cx="12784786" cy="5301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800" b="1" dirty="0">
                    <a:solidFill>
                      <a:prstClr val="black"/>
                    </a:solidFill>
                  </a:rPr>
                  <a:t>Ta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>
                    <a:solidFill>
                      <a:prstClr val="black"/>
                    </a:solidFill>
                  </a:rPr>
                  <a:t>	        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800" b="1" dirty="0">
                    <a:solidFill>
                      <a:prstClr val="black"/>
                    </a:solidFill>
                  </a:rPr>
                  <a:t>	        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.</a:t>
                </a:r>
                <a:endParaRPr lang="en-US" sz="4800" b="1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57" y="6931671"/>
                <a:ext cx="12784786" cy="5301131"/>
              </a:xfrm>
              <a:prstGeom prst="rect">
                <a:avLst/>
              </a:prstGeom>
              <a:blipFill>
                <a:blip r:embed="rId7"/>
                <a:stretch>
                  <a:fillRect l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20313233" y="2847136"/>
                <a:ext cx="1611916" cy="849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4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sz="4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it-IT" sz="4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3233" y="2847136"/>
                <a:ext cx="161191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5334361" y="2423896"/>
                <a:ext cx="865677" cy="1463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it-IT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361" y="2423896"/>
                <a:ext cx="865677" cy="14639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="" xmlns:a16="http://schemas.microsoft.com/office/drawing/2014/main" id="{25887997-7610-4738-9606-75AF70B5A772}"/>
              </a:ext>
            </a:extLst>
          </p:cNvPr>
          <p:cNvSpPr/>
          <p:nvPr/>
        </p:nvSpPr>
        <p:spPr>
          <a:xfrm>
            <a:off x="12716430" y="455816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98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183840"/>
            <a:ext cx="11277074" cy="1788812"/>
            <a:chOff x="12439525" y="4486144"/>
            <a:chExt cx="11277074" cy="1788812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4400" b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blipFill>
                  <a:blip r:embed="rId2"/>
                  <a:stretch>
                    <a:fillRect r="-7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=""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228600" y="6471025"/>
            <a:ext cx="23848520" cy="689170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=""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096000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=""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=""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=""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=""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Trong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mặt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phẳng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tọa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, </a:t>
                </a:r>
                <a:r>
                  <a:rPr lang="pt-BR" sz="4800" b="1" dirty="0">
                    <a:solidFill>
                      <a:prstClr val="black"/>
                    </a:solidFill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800" b="1" dirty="0">
                    <a:solidFill>
                      <a:prstClr val="black"/>
                    </a:solidFill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8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8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800" b="1" dirty="0">
                    <a:solidFill>
                      <a:prstClr val="black"/>
                    </a:solidFill>
                  </a:rPr>
                  <a:t>. Xác định tọa độ  trực tâm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pt-BR" sz="4800" b="1" dirty="0">
                    <a:solidFill>
                      <a:prstClr val="black"/>
                    </a:solidFill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800" b="1" dirty="0">
                    <a:solidFill>
                      <a:prstClr val="black"/>
                    </a:solidFill>
                  </a:rPr>
                  <a:t>.</a:t>
                </a:r>
                <a:endParaRPr lang="en-US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2308324"/>
              </a:xfrm>
              <a:prstGeom prst="rect">
                <a:avLst/>
              </a:prstGeom>
              <a:blipFill>
                <a:blip r:embed="rId6"/>
                <a:stretch>
                  <a:fillRect l="-2357" t="-5556" r="-204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415948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4" y="7114520"/>
                <a:ext cx="16666647" cy="4117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prstClr val="black"/>
                    </a:solidFill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</a:rPr>
                  <a:t>. Ta </a:t>
                </a:r>
                <a:r>
                  <a:rPr lang="fr-FR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</a:rPr>
                  <a:t>.</a:t>
                </a:r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fr-FR" sz="4400" b="1" dirty="0" err="1">
                    <a:solidFill>
                      <a:prstClr val="black"/>
                    </a:solidFill>
                  </a:rPr>
                  <a:t>Vì</a:t>
                </a:r>
                <a:r>
                  <a:rPr lang="fr-FR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</a:rPr>
                  <a:t> là </a:t>
                </a:r>
                <a:r>
                  <a:rPr lang="fr-FR" sz="4400" b="1" dirty="0" err="1">
                    <a:solidFill>
                      <a:prstClr val="black"/>
                    </a:solidFill>
                  </a:rPr>
                  <a:t>trực</a:t>
                </a:r>
                <a:r>
                  <a:rPr lang="fr-FR" sz="44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</a:rPr>
                  <a:t>tâm</a:t>
                </a:r>
                <a:r>
                  <a:rPr lang="fr-FR" sz="44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4400" b="1" dirty="0">
                  <a:solidFill>
                    <a:prstClr val="black"/>
                  </a:solidFill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4" y="7114520"/>
                <a:ext cx="16666647" cy="4117089"/>
              </a:xfrm>
              <a:prstGeom prst="rect">
                <a:avLst/>
              </a:prstGeom>
              <a:blipFill>
                <a:blip r:embed="rId7"/>
                <a:stretch>
                  <a:fillRect l="-14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="" xmlns:a16="http://schemas.microsoft.com/office/drawing/2014/main" id="{AE22C2E3-A9EA-4BAF-8011-DAB37FA27E48}"/>
              </a:ext>
            </a:extLst>
          </p:cNvPr>
          <p:cNvSpPr/>
          <p:nvPr/>
        </p:nvSpPr>
        <p:spPr>
          <a:xfrm flipH="1">
            <a:off x="12495408" y="2583122"/>
            <a:ext cx="1463226" cy="124782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901013EA-6846-4FD6-9AC4-3A10DDEC4E5A}"/>
              </a:ext>
            </a:extLst>
          </p:cNvPr>
          <p:cNvCxnSpPr>
            <a:cxnSpLocks/>
          </p:cNvCxnSpPr>
          <p:nvPr/>
        </p:nvCxnSpPr>
        <p:spPr>
          <a:xfrm flipH="1">
            <a:off x="17837814" y="6632139"/>
            <a:ext cx="1461555" cy="3592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F8B13037-EB93-4BDD-837A-3DC70F452DC4}"/>
              </a:ext>
            </a:extLst>
          </p:cNvPr>
          <p:cNvCxnSpPr>
            <a:cxnSpLocks/>
          </p:cNvCxnSpPr>
          <p:nvPr/>
        </p:nvCxnSpPr>
        <p:spPr>
          <a:xfrm>
            <a:off x="19299369" y="6632139"/>
            <a:ext cx="3505200" cy="36141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E0AEA12B-61F6-411D-883D-1AB2AD6EF189}"/>
              </a:ext>
            </a:extLst>
          </p:cNvPr>
          <p:cNvCxnSpPr>
            <a:cxnSpLocks/>
          </p:cNvCxnSpPr>
          <p:nvPr/>
        </p:nvCxnSpPr>
        <p:spPr>
          <a:xfrm>
            <a:off x="17851569" y="10205468"/>
            <a:ext cx="4914900" cy="38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299E31A-8B2E-4062-A1D4-098F2C7CFC1D}"/>
              </a:ext>
            </a:extLst>
          </p:cNvPr>
          <p:cNvSpPr/>
          <p:nvPr/>
        </p:nvSpPr>
        <p:spPr>
          <a:xfrm>
            <a:off x="18289094" y="624745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32E870A-7C6D-49A6-8A35-96B5AC40FA9F}"/>
              </a:ext>
            </a:extLst>
          </p:cNvPr>
          <p:cNvSpPr/>
          <p:nvPr/>
        </p:nvSpPr>
        <p:spPr>
          <a:xfrm>
            <a:off x="17013369" y="984351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B1555C0-7288-49AB-96D1-C062524E59B7}"/>
              </a:ext>
            </a:extLst>
          </p:cNvPr>
          <p:cNvSpPr/>
          <p:nvPr/>
        </p:nvSpPr>
        <p:spPr>
          <a:xfrm>
            <a:off x="22562495" y="991971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8688B107-54B2-4079-A30B-8B43F9935C01}"/>
              </a:ext>
            </a:extLst>
          </p:cNvPr>
          <p:cNvCxnSpPr>
            <a:cxnSpLocks/>
          </p:cNvCxnSpPr>
          <p:nvPr/>
        </p:nvCxnSpPr>
        <p:spPr>
          <a:xfrm>
            <a:off x="19299369" y="6632139"/>
            <a:ext cx="0" cy="3592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B17416C9-C97D-4D4F-A225-C4CE1CB4D4D1}"/>
              </a:ext>
            </a:extLst>
          </p:cNvPr>
          <p:cNvSpPr/>
          <p:nvPr/>
        </p:nvSpPr>
        <p:spPr>
          <a:xfrm>
            <a:off x="19185187" y="831402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528FB54-7CA8-4DAC-AC8C-69CC58F7817C}"/>
              </a:ext>
            </a:extLst>
          </p:cNvPr>
          <p:cNvSpPr/>
          <p:nvPr/>
        </p:nvSpPr>
        <p:spPr>
          <a:xfrm>
            <a:off x="19299369" y="9919718"/>
            <a:ext cx="228599" cy="266599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30822F49-5E43-4CF0-A352-F3DD772137D1}"/>
              </a:ext>
            </a:extLst>
          </p:cNvPr>
          <p:cNvCxnSpPr>
            <a:cxnSpLocks/>
          </p:cNvCxnSpPr>
          <p:nvPr/>
        </p:nvCxnSpPr>
        <p:spPr>
          <a:xfrm flipV="1">
            <a:off x="17851569" y="7622739"/>
            <a:ext cx="2341431" cy="25635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CC3D8CE-9CAA-4E13-9228-15390FD2061C}"/>
              </a:ext>
            </a:extLst>
          </p:cNvPr>
          <p:cNvSpPr/>
          <p:nvPr/>
        </p:nvSpPr>
        <p:spPr>
          <a:xfrm rot="2586275">
            <a:off x="20111644" y="7662202"/>
            <a:ext cx="217316" cy="27184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7F0A80D1-7342-4702-88DF-472EA3A91C10}"/>
                  </a:ext>
                </a:extLst>
              </p:cNvPr>
              <p:cNvSpPr txBox="1"/>
              <p:nvPr/>
            </p:nvSpPr>
            <p:spPr>
              <a:xfrm>
                <a:off x="8341742" y="10243668"/>
                <a:ext cx="4625340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𝟐𝟓</m:t>
                                    </m:r>
                                  </m:num>
                                  <m:den>
                                    <m:r>
                                      <a:rPr lang="fr-FR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fr-FR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𝟓𝟖</m:t>
                                    </m:r>
                                  </m:num>
                                  <m:den>
                                    <m:r>
                                      <a:rPr lang="fr-FR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42" y="10243668"/>
                <a:ext cx="4625340" cy="3144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86D796A0-A8C8-4C12-859D-A5F0FDC566E5}"/>
                  </a:ext>
                </a:extLst>
              </p:cNvPr>
              <p:cNvSpPr txBox="1"/>
              <p:nvPr/>
            </p:nvSpPr>
            <p:spPr>
              <a:xfrm>
                <a:off x="13270191" y="11061087"/>
                <a:ext cx="7104429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4400" b="1" dirty="0">
                    <a:solidFill>
                      <a:prstClr val="black"/>
                    </a:solidFill>
                  </a:rPr>
                  <a:t>. </a:t>
                </a:r>
                <a:r>
                  <a:rPr lang="fr-FR" sz="4400" b="1" dirty="0" err="1">
                    <a:solidFill>
                      <a:prstClr val="black"/>
                    </a:solidFill>
                  </a:rPr>
                  <a:t>Vậy</a:t>
                </a:r>
                <a:r>
                  <a:rPr lang="fr-FR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𝟓𝟖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prstClr val="black"/>
                    </a:solidFill>
                  </a:rPr>
                  <a:t>. </a:t>
                </a:r>
                <a:endParaRPr lang="en-US" sz="4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191" y="11061087"/>
                <a:ext cx="7104429" cy="1105687"/>
              </a:xfrm>
              <a:prstGeom prst="rect">
                <a:avLst/>
              </a:prstGeom>
              <a:blipFill>
                <a:blip r:embed="rId11"/>
                <a:stretch>
                  <a:fillRect l="-3519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033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 animBg="1"/>
      <p:bldP spid="39" grpId="0"/>
      <p:bldP spid="40" grpId="0"/>
      <p:bldP spid="41" grpId="0"/>
      <p:bldP spid="43" grpId="0"/>
      <p:bldP spid="44" grpId="0" animBg="1"/>
      <p:bldP spid="47" grpId="0" animBg="1"/>
      <p:bldP spid="46" grpId="0"/>
      <p:bldP spid="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26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440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44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=""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=""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370921" y="8189785"/>
                <a:ext cx="19498479" cy="325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Ta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𝑪𝑩</m:t>
                                </m:r>
                              </m:e>
                            </m:acc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4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48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800" b="1" i="1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921" y="8189785"/>
                <a:ext cx="19498479" cy="3258649"/>
              </a:xfrm>
              <a:prstGeom prst="rect">
                <a:avLst/>
              </a:prstGeom>
              <a:blipFill>
                <a:blip r:embed="rId8"/>
                <a:stretch>
                  <a:fillRect l="-531" b="-9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17568"/>
                <a:ext cx="22204828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prstClr val="black"/>
                    </a:solidFill>
                  </a:rPr>
                  <a:t>Cho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tam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vuông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tại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e>
                      <m:sub/>
                    </m:sSub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.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Độ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dài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cạnh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bằng</a:t>
                </a:r>
                <a:r>
                  <a:rPr lang="vi-VN" sz="4800" b="1" dirty="0">
                    <a:solidFill>
                      <a:prstClr val="black"/>
                    </a:solidFill>
                  </a:rPr>
                  <a:t>?</a:t>
                </a:r>
                <a:endParaRPr lang="en-US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17568"/>
                <a:ext cx="22204828" cy="925446"/>
              </a:xfrm>
              <a:prstGeom prst="rect">
                <a:avLst/>
              </a:prstGeom>
              <a:blipFill>
                <a:blip r:embed="rId9"/>
                <a:stretch>
                  <a:fillRect l="-1235" t="-7237" b="-34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12687317" y="52419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5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=""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=""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428" y="7749676"/>
                <a:ext cx="23970564" cy="5348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•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i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    •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</a:endParaRPr>
              </a:p>
              <a:p>
                <a:r>
                  <a:rPr lang="en-US" sz="4400" b="1" dirty="0" err="1">
                    <a:solidFill>
                      <a:prstClr val="black"/>
                    </a:solidFill>
                  </a:rPr>
                  <a:t>Mà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2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" y="7749676"/>
                <a:ext cx="23970564" cy="5348708"/>
              </a:xfrm>
              <a:prstGeom prst="rect">
                <a:avLst/>
              </a:prstGeom>
              <a:blipFill>
                <a:blip r:embed="rId8"/>
                <a:stretch>
                  <a:fillRect l="-1017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957463" y="3092977"/>
                <a:ext cx="21664538" cy="178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prstClr val="black"/>
                    </a:solidFill>
                  </a:rPr>
                  <a:t>                        Cho 2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biết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fr-FR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Tính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giữa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2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vectơ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63" y="3092977"/>
                <a:ext cx="21664538" cy="1788054"/>
              </a:xfrm>
              <a:prstGeom prst="rect">
                <a:avLst/>
              </a:prstGeom>
              <a:blipFill>
                <a:blip r:embed="rId9"/>
                <a:stretch>
                  <a:fillRect l="-1266" t="-1361" r="-366" b="-17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6631556" y="520093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77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238605"/>
            <a:ext cx="11277074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356350" y="5053593"/>
                  <a:ext cx="3631577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6350" y="5053593"/>
                  <a:ext cx="3631577" cy="7847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161584" y="4855366"/>
                  <a:ext cx="3411594" cy="7847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1584" y="4855366"/>
                  <a:ext cx="3411594" cy="7847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=""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=""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=""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=""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=""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=""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2880430"/>
                <a:ext cx="11900847" cy="3007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2880430"/>
                <a:ext cx="11900847" cy="3007490"/>
              </a:xfrm>
              <a:prstGeom prst="rect">
                <a:avLst/>
              </a:prstGeom>
              <a:blipFill>
                <a:blip r:embed="rId6"/>
                <a:stretch>
                  <a:fillRect l="-2100" t="-4462" b="-6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4" y="7340381"/>
                <a:ext cx="16666647" cy="602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𝑫𝑯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𝑨𝑩𝑯𝑫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hình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bình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hành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</a:rPr>
                  <a:t>và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</a:endParaRPr>
              </a:p>
              <a:p>
                <a:r>
                  <a:rPr lang="en-US" sz="4800" b="1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4800" b="1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𝑯𝑪</m:t>
                          </m:r>
                        </m:e>
                      </m:ac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4" y="7340381"/>
                <a:ext cx="16666647" cy="6023059"/>
              </a:xfrm>
              <a:prstGeom prst="rect">
                <a:avLst/>
              </a:prstGeom>
              <a:blipFill>
                <a:blip r:embed="rId7"/>
                <a:stretch>
                  <a:fillRect l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20519154" y="2845610"/>
                <a:ext cx="1269257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154" y="2845610"/>
                <a:ext cx="1269257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5093407" y="2788776"/>
                <a:ext cx="93102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407" y="2788776"/>
                <a:ext cx="931024" cy="7847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=""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12664626" y="263058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15" name="Trapezoid 14">
            <a:extLst>
              <a:ext uri="{FF2B5EF4-FFF2-40B4-BE49-F238E27FC236}">
                <a16:creationId xmlns="" xmlns:a16="http://schemas.microsoft.com/office/drawing/2014/main" id="{C088F496-F8DE-47D4-8010-561D0C5730C5}"/>
              </a:ext>
            </a:extLst>
          </p:cNvPr>
          <p:cNvSpPr/>
          <p:nvPr/>
        </p:nvSpPr>
        <p:spPr>
          <a:xfrm>
            <a:off x="16867431" y="7816608"/>
            <a:ext cx="6206774" cy="3614772"/>
          </a:xfrm>
          <a:prstGeom prst="trapezoid">
            <a:avLst>
              <a:gd name="adj" fmla="val 5714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DB7959FF-39A4-431A-A3CC-3FFB5DD409FE}"/>
              </a:ext>
            </a:extLst>
          </p:cNvPr>
          <p:cNvCxnSpPr>
            <a:cxnSpLocks/>
          </p:cNvCxnSpPr>
          <p:nvPr/>
        </p:nvCxnSpPr>
        <p:spPr>
          <a:xfrm>
            <a:off x="18952509" y="7805596"/>
            <a:ext cx="15065" cy="36257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3EF0981-E558-446D-93C9-65D93191B7B0}"/>
              </a:ext>
            </a:extLst>
          </p:cNvPr>
          <p:cNvCxnSpPr>
            <a:cxnSpLocks/>
          </p:cNvCxnSpPr>
          <p:nvPr/>
        </p:nvCxnSpPr>
        <p:spPr>
          <a:xfrm flipV="1">
            <a:off x="18967574" y="7816608"/>
            <a:ext cx="1987426" cy="36147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AA172E56-A65A-41F0-AB5D-AD4A26BB5014}"/>
                  </a:ext>
                </a:extLst>
              </p:cNvPr>
              <p:cNvSpPr/>
              <p:nvPr/>
            </p:nvSpPr>
            <p:spPr>
              <a:xfrm>
                <a:off x="19447985" y="6846423"/>
                <a:ext cx="7008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172E56-A65A-41F0-AB5D-AD4A26BB5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7985" y="6846423"/>
                <a:ext cx="70083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6DCB49B6-BAB8-4E90-9FE6-9F9FB492F9D6}"/>
                  </a:ext>
                </a:extLst>
              </p:cNvPr>
              <p:cNvSpPr/>
              <p:nvPr/>
            </p:nvSpPr>
            <p:spPr>
              <a:xfrm>
                <a:off x="18117866" y="6955842"/>
                <a:ext cx="7232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CB49B6-BAB8-4E90-9FE6-9F9FB492F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866" y="6955842"/>
                <a:ext cx="72327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3810A584-9772-481C-B2BD-9FB4E12740A9}"/>
                  </a:ext>
                </a:extLst>
              </p:cNvPr>
              <p:cNvSpPr/>
              <p:nvPr/>
            </p:nvSpPr>
            <p:spPr>
              <a:xfrm>
                <a:off x="20869261" y="6957516"/>
                <a:ext cx="75854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10A584-9772-481C-B2BD-9FB4E1274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261" y="6957516"/>
                <a:ext cx="758541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FEF9301A-9803-4078-A3D9-FC95C8542988}"/>
                  </a:ext>
                </a:extLst>
              </p:cNvPr>
              <p:cNvSpPr/>
              <p:nvPr/>
            </p:nvSpPr>
            <p:spPr>
              <a:xfrm>
                <a:off x="22742243" y="11463303"/>
                <a:ext cx="7040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F9301A-9803-4078-A3D9-FC95C8542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243" y="11463303"/>
                <a:ext cx="704039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A1C42739-32BE-401E-8D92-BF2FEBBE5476}"/>
                  </a:ext>
                </a:extLst>
              </p:cNvPr>
              <p:cNvSpPr/>
              <p:nvPr/>
            </p:nvSpPr>
            <p:spPr>
              <a:xfrm>
                <a:off x="16219939" y="11513708"/>
                <a:ext cx="7729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42739-32BE-401E-8D92-BF2FEBBE5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939" y="11513708"/>
                <a:ext cx="772968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A047D501-B5B1-480B-BE9E-D0A703D287F0}"/>
                  </a:ext>
                </a:extLst>
              </p:cNvPr>
              <p:cNvSpPr/>
              <p:nvPr/>
            </p:nvSpPr>
            <p:spPr>
              <a:xfrm>
                <a:off x="18558442" y="11522222"/>
                <a:ext cx="7938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47D501-B5B1-480B-BE9E-D0A703D28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8442" y="11522222"/>
                <a:ext cx="793807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6FFD6B3B-0E22-46C7-8035-D1D96A5BC55C}"/>
                  </a:ext>
                </a:extLst>
              </p:cNvPr>
              <p:cNvSpPr/>
              <p:nvPr/>
            </p:nvSpPr>
            <p:spPr>
              <a:xfrm>
                <a:off x="16306800" y="8983558"/>
                <a:ext cx="140961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FFD6B3B-0E22-46C7-8035-D1D96A5BC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0" y="8983558"/>
                <a:ext cx="1409617" cy="8490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901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71576"/>
            <a:ext cx="23862374" cy="691582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=""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=""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=""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428" y="7749676"/>
                <a:ext cx="23131573" cy="5939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𝑨𝑴𝑩</m:t>
                                </m:r>
                              </m:e>
                            </m:acc>
                          </m:e>
                        </m:func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𝑴𝑨</m:t>
                                    </m:r>
                                  </m:e>
                                </m:acc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</m:e>
                        </m:d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  <a:p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BC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ta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8" y="7749676"/>
                <a:ext cx="23131573" cy="5939831"/>
              </a:xfrm>
              <a:prstGeom prst="rect">
                <a:avLst/>
              </a:prstGeom>
              <a:blipFill>
                <a:blip r:embed="rId8"/>
                <a:stretch>
                  <a:fillRect l="-659" t="-410" r="-553" b="-2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957463" y="3092977"/>
                <a:ext cx="21664538" cy="1528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prstClr val="black"/>
                    </a:solidFill>
                  </a:rPr>
                  <a:t>                    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63" y="3092977"/>
                <a:ext cx="21664538" cy="1528303"/>
              </a:xfrm>
              <a:prstGeom prst="rect">
                <a:avLst/>
              </a:prstGeom>
              <a:blipFill>
                <a:blip r:embed="rId9"/>
                <a:stretch>
                  <a:fillRect l="-1125" t="-6773" r="-197" b="-17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594953" y="52599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35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12725926" y="4183840"/>
            <a:ext cx="11277074" cy="1788812"/>
            <a:chOff x="12439525" y="4486144"/>
            <a:chExt cx="11277074" cy="1788812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4400" b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44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44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7" cy="1613711"/>
                </a:xfrm>
                <a:prstGeom prst="rect">
                  <a:avLst/>
                </a:prstGeom>
                <a:blipFill>
                  <a:blip r:embed="rId2"/>
                  <a:stretch>
                    <a:fillRect r="-7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2" y="4661245"/>
                  <a:ext cx="3411594" cy="16137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=""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54480" y="6361237"/>
            <a:ext cx="23848520" cy="6973763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prstClr val="black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=""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=""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=""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70AD47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=""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=""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85625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=""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606922" y="2179954"/>
                <a:ext cx="1201660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2" y="2179954"/>
                <a:ext cx="12016606" cy="4955203"/>
              </a:xfrm>
              <a:prstGeom prst="rect">
                <a:avLst/>
              </a:prstGeom>
              <a:blipFill>
                <a:blip r:embed="rId6"/>
                <a:stretch>
                  <a:fillRect l="-2080" t="-1601"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752215" y="7340381"/>
                <a:ext cx="16316586" cy="435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 ta có tam giác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200" b="1" i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endParaRPr lang="en-US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15" y="7340381"/>
                <a:ext cx="16316586" cy="4352217"/>
              </a:xfrm>
              <a:prstGeom prst="rect">
                <a:avLst/>
              </a:prstGeom>
              <a:blipFill>
                <a:blip r:embed="rId7"/>
                <a:stretch>
                  <a:fillRect l="-934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020" y="2420881"/>
                <a:ext cx="3712298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4400" b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4400" b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9037" y="2481368"/>
                <a:ext cx="3712298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=""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18380656" y="451637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</a:endParaRPr>
          </a:p>
        </p:txBody>
      </p:sp>
      <p:pic>
        <p:nvPicPr>
          <p:cNvPr id="38" name="Picture 37" descr="Chart, line chart&#10;&#10;Description automatically generated">
            <a:extLst>
              <a:ext uri="{FF2B5EF4-FFF2-40B4-BE49-F238E27FC236}">
                <a16:creationId xmlns="" xmlns:a16="http://schemas.microsoft.com/office/drawing/2014/main" id="{1ACC62CD-B2BC-429C-9198-750640DEE2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68708" y="6510895"/>
            <a:ext cx="6334385" cy="2958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552DE6AD-B28D-4D15-8490-096F4384527F}"/>
                  </a:ext>
                </a:extLst>
              </p:cNvPr>
              <p:cNvSpPr txBox="1"/>
              <p:nvPr/>
            </p:nvSpPr>
            <p:spPr>
              <a:xfrm>
                <a:off x="6992" y="10944042"/>
                <a:ext cx="23321326" cy="277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DE6AD-B28D-4D15-8490-096F4384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" y="10944042"/>
                <a:ext cx="23321326" cy="2779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643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3124200"/>
                <a:ext cx="22860000" cy="8534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24200"/>
                <a:ext cx="22860000" cy="8534400"/>
              </a:xfrm>
              <a:prstGeom prst="rect">
                <a:avLst/>
              </a:prstGeom>
              <a:blipFill>
                <a:blip r:embed="rId3"/>
                <a:stretch>
                  <a:fillRect l="-1173" t="-2425" b="-45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22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5580" y="2286000"/>
                <a:ext cx="10993581" cy="10744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 4. 41)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𝑫𝑩𝑪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°.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80" y="2286000"/>
                <a:ext cx="10993581" cy="10744200"/>
              </a:xfrm>
              <a:prstGeom prst="rect">
                <a:avLst/>
              </a:prstGeom>
              <a:blipFill>
                <a:blip r:embed="rId3"/>
                <a:stretch>
                  <a:fillRect l="-2493" t="-1926" r="-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24840" y="2286000"/>
            <a:ext cx="10792691" cy="107442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DA2D00A3-7607-4911-A2CC-C0CE2CE2AA2B}"/>
              </a:ext>
            </a:extLst>
          </p:cNvPr>
          <p:cNvSpPr/>
          <p:nvPr/>
        </p:nvSpPr>
        <p:spPr>
          <a:xfrm>
            <a:off x="12725401" y="5105400"/>
            <a:ext cx="4495800" cy="2438400"/>
          </a:xfrm>
          <a:prstGeom prst="rtTriangl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2DDD75-D9F6-465A-9D3B-D4817917D934}"/>
              </a:ext>
            </a:extLst>
          </p:cNvPr>
          <p:cNvSpPr/>
          <p:nvPr/>
        </p:nvSpPr>
        <p:spPr>
          <a:xfrm>
            <a:off x="12725400" y="7239000"/>
            <a:ext cx="338327" cy="3048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="" xmlns:a16="http://schemas.microsoft.com/office/drawing/2014/main" id="{FD324600-AA73-4C80-908A-DB54C3F3B4AD}"/>
              </a:ext>
            </a:extLst>
          </p:cNvPr>
          <p:cNvSpPr/>
          <p:nvPr/>
        </p:nvSpPr>
        <p:spPr>
          <a:xfrm rot="14060200">
            <a:off x="16367574" y="6947291"/>
            <a:ext cx="504339" cy="783606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4F55C11-C870-49E4-9D01-6A86F7245729}"/>
              </a:ext>
            </a:extLst>
          </p:cNvPr>
          <p:cNvCxnSpPr>
            <a:cxnSpLocks/>
          </p:cNvCxnSpPr>
          <p:nvPr/>
        </p:nvCxnSpPr>
        <p:spPr>
          <a:xfrm>
            <a:off x="17254729" y="7543800"/>
            <a:ext cx="4495800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3D4365F-9C30-4439-B439-C2BD8798AFF2}"/>
              </a:ext>
            </a:extLst>
          </p:cNvPr>
          <p:cNvSpPr/>
          <p:nvPr/>
        </p:nvSpPr>
        <p:spPr>
          <a:xfrm>
            <a:off x="21750529" y="7467600"/>
            <a:ext cx="169642" cy="1737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61831DE6-1C28-44E2-861E-8C65C5C2F223}"/>
                  </a:ext>
                </a:extLst>
              </p:cNvPr>
              <p:cNvSpPr/>
              <p:nvPr/>
            </p:nvSpPr>
            <p:spPr>
              <a:xfrm>
                <a:off x="12344400" y="42672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267200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60404C8A-2F4D-4816-A790-5968D49ADF76}"/>
                  </a:ext>
                </a:extLst>
              </p:cNvPr>
              <p:cNvSpPr/>
              <p:nvPr/>
            </p:nvSpPr>
            <p:spPr>
              <a:xfrm>
                <a:off x="12268200" y="7543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200" y="7543800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53BBFBD9-5464-4091-9469-C2B87C8198EA}"/>
                  </a:ext>
                </a:extLst>
              </p:cNvPr>
              <p:cNvSpPr/>
              <p:nvPr/>
            </p:nvSpPr>
            <p:spPr>
              <a:xfrm>
                <a:off x="16777219" y="751027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219" y="7510272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0C3AE965-3C8A-4FF7-B1E1-1EADD62BB6A2}"/>
                  </a:ext>
                </a:extLst>
              </p:cNvPr>
              <p:cNvSpPr/>
              <p:nvPr/>
            </p:nvSpPr>
            <p:spPr>
              <a:xfrm>
                <a:off x="21640800" y="7543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800" y="75438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11577C53-2EF1-4569-B652-AD1AB7B0B004}"/>
                  </a:ext>
                </a:extLst>
              </p:cNvPr>
              <p:cNvSpPr/>
              <p:nvPr/>
            </p:nvSpPr>
            <p:spPr>
              <a:xfrm>
                <a:off x="15107161" y="6705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161" y="6705600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6C03113-9B21-4DC4-BE08-0B94CE301F96}"/>
              </a:ext>
            </a:extLst>
          </p:cNvPr>
          <p:cNvSpPr/>
          <p:nvPr/>
        </p:nvSpPr>
        <p:spPr>
          <a:xfrm>
            <a:off x="16590378" y="8407908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4.41 </a:t>
            </a: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animBg="1"/>
      <p:bldP spid="3" grpId="0" animBg="1"/>
      <p:bldP spid="4" grpId="0" animBg="1"/>
      <p:bldP spid="12" grpId="0" animBg="1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TÍCH VÔ HƯỚNG CỦA HAI VECTƠ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lí</a:t>
                </a:r>
                <a:r>
                  <a:rPr lang="en-US" b="1" dirty="0"/>
                  <a:t>, </a:t>
                </a:r>
                <a:r>
                  <a:rPr lang="en-US" b="1" dirty="0" err="1"/>
                  <a:t>nếu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đổi</a:t>
                </a:r>
                <a:r>
                  <a:rPr lang="en-US" b="1" dirty="0"/>
                  <a:t> </a:t>
                </a:r>
                <a:r>
                  <a:rPr lang="en-US" b="1" dirty="0" err="1"/>
                  <a:t>tác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 </a:t>
                </a:r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đặt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:r>
                  <a:rPr lang="en-US" b="1" dirty="0" err="1"/>
                  <a:t>chuyển</a:t>
                </a:r>
                <a:r>
                  <a:rPr lang="en-US" b="1" dirty="0"/>
                  <a:t> </a:t>
                </a:r>
                <a:r>
                  <a:rPr lang="en-US" b="1" dirty="0" err="1"/>
                  <a:t>động</a:t>
                </a:r>
                <a:r>
                  <a:rPr lang="en-US" b="1" dirty="0"/>
                  <a:t> </a:t>
                </a:r>
                <a:r>
                  <a:rPr lang="en-US" b="1" dirty="0" err="1"/>
                  <a:t>thẳng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i="1" dirty="0"/>
                  <a:t>M</a:t>
                </a:r>
                <a:r>
                  <a:rPr lang="en-US" b="1" dirty="0"/>
                  <a:t> </a:t>
                </a:r>
                <a:r>
                  <a:rPr lang="en-US" b="1" dirty="0" err="1"/>
                  <a:t>tới</a:t>
                </a:r>
                <a:r>
                  <a:rPr lang="en-US" b="1" dirty="0"/>
                  <a:t> </a:t>
                </a:r>
                <a:r>
                  <a:rPr lang="en-US" b="1" i="1" dirty="0"/>
                  <a:t>N</a:t>
                </a:r>
                <a:r>
                  <a:rPr lang="en-US" b="1" dirty="0"/>
                  <a:t>,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i="1" dirty="0"/>
                  <a:t>A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lớn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lực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Newton);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dài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vectơ</a:t>
                </a:r>
                <a:r>
                  <a:rPr lang="en-US" b="1" dirty="0"/>
                  <a:t> </a:t>
                </a:r>
                <a:r>
                  <a:rPr lang="en-US" b="1" i="1" dirty="0"/>
                  <a:t>MN</a:t>
                </a:r>
                <a:r>
                  <a:rPr lang="en-US" b="1" dirty="0"/>
                  <a:t> (</a:t>
                </a:r>
                <a:r>
                  <a:rPr lang="en-US" b="1" dirty="0" err="1"/>
                  <a:t>theo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mét</a:t>
                </a:r>
                <a:r>
                  <a:rPr lang="en-US" b="1" dirty="0"/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góc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i="1" dirty="0"/>
                  <a:t> A</a:t>
                </a:r>
                <a:r>
                  <a:rPr lang="en-US" b="1" dirty="0"/>
                  <a:t> (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kể</a:t>
                </a:r>
                <a:r>
                  <a:rPr lang="en-US" b="1" dirty="0"/>
                  <a:t> 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đo</a:t>
                </a:r>
                <a:r>
                  <a:rPr lang="en-US" b="1" dirty="0"/>
                  <a:t>)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vec</a:t>
                </a:r>
                <a:r>
                  <a:rPr lang="en-US" b="1" dirty="0"/>
                  <a:t> </a:t>
                </a:r>
                <a:r>
                  <a:rPr lang="en-US" b="1" dirty="0" err="1"/>
                  <a:t>tơ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blipFill>
                <a:blip r:embed="rId3"/>
                <a:stretch>
                  <a:fillRect l="-2200" t="-1115" r="-2951" b="-36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344400" y="3124200"/>
            <a:ext cx="11630891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76CBC9-DF49-4F8F-9161-6EBC18B37B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20600" y="4648200"/>
            <a:ext cx="10591800" cy="67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2362200"/>
                <a:ext cx="13868399" cy="10210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2200"/>
                <a:ext cx="13868399" cy="10210800"/>
              </a:xfrm>
              <a:prstGeom prst="rect">
                <a:avLst/>
              </a:prstGeom>
              <a:blipFill>
                <a:blip r:embed="rId3"/>
                <a:stretch>
                  <a:fillRect l="-1977" t="-2087" r="-1977" b="-1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82800" y="2362200"/>
            <a:ext cx="9161116" cy="10210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A2B33A-AC74-46EB-AE4C-4775A84D79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04716" y="2590800"/>
            <a:ext cx="88392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25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743200"/>
                <a:ext cx="23698200" cy="967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43200"/>
                <a:ext cx="23698200" cy="9677400"/>
              </a:xfrm>
              <a:prstGeom prst="rect">
                <a:avLst/>
              </a:prstGeom>
              <a:blipFill>
                <a:blip r:embed="rId3"/>
                <a:stretch>
                  <a:fillRect l="-1157" t="-21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48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309" y="1981200"/>
                <a:ext cx="14297891" cy="1150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bằng.Tính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b="1" u="sng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9" y="1981200"/>
                <a:ext cx="14297891" cy="11506200"/>
              </a:xfrm>
              <a:prstGeom prst="rect">
                <a:avLst/>
              </a:prstGeom>
              <a:blipFill>
                <a:blip r:embed="rId3"/>
                <a:stretch>
                  <a:fillRect l="-1874" t="-17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782800" y="1981200"/>
            <a:ext cx="9344891" cy="115061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48A386E-63B8-4A7A-8283-C3B8AE7CDC12}"/>
              </a:ext>
            </a:extLst>
          </p:cNvPr>
          <p:cNvSpPr/>
          <p:nvPr/>
        </p:nvSpPr>
        <p:spPr>
          <a:xfrm>
            <a:off x="17297400" y="3352800"/>
            <a:ext cx="4572000" cy="4572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E7E1A19-68DE-435E-A869-14A3EF21B861}"/>
              </a:ext>
            </a:extLst>
          </p:cNvPr>
          <p:cNvCxnSpPr>
            <a:cxnSpLocks/>
          </p:cNvCxnSpPr>
          <p:nvPr/>
        </p:nvCxnSpPr>
        <p:spPr>
          <a:xfrm>
            <a:off x="17297400" y="3352800"/>
            <a:ext cx="4572000" cy="457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118FA8F-7A46-4EEF-86C7-26AF54145239}"/>
              </a:ext>
            </a:extLst>
          </p:cNvPr>
          <p:cNvCxnSpPr>
            <a:cxnSpLocks/>
          </p:cNvCxnSpPr>
          <p:nvPr/>
        </p:nvCxnSpPr>
        <p:spPr>
          <a:xfrm flipH="1">
            <a:off x="17297400" y="3352800"/>
            <a:ext cx="4572000" cy="4572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916C585-6138-46DD-91E4-55ABD0172C8D}"/>
              </a:ext>
            </a:extLst>
          </p:cNvPr>
          <p:cNvSpPr/>
          <p:nvPr/>
        </p:nvSpPr>
        <p:spPr>
          <a:xfrm>
            <a:off x="18073034" y="8229600"/>
            <a:ext cx="27644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chemeClr val="accent2"/>
                </a:solidFill>
              </a:rPr>
              <a:t>Hình 4.43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6728CFDF-9C50-4103-9846-1DC046301000}"/>
                  </a:ext>
                </a:extLst>
              </p:cNvPr>
              <p:cNvSpPr/>
              <p:nvPr/>
            </p:nvSpPr>
            <p:spPr>
              <a:xfrm>
                <a:off x="16611600" y="2590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0" y="2590800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B1A5CBB3-67EB-4686-A876-7CBD9E98E2B8}"/>
                  </a:ext>
                </a:extLst>
              </p:cNvPr>
              <p:cNvSpPr/>
              <p:nvPr/>
            </p:nvSpPr>
            <p:spPr>
              <a:xfrm>
                <a:off x="21942040" y="267614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2040" y="2676144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27E42337-BD57-46B5-BB85-277C1E50243E}"/>
                  </a:ext>
                </a:extLst>
              </p:cNvPr>
              <p:cNvSpPr/>
              <p:nvPr/>
            </p:nvSpPr>
            <p:spPr>
              <a:xfrm>
                <a:off x="21869400" y="74676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400" y="746760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193A3038-3DCE-4CAA-A7F2-984DD0BCCC72}"/>
                  </a:ext>
                </a:extLst>
              </p:cNvPr>
              <p:cNvSpPr/>
              <p:nvPr/>
            </p:nvSpPr>
            <p:spPr>
              <a:xfrm>
                <a:off x="16583890" y="76200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3890" y="7620000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2D5078DF-CAC7-46D0-BCDE-C2E4A9D77187}"/>
                  </a:ext>
                </a:extLst>
              </p:cNvPr>
              <p:cNvSpPr txBox="1"/>
              <p:nvPr/>
            </p:nvSpPr>
            <p:spPr>
              <a:xfrm>
                <a:off x="15421962" y="9392356"/>
                <a:ext cx="8066566" cy="2380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Chú ý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vuông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cạnh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bằng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nên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chéo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ad>
                      <m:radPr>
                        <m:degHide m:val="on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962" y="9392356"/>
                <a:ext cx="8066566" cy="2380203"/>
              </a:xfrm>
              <a:prstGeom prst="rect">
                <a:avLst/>
              </a:prstGeom>
              <a:blipFill>
                <a:blip r:embed="rId9"/>
                <a:stretch>
                  <a:fillRect l="-3477" t="-5641" r="-3250" b="-1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66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b="1"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6964</Words>
  <Application>Microsoft Office PowerPoint</Application>
  <PresentationFormat>Custom</PresentationFormat>
  <Paragraphs>575</Paragraphs>
  <Slides>37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subject/>
  <dc:creator>thuvienhoclieu.com</dc:creator>
  <cp:keywords>thuvienhoclieu.com</cp:keywords>
  <dc:description>thuvienhoclieu.com</dc:description>
  <cp:lastModifiedBy/>
  <cp:revision>1</cp:revision>
  <dcterms:created xsi:type="dcterms:W3CDTF">2022-09-06T09:24:47Z</dcterms:created>
  <dcterms:modified xsi:type="dcterms:W3CDTF">2022-09-06T09:26:51Z</dcterms:modified>
  <cp:category/>
</cp:coreProperties>
</file>