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38" r:id="rId1"/>
    <p:sldMasterId id="2147483754" r:id="rId2"/>
  </p:sldMasterIdLst>
  <p:notesMasterIdLst>
    <p:notesMasterId r:id="rId44"/>
  </p:notesMasterIdLst>
  <p:sldIdLst>
    <p:sldId id="313" r:id="rId3"/>
    <p:sldId id="301" r:id="rId4"/>
    <p:sldId id="315" r:id="rId5"/>
    <p:sldId id="316" r:id="rId6"/>
    <p:sldId id="318" r:id="rId7"/>
    <p:sldId id="317" r:id="rId8"/>
    <p:sldId id="319" r:id="rId9"/>
    <p:sldId id="325" r:id="rId10"/>
    <p:sldId id="326" r:id="rId11"/>
    <p:sldId id="327" r:id="rId12"/>
    <p:sldId id="328" r:id="rId13"/>
    <p:sldId id="329" r:id="rId14"/>
    <p:sldId id="330" r:id="rId15"/>
    <p:sldId id="331" r:id="rId16"/>
    <p:sldId id="332" r:id="rId17"/>
    <p:sldId id="333" r:id="rId18"/>
    <p:sldId id="334" r:id="rId19"/>
    <p:sldId id="335" r:id="rId20"/>
    <p:sldId id="336" r:id="rId21"/>
    <p:sldId id="337" r:id="rId22"/>
    <p:sldId id="338" r:id="rId23"/>
    <p:sldId id="339" r:id="rId24"/>
    <p:sldId id="340" r:id="rId25"/>
    <p:sldId id="341" r:id="rId26"/>
    <p:sldId id="324" r:id="rId27"/>
    <p:sldId id="342" r:id="rId28"/>
    <p:sldId id="343" r:id="rId29"/>
    <p:sldId id="344" r:id="rId30"/>
    <p:sldId id="345" r:id="rId31"/>
    <p:sldId id="346" r:id="rId32"/>
    <p:sldId id="347" r:id="rId33"/>
    <p:sldId id="348" r:id="rId34"/>
    <p:sldId id="349" r:id="rId35"/>
    <p:sldId id="350" r:id="rId36"/>
    <p:sldId id="351" r:id="rId37"/>
    <p:sldId id="352" r:id="rId38"/>
    <p:sldId id="353" r:id="rId39"/>
    <p:sldId id="354" r:id="rId40"/>
    <p:sldId id="355" r:id="rId41"/>
    <p:sldId id="356" r:id="rId42"/>
    <p:sldId id="357" r:id="rId43"/>
  </p:sldIdLst>
  <p:sldSz cx="24384000" cy="13716000"/>
  <p:notesSz cx="6858000" cy="9144000"/>
  <p:custDataLst>
    <p:tags r:id="rId45"/>
  </p:custDataLst>
  <p:defaultTextStyle>
    <a:defPPr>
      <a:defRPr lang="en-US"/>
    </a:defPPr>
    <a:lvl1pPr marL="0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4320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E7F7FF"/>
    <a:srgbClr val="D6F7FE"/>
    <a:srgbClr val="EEF7E9"/>
    <a:srgbClr val="135F82"/>
    <a:srgbClr val="FFFFFF"/>
    <a:srgbClr val="008000"/>
    <a:srgbClr val="242452"/>
    <a:srgbClr val="270F6B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6698" autoAdjust="0"/>
    <p:restoredTop sz="94139" autoAdjust="0"/>
  </p:normalViewPr>
  <p:slideViewPr>
    <p:cSldViewPr>
      <p:cViewPr varScale="1">
        <p:scale>
          <a:sx n="36" d="100"/>
          <a:sy n="36" d="100"/>
        </p:scale>
        <p:origin x="-144" y="-66"/>
      </p:cViewPr>
      <p:guideLst>
        <p:guide orient="horz" pos="4320"/>
        <p:guide pos="76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ags" Target="tags/tag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theme" Target="theme/theme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presProps" Target="pres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BB293-0719-4B19-A181-EE36FD0623AD}" type="datetimeFigureOut">
              <a:rPr lang="en-US" smtClean="0"/>
              <a:pPr/>
              <a:t>9/6/2022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A8B73-FCCD-4D4C-BC4E-0CE5120A1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6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5649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0113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8658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0432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8621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0113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8658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9727" y="1781954"/>
            <a:ext cx="21031200" cy="2651126"/>
          </a:xfrm>
          <a:prstGeom prst="rect">
            <a:avLst/>
          </a:prstGeom>
        </p:spPr>
        <p:txBody>
          <a:bodyPr/>
          <a:lstStyle>
            <a:lvl1pPr algn="l">
              <a:defRPr sz="5400">
                <a:latin typeface="Tomaho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99727" y="4702953"/>
            <a:ext cx="10363200" cy="8702676"/>
          </a:xfrm>
          <a:prstGeom prst="rect">
            <a:avLst/>
          </a:prstGeom>
        </p:spPr>
        <p:txBody>
          <a:bodyPr/>
          <a:lstStyle>
            <a:lvl1pPr algn="l">
              <a:defRPr sz="4800">
                <a:latin typeface="Tomaho"/>
              </a:defRPr>
            </a:lvl1pPr>
            <a:lvl2pPr algn="l">
              <a:defRPr sz="4800">
                <a:latin typeface="Tomaho"/>
              </a:defRPr>
            </a:lvl2pPr>
            <a:lvl3pPr algn="l">
              <a:defRPr sz="4800">
                <a:latin typeface="Tomaho"/>
              </a:defRPr>
            </a:lvl3pPr>
            <a:lvl4pPr algn="l">
              <a:defRPr sz="4800">
                <a:latin typeface="Tomaho"/>
              </a:defRPr>
            </a:lvl4pPr>
            <a:lvl5pPr algn="l">
              <a:defRPr sz="4800">
                <a:latin typeface="Tomaho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67727" y="4702953"/>
            <a:ext cx="10363200" cy="8702676"/>
          </a:xfrm>
          <a:prstGeom prst="rect">
            <a:avLst/>
          </a:prstGeom>
        </p:spPr>
        <p:txBody>
          <a:bodyPr/>
          <a:lstStyle>
            <a:lvl1pPr algn="l">
              <a:defRPr sz="4800">
                <a:latin typeface="Tomaho"/>
              </a:defRPr>
            </a:lvl1pPr>
            <a:lvl2pPr algn="l">
              <a:defRPr sz="4800">
                <a:latin typeface="Tomaho"/>
              </a:defRPr>
            </a:lvl2pPr>
            <a:lvl3pPr algn="l">
              <a:defRPr sz="4800">
                <a:latin typeface="Tomaho"/>
              </a:defRPr>
            </a:lvl3pPr>
            <a:lvl4pPr algn="l">
              <a:defRPr sz="4800">
                <a:latin typeface="Tomaho"/>
              </a:defRPr>
            </a:lvl4pPr>
            <a:lvl5pPr algn="l">
              <a:defRPr sz="4800">
                <a:latin typeface="Tomaho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20733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" grpId="0" build="p">
        <p:tmplLst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833076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5683611"/>
      </p:ext>
    </p:extLst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6959766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  <a:prstGeom prst="rect">
            <a:avLst/>
          </a:prstGeo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78770"/>
      </p:ext>
    </p:extLst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615295"/>
      </p:ext>
    </p:extLst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  <a:prstGeom prst="rect">
            <a:avLst/>
          </a:prstGeo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594460"/>
      </p:ext>
    </p:extLst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683300"/>
      </p:ext>
    </p:extLst>
  </p:cSld>
  <p:clrMapOvr>
    <a:masterClrMapping/>
  </p:clrMapOvr>
  <p:transition spd="slow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778250"/>
      </p:ext>
    </p:extLst>
  </p:cSld>
  <p:clrMapOvr>
    <a:masterClrMapping/>
  </p:clrMapOvr>
  <p:transition spd="slow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510540"/>
      </p:ext>
    </p:extLst>
  </p:cSld>
  <p:clrMapOvr>
    <a:masterClrMapping/>
  </p:clrMapOvr>
  <p:transition spd="slow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246283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508065"/>
      </p:ext>
    </p:extLst>
  </p:cSld>
  <p:clrMapOvr>
    <a:masterClrMapping/>
  </p:clrMapOvr>
  <p:transition spd="slow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481129"/>
      </p:ext>
    </p:extLst>
  </p:cSld>
  <p:clrMapOvr>
    <a:masterClrMapping/>
  </p:clrMapOvr>
  <p:transition spd="slow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707362"/>
      </p:ext>
    </p:extLst>
  </p:cSld>
  <p:clrMapOvr>
    <a:masterClrMapping/>
  </p:clrMapOvr>
  <p:transition spd="slow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930660"/>
      </p:ext>
    </p:extLst>
  </p:cSld>
  <p:clrMapOvr>
    <a:masterClrMapping/>
  </p:clrMapOvr>
  <p:transition spd="slow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048505"/>
      </p:ext>
    </p:extLst>
  </p:cSld>
  <p:clrMapOvr>
    <a:masterClrMapping/>
  </p:clrMapOvr>
  <p:transition spd="slow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0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9/6/2022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5" y="12712706"/>
            <a:ext cx="7721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4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862067"/>
      </p:ext>
    </p:extLst>
  </p:cSld>
  <p:clrMapOvr>
    <a:masterClrMapping/>
  </p:clrMapOvr>
  <p:transition spd="slow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2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9/6/2022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2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1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164471"/>
      </p:ext>
    </p:extLst>
  </p:cSld>
  <p:clrMapOvr>
    <a:masterClrMapping/>
  </p:clrMapOvr>
  <p:transition spd="slow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9/6/2022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766085"/>
      </p:ext>
    </p:extLst>
  </p:cSld>
  <p:clrMapOvr>
    <a:masterClrMapping/>
  </p:clrMapOvr>
  <p:transition spd="slow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9/6/2022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813515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751046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  <a:prstGeom prst="rect">
            <a:avLst/>
          </a:prstGeo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938197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241930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589881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655814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98361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88558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14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3140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0" r:id="rId3"/>
    <p:sldLayoutId id="2147483741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82" r:id="rId12"/>
  </p:sldLayoutIdLst>
  <p:transition spd="slow">
    <p:fade/>
  </p:transition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D02D81D6-6C80-4AD7-8303-A19CA2808612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144203" y="1065704"/>
            <a:ext cx="24239797" cy="12650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094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</p:sldLayoutIdLst>
  <p:transition spd="slow">
    <p:fade/>
  </p:transition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1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1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1.png"/><Relationship Id="rId1" Type="http://schemas.openxmlformats.org/officeDocument/2006/relationships/slideLayout" Target="../slideLayouts/slideLayout1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1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1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0.png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1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0.png"/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1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0.png"/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1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1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80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8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E3FF6797-9084-4088-B03C-F68BB0D6D29D}"/>
              </a:ext>
            </a:extLst>
          </p:cNvPr>
          <p:cNvGrpSpPr/>
          <p:nvPr/>
        </p:nvGrpSpPr>
        <p:grpSpPr>
          <a:xfrm>
            <a:off x="9677400" y="1676400"/>
            <a:ext cx="13944600" cy="11181523"/>
            <a:chOff x="9851187" y="2126503"/>
            <a:chExt cx="13944600" cy="11181523"/>
          </a:xfrm>
        </p:grpSpPr>
        <p:grpSp>
          <p:nvGrpSpPr>
            <p:cNvPr id="8" name="Group 7"/>
            <p:cNvGrpSpPr/>
            <p:nvPr/>
          </p:nvGrpSpPr>
          <p:grpSpPr>
            <a:xfrm>
              <a:off x="9851187" y="2126503"/>
              <a:ext cx="13944600" cy="11181523"/>
              <a:chOff x="1339699" y="3448230"/>
              <a:chExt cx="13944600" cy="11181523"/>
            </a:xfrm>
          </p:grpSpPr>
          <p:sp>
            <p:nvSpPr>
              <p:cNvPr id="10" name="Right Triangle 9"/>
              <p:cNvSpPr/>
              <p:nvPr/>
            </p:nvSpPr>
            <p:spPr>
              <a:xfrm flipH="1">
                <a:off x="8958821" y="3486542"/>
                <a:ext cx="193377" cy="212342"/>
              </a:xfrm>
              <a:prstGeom prst="rtTriangle">
                <a:avLst/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1" name="Group 10"/>
              <p:cNvGrpSpPr/>
              <p:nvPr/>
            </p:nvGrpSpPr>
            <p:grpSpPr>
              <a:xfrm>
                <a:off x="1339699" y="3448230"/>
                <a:ext cx="13944600" cy="11181523"/>
                <a:chOff x="1339699" y="3448230"/>
                <a:chExt cx="13944600" cy="11181523"/>
              </a:xfrm>
            </p:grpSpPr>
            <p:sp>
              <p:nvSpPr>
                <p:cNvPr id="12" name="Rounded Rectangle 11"/>
                <p:cNvSpPr/>
                <p:nvPr/>
              </p:nvSpPr>
              <p:spPr>
                <a:xfrm>
                  <a:off x="1339699" y="3696072"/>
                  <a:ext cx="13944600" cy="10933681"/>
                </a:xfrm>
                <a:prstGeom prst="roundRect">
                  <a:avLst>
                    <a:gd name="adj" fmla="val 2374"/>
                  </a:avLst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28575">
                  <a:solidFill>
                    <a:srgbClr val="0999C8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18000" rIns="36000" bIns="18000" rtlCol="0" anchor="ctr"/>
                <a:lstStyle/>
                <a:p>
                  <a:pPr algn="ctr"/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4" name="TextBox 13"/>
                <p:cNvSpPr txBox="1"/>
                <p:nvPr/>
              </p:nvSpPr>
              <p:spPr>
                <a:xfrm>
                  <a:off x="5759299" y="3448230"/>
                  <a:ext cx="3890809" cy="92333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 fontAlgn="auto">
                    <a:spcBef>
                      <a:spcPct val="50000"/>
                    </a:spcBef>
                    <a:spcAft>
                      <a:spcPts val="0"/>
                    </a:spcAft>
                    <a:defRPr/>
                  </a:pPr>
                  <a:r>
                    <a:rPr lang="en-US" sz="5400" b="1" cap="all" dirty="0">
                      <a:ln w="0"/>
                      <a:solidFill>
                        <a:schemeClr val="bg1"/>
                      </a:solidFill>
                      <a:effectLst>
                        <a:reflection blurRad="12700" stA="50000" endPos="50000" dist="5000" dir="5400000" sy="-100000" rotWithShape="0"/>
                      </a:effectLst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CHƯƠNG I</a:t>
                  </a:r>
                </a:p>
              </p:txBody>
            </p:sp>
          </p:grpSp>
        </p:grpSp>
        <p:sp>
          <p:nvSpPr>
            <p:cNvPr id="15" name="Right Triangle 14"/>
            <p:cNvSpPr/>
            <p:nvPr/>
          </p:nvSpPr>
          <p:spPr>
            <a:xfrm flipH="1">
              <a:off x="11477625" y="2164818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 Same Side Corner Rectangle 15"/>
            <p:cNvSpPr/>
            <p:nvPr/>
          </p:nvSpPr>
          <p:spPr>
            <a:xfrm flipV="1">
              <a:off x="11477625" y="2164810"/>
              <a:ext cx="12025128" cy="2400092"/>
            </a:xfrm>
            <a:prstGeom prst="round2Same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6"/>
            <p:cNvSpPr>
              <a:spLocks noChangeArrowheads="1"/>
            </p:cNvSpPr>
            <p:nvPr/>
          </p:nvSpPr>
          <p:spPr bwMode="auto">
            <a:xfrm>
              <a:off x="11757873" y="5288484"/>
              <a:ext cx="10634253" cy="51054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just"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en-US" sz="60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§12. </a:t>
              </a:r>
              <a:r>
                <a:rPr lang="en-US" sz="60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Số</a:t>
              </a:r>
              <a:r>
                <a:rPr lang="en-US" sz="60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60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gần</a:t>
              </a:r>
              <a:r>
                <a:rPr lang="en-US" sz="60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60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đúng</a:t>
              </a:r>
              <a:endParaRPr lang="en-US" sz="6000" b="1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algn="just"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en-US" sz="60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§13. </a:t>
              </a:r>
              <a:r>
                <a:rPr lang="en-US" sz="60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Các</a:t>
              </a:r>
              <a:r>
                <a:rPr lang="en-US" sz="60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60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số</a:t>
              </a:r>
              <a:r>
                <a:rPr lang="en-US" sz="60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60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đặc</a:t>
              </a:r>
              <a:r>
                <a:rPr lang="en-US" sz="60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60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trưng</a:t>
              </a:r>
              <a:r>
                <a:rPr lang="en-US" sz="60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60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đo</a:t>
              </a:r>
              <a:r>
                <a:rPr lang="en-US" sz="60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	xu </a:t>
              </a:r>
              <a:r>
                <a:rPr lang="en-US" sz="60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thế</a:t>
              </a:r>
              <a:r>
                <a:rPr lang="en-US" sz="60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60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trung</a:t>
              </a:r>
              <a:r>
                <a:rPr lang="en-US" sz="60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60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tâm</a:t>
              </a:r>
              <a:endParaRPr lang="en-US" sz="6000" b="1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algn="just"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en-US" sz="60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§14. </a:t>
              </a:r>
              <a:r>
                <a:rPr lang="en-US" sz="60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Các</a:t>
              </a:r>
              <a:r>
                <a:rPr lang="en-US" sz="60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60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số</a:t>
              </a:r>
              <a:r>
                <a:rPr lang="en-US" sz="60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60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đặc</a:t>
              </a:r>
              <a:r>
                <a:rPr lang="en-US" sz="60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60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trưng</a:t>
              </a:r>
              <a:r>
                <a:rPr lang="en-US" sz="60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60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đo</a:t>
              </a:r>
              <a:r>
                <a:rPr lang="en-US" sz="60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	</a:t>
              </a:r>
              <a:r>
                <a:rPr lang="en-US" sz="60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độ</a:t>
              </a:r>
              <a:r>
                <a:rPr lang="en-US" sz="60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60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phân</a:t>
              </a:r>
              <a:r>
                <a:rPr lang="en-US" sz="60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60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tán</a:t>
              </a:r>
              <a:endParaRPr lang="en-US" sz="6000" b="1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11583035" y="2428363"/>
              <a:ext cx="11831752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CHƯƠNG </a:t>
              </a:r>
              <a:r>
                <a:rPr lang="en-US" sz="4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</a:t>
              </a:r>
              <a:r>
                <a:rPr lang="vi-VN" sz="4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. </a:t>
              </a:r>
              <a:r>
                <a:rPr lang="en-US" sz="4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CÁC SỐ ĐẶC TRƯNG CỦA MẪU SỐ LIỆU KHÔNG GHÉP NHÓM</a:t>
              </a:r>
              <a:endParaRPr lang="vi-VN" sz="4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54FF52DF-8AC8-4DAD-B751-39601E57B2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134" y="1924240"/>
            <a:ext cx="8813299" cy="10933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051880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="" xmlns:a16="http://schemas.microsoft.com/office/drawing/2014/main" id="{AEB0FD56-71AB-4BF4-88BA-F10BCB83AD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2115576"/>
              </p:ext>
            </p:extLst>
          </p:nvPr>
        </p:nvGraphicFramePr>
        <p:xfrm>
          <a:off x="381000" y="2133600"/>
          <a:ext cx="23164800" cy="31243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164800">
                  <a:extLst>
                    <a:ext uri="{9D8B030D-6E8A-4147-A177-3AD203B41FA5}">
                      <a16:colId xmlns="" xmlns:a16="http://schemas.microsoft.com/office/drawing/2014/main" val="104773545"/>
                    </a:ext>
                  </a:extLst>
                </a:gridCol>
              </a:tblGrid>
              <a:tr h="797560"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</a:pP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Để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tìm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trung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vị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của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một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mẫu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số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liệu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 ta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thực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hiện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như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sau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: </a:t>
                      </a:r>
                    </a:p>
                    <a:p>
                      <a:pPr marL="342900" lvl="0" indent="-342900" algn="just">
                        <a:lnSpc>
                          <a:spcPct val="106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Sắp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xếp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các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giá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trị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trong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mẫu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số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liệu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theo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thứ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tự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không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giảm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</a:t>
                      </a:r>
                    </a:p>
                    <a:p>
                      <a:pPr marL="342900" lvl="0" indent="-342900" algn="just">
                        <a:lnSpc>
                          <a:spcPct val="106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Nếu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số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giá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trị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của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mẫu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số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liệu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là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số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lẻ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thì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giá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trị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chính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giữa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của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mẫu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là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trung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vị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Nếu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là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số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chẵn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thì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trung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vị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là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trung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bình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cộng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của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hai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giá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trị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chính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giữa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của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mẫu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90690392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DC17C1C7-EA06-4B5E-AD25-7AFDDC426BDF}"/>
              </a:ext>
            </a:extLst>
          </p:cNvPr>
          <p:cNvSpPr txBox="1"/>
          <p:nvPr/>
        </p:nvSpPr>
        <p:spPr>
          <a:xfrm>
            <a:off x="1814754" y="5735818"/>
            <a:ext cx="21869400" cy="16018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en-US" sz="4800" b="1" kern="1200" dirty="0">
                <a:solidFill>
                  <a:srgbClr val="00B05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Ví dụ 2</a:t>
            </a:r>
            <a:r>
              <a:rPr lang="vi-VN" sz="4800" b="1" kern="1200" dirty="0">
                <a:solidFill>
                  <a:srgbClr val="00B05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lang="en-US" sz="4800" b="1" kern="1200" dirty="0">
                <a:solidFill>
                  <a:srgbClr val="00B05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Hãy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tìm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trung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vị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mẫu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liệu</a:t>
            </a:r>
            <a:r>
              <a:rPr lang="en-US" sz="4800" b="1" kern="1200" dirty="0">
                <a:solidFill>
                  <a:srgbClr val="0000CC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về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lương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giám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đốc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nhân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viên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công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ty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HĐ3.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09CD3DA5-F7E1-4221-83A2-842197A5AD49}"/>
              </a:ext>
            </a:extLst>
          </p:cNvPr>
          <p:cNvGrpSpPr/>
          <p:nvPr/>
        </p:nvGrpSpPr>
        <p:grpSpPr>
          <a:xfrm>
            <a:off x="360218" y="5735818"/>
            <a:ext cx="1454536" cy="751840"/>
            <a:chOff x="0" y="92326"/>
            <a:chExt cx="575416" cy="197663"/>
          </a:xfrm>
        </p:grpSpPr>
        <p:grpSp>
          <p:nvGrpSpPr>
            <p:cNvPr id="8" name="Group 7">
              <a:extLst>
                <a:ext uri="{FF2B5EF4-FFF2-40B4-BE49-F238E27FC236}">
                  <a16:creationId xmlns="" xmlns:a16="http://schemas.microsoft.com/office/drawing/2014/main" id="{8843F5B1-43DF-4287-9047-8D665028A2CD}"/>
                </a:ext>
              </a:extLst>
            </p:cNvPr>
            <p:cNvGrpSpPr/>
            <p:nvPr/>
          </p:nvGrpSpPr>
          <p:grpSpPr>
            <a:xfrm>
              <a:off x="0" y="92326"/>
              <a:ext cx="575416" cy="197663"/>
              <a:chOff x="0" y="92326"/>
              <a:chExt cx="644449" cy="302837"/>
            </a:xfrm>
          </p:grpSpPr>
          <p:sp>
            <p:nvSpPr>
              <p:cNvPr id="11" name="Arrow: Pentagon 10">
                <a:extLst>
                  <a:ext uri="{FF2B5EF4-FFF2-40B4-BE49-F238E27FC236}">
                    <a16:creationId xmlns="" xmlns:a16="http://schemas.microsoft.com/office/drawing/2014/main" id="{92B78E12-6B43-4D24-A75A-2CCD2DA8DF83}"/>
                  </a:ext>
                </a:extLst>
              </p:cNvPr>
              <p:cNvSpPr/>
              <p:nvPr/>
            </p:nvSpPr>
            <p:spPr>
              <a:xfrm>
                <a:off x="0" y="103807"/>
                <a:ext cx="420648" cy="291356"/>
              </a:xfrm>
              <a:prstGeom prst="homePlat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" name="Arrow: Chevron 11">
                <a:extLst>
                  <a:ext uri="{FF2B5EF4-FFF2-40B4-BE49-F238E27FC236}">
                    <a16:creationId xmlns="" xmlns:a16="http://schemas.microsoft.com/office/drawing/2014/main" id="{A55F2740-5112-4409-80CF-D13D961982FE}"/>
                  </a:ext>
                </a:extLst>
              </p:cNvPr>
              <p:cNvSpPr/>
              <p:nvPr/>
            </p:nvSpPr>
            <p:spPr>
              <a:xfrm>
                <a:off x="380243" y="92326"/>
                <a:ext cx="169459" cy="291671"/>
              </a:xfrm>
              <a:prstGeom prst="chevron">
                <a:avLst>
                  <a:gd name="adj" fmla="val 83506"/>
                </a:avLst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" name="Arrow: Chevron 12">
                <a:extLst>
                  <a:ext uri="{FF2B5EF4-FFF2-40B4-BE49-F238E27FC236}">
                    <a16:creationId xmlns="" xmlns:a16="http://schemas.microsoft.com/office/drawing/2014/main" id="{B4B89B27-4276-4AA3-BD9E-DC797FA255A4}"/>
                  </a:ext>
                </a:extLst>
              </p:cNvPr>
              <p:cNvSpPr/>
              <p:nvPr/>
            </p:nvSpPr>
            <p:spPr>
              <a:xfrm>
                <a:off x="474990" y="92326"/>
                <a:ext cx="169459" cy="291671"/>
              </a:xfrm>
              <a:prstGeom prst="chevron">
                <a:avLst>
                  <a:gd name="adj" fmla="val 83506"/>
                </a:avLst>
              </a:prstGeom>
              <a:solidFill>
                <a:srgbClr val="0000CC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9" name="Flowchart: Terminator 8">
              <a:extLst>
                <a:ext uri="{FF2B5EF4-FFF2-40B4-BE49-F238E27FC236}">
                  <a16:creationId xmlns="" xmlns:a16="http://schemas.microsoft.com/office/drawing/2014/main" id="{C47BCD94-BAA6-4CC0-8F5A-C0B9D325BDA2}"/>
                </a:ext>
              </a:extLst>
            </p:cNvPr>
            <p:cNvSpPr/>
            <p:nvPr/>
          </p:nvSpPr>
          <p:spPr>
            <a:xfrm>
              <a:off x="80311" y="137613"/>
              <a:ext cx="253736" cy="115827"/>
            </a:xfrm>
            <a:prstGeom prst="flowChartTerminator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="" xmlns:a16="http://schemas.microsoft.com/office/drawing/2014/main" id="{BD1B3F6C-0DED-4E4E-B28A-F0316D84BAFB}"/>
                </a:ext>
              </a:extLst>
            </p:cNvPr>
            <p:cNvSpPr/>
            <p:nvPr/>
          </p:nvSpPr>
          <p:spPr>
            <a:xfrm>
              <a:off x="211660" y="142761"/>
              <a:ext cx="92369" cy="95432"/>
            </a:xfrm>
            <a:prstGeom prst="ellipse">
              <a:avLst/>
            </a:prstGeom>
            <a:solidFill>
              <a:srgbClr val="333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6F8703B4-E86F-4A0E-A03E-5AA6C4A0CAFA}"/>
              </a:ext>
            </a:extLst>
          </p:cNvPr>
          <p:cNvSpPr txBox="1"/>
          <p:nvPr/>
        </p:nvSpPr>
        <p:spPr>
          <a:xfrm>
            <a:off x="325582" y="7504752"/>
            <a:ext cx="22686818" cy="37383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en-US" sz="4800" b="1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Lời</a:t>
            </a:r>
            <a:r>
              <a:rPr lang="en-US" sz="4800" b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giải</a:t>
            </a:r>
            <a:endParaRPr lang="en-US" sz="4800" dirty="0">
              <a:solidFill>
                <a:srgbClr val="FF000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07000"/>
              </a:lnSpc>
            </a:pP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Để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tìm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trung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vị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mẫu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liệu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trên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ta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làm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như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sau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Sắp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xếp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liệu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theo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thứ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tự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không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giảm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endParaRPr lang="en-US" sz="48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32B0F138-0CEB-4FD8-AFB1-CD70D734B2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98036" y="9373950"/>
            <a:ext cx="11772660" cy="1675969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DF348286-61FB-40CA-A770-359F811185E7}"/>
              </a:ext>
            </a:extLst>
          </p:cNvPr>
          <p:cNvSpPr txBox="1"/>
          <p:nvPr/>
        </p:nvSpPr>
        <p:spPr>
          <a:xfrm>
            <a:off x="467590" y="10917094"/>
            <a:ext cx="23078209" cy="21577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Dãy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trên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hai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trị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chính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giữa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cùng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bằng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4.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Vậy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trung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vị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mẫu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liệu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cũng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bằng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4.</a:t>
            </a:r>
          </a:p>
        </p:txBody>
      </p:sp>
    </p:spTree>
    <p:extLst>
      <p:ext uri="{BB962C8B-B14F-4D97-AF65-F5344CB8AC3E}">
        <p14:creationId xmlns:p14="http://schemas.microsoft.com/office/powerpoint/2010/main" val="305102329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6" grpId="0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2EC45224-6AE5-438F-9ED8-E5BAFE05A405}"/>
              </a:ext>
            </a:extLst>
          </p:cNvPr>
          <p:cNvSpPr txBox="1"/>
          <p:nvPr/>
        </p:nvSpPr>
        <p:spPr>
          <a:xfrm>
            <a:off x="304800" y="2514600"/>
            <a:ext cx="23164800" cy="31825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en-US" sz="4800" b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Ý </a:t>
            </a:r>
            <a:r>
              <a:rPr lang="en-US" sz="4800" b="1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nghĩa</a:t>
            </a:r>
            <a:r>
              <a:rPr lang="en-US" sz="4800" b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lang="en-US" sz="4800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Trung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vị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là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gia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́ trị chia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đôi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mẫu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sô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́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liệu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nghĩa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là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mẫu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sô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́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liệu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được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sắp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xếp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theo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thư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́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tư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̣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không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giảm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thi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̀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gia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́ trị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trung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vị ở vị trí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chính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giữa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Trung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vị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không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bị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ảnh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hưởng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bởi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trị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bất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thường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khi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trung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bình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bị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ảnh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hưởng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bởi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trị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bất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thường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88493329"/>
      </p:ext>
    </p:extLst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D8424631-4A94-4FBA-8C28-4384AEBDAB06}"/>
              </a:ext>
            </a:extLst>
          </p:cNvPr>
          <p:cNvSpPr txBox="1"/>
          <p:nvPr/>
        </p:nvSpPr>
        <p:spPr>
          <a:xfrm>
            <a:off x="1905000" y="2286000"/>
            <a:ext cx="21836995" cy="16018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en-US" sz="4800" b="1" kern="1200" dirty="0" err="1">
                <a:solidFill>
                  <a:srgbClr val="0000CC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Luyện</a:t>
            </a:r>
            <a:r>
              <a:rPr lang="en-US" sz="4800" b="1" kern="1200" dirty="0">
                <a:solidFill>
                  <a:srgbClr val="0000CC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kern="1200" dirty="0" err="1">
                <a:solidFill>
                  <a:srgbClr val="0000CC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tập</a:t>
            </a:r>
            <a:r>
              <a:rPr lang="en-US" sz="4800" b="1" kern="1200" dirty="0">
                <a:solidFill>
                  <a:srgbClr val="0000CC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</a:t>
            </a:r>
            <a:r>
              <a:rPr lang="vi-VN" sz="4800" b="1" kern="1200" dirty="0">
                <a:solidFill>
                  <a:srgbClr val="0000CC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lang="en-US" sz="4800" b="1" kern="1200" dirty="0">
                <a:solidFill>
                  <a:srgbClr val="0000CC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Chiều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dài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đơn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vị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feet)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7 con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voi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trưởng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thành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như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sau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36E7C3AB-4D3A-4B43-B8F5-285629BD4467}"/>
              </a:ext>
            </a:extLst>
          </p:cNvPr>
          <p:cNvGrpSpPr/>
          <p:nvPr/>
        </p:nvGrpSpPr>
        <p:grpSpPr>
          <a:xfrm>
            <a:off x="350507" y="2286000"/>
            <a:ext cx="1454536" cy="751840"/>
            <a:chOff x="0" y="92326"/>
            <a:chExt cx="575416" cy="197663"/>
          </a:xfrm>
        </p:grpSpPr>
        <p:grpSp>
          <p:nvGrpSpPr>
            <p:cNvPr id="8" name="Group 7">
              <a:extLst>
                <a:ext uri="{FF2B5EF4-FFF2-40B4-BE49-F238E27FC236}">
                  <a16:creationId xmlns="" xmlns:a16="http://schemas.microsoft.com/office/drawing/2014/main" id="{BFE4C6D4-A1E6-4601-8E52-77FD59997FDA}"/>
                </a:ext>
              </a:extLst>
            </p:cNvPr>
            <p:cNvGrpSpPr/>
            <p:nvPr/>
          </p:nvGrpSpPr>
          <p:grpSpPr>
            <a:xfrm>
              <a:off x="0" y="92326"/>
              <a:ext cx="575416" cy="197663"/>
              <a:chOff x="0" y="92326"/>
              <a:chExt cx="644449" cy="302837"/>
            </a:xfrm>
          </p:grpSpPr>
          <p:sp>
            <p:nvSpPr>
              <p:cNvPr id="11" name="Arrow: Pentagon 10">
                <a:extLst>
                  <a:ext uri="{FF2B5EF4-FFF2-40B4-BE49-F238E27FC236}">
                    <a16:creationId xmlns="" xmlns:a16="http://schemas.microsoft.com/office/drawing/2014/main" id="{96927614-26D0-4D7C-AB54-A584A55BD74B}"/>
                  </a:ext>
                </a:extLst>
              </p:cNvPr>
              <p:cNvSpPr/>
              <p:nvPr/>
            </p:nvSpPr>
            <p:spPr>
              <a:xfrm>
                <a:off x="0" y="103807"/>
                <a:ext cx="420648" cy="291356"/>
              </a:xfrm>
              <a:prstGeom prst="homePlat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48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2" name="Arrow: Chevron 11">
                <a:extLst>
                  <a:ext uri="{FF2B5EF4-FFF2-40B4-BE49-F238E27FC236}">
                    <a16:creationId xmlns="" xmlns:a16="http://schemas.microsoft.com/office/drawing/2014/main" id="{89BC7787-B2C7-4F94-8203-32D938B3B214}"/>
                  </a:ext>
                </a:extLst>
              </p:cNvPr>
              <p:cNvSpPr/>
              <p:nvPr/>
            </p:nvSpPr>
            <p:spPr>
              <a:xfrm>
                <a:off x="380243" y="92326"/>
                <a:ext cx="169459" cy="291671"/>
              </a:xfrm>
              <a:prstGeom prst="chevron">
                <a:avLst>
                  <a:gd name="adj" fmla="val 83506"/>
                </a:avLst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48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3" name="Arrow: Chevron 12">
                <a:extLst>
                  <a:ext uri="{FF2B5EF4-FFF2-40B4-BE49-F238E27FC236}">
                    <a16:creationId xmlns="" xmlns:a16="http://schemas.microsoft.com/office/drawing/2014/main" id="{DFD882C7-BAB0-42A9-92EA-9A40B581EF81}"/>
                  </a:ext>
                </a:extLst>
              </p:cNvPr>
              <p:cNvSpPr/>
              <p:nvPr/>
            </p:nvSpPr>
            <p:spPr>
              <a:xfrm>
                <a:off x="474990" y="92326"/>
                <a:ext cx="169459" cy="291671"/>
              </a:xfrm>
              <a:prstGeom prst="chevron">
                <a:avLst>
                  <a:gd name="adj" fmla="val 83506"/>
                </a:avLst>
              </a:prstGeom>
              <a:solidFill>
                <a:srgbClr val="0000CC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48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9" name="Flowchart: Terminator 8">
              <a:extLst>
                <a:ext uri="{FF2B5EF4-FFF2-40B4-BE49-F238E27FC236}">
                  <a16:creationId xmlns="" xmlns:a16="http://schemas.microsoft.com/office/drawing/2014/main" id="{21D1F173-7D08-4B9C-899D-5D1DA1432C1B}"/>
                </a:ext>
              </a:extLst>
            </p:cNvPr>
            <p:cNvSpPr/>
            <p:nvPr/>
          </p:nvSpPr>
          <p:spPr>
            <a:xfrm>
              <a:off x="80311" y="137613"/>
              <a:ext cx="253736" cy="115827"/>
            </a:xfrm>
            <a:prstGeom prst="flowChartTerminator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4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="" xmlns:a16="http://schemas.microsoft.com/office/drawing/2014/main" id="{A512D541-3E0D-4548-AF02-2BFD686D9E84}"/>
                </a:ext>
              </a:extLst>
            </p:cNvPr>
            <p:cNvSpPr/>
            <p:nvPr/>
          </p:nvSpPr>
          <p:spPr>
            <a:xfrm>
              <a:off x="211660" y="142761"/>
              <a:ext cx="92369" cy="95432"/>
            </a:xfrm>
            <a:prstGeom prst="ellipse">
              <a:avLst/>
            </a:prstGeom>
            <a:solidFill>
              <a:srgbClr val="333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4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="" xmlns:a16="http://schemas.microsoft.com/office/drawing/2014/main" id="{2C4BFA37-6D89-418D-A554-291F03DEFF81}"/>
                  </a:ext>
                </a:extLst>
              </p:cNvPr>
              <p:cNvSpPr txBox="1"/>
              <p:nvPr/>
            </p:nvSpPr>
            <p:spPr>
              <a:xfrm>
                <a:off x="5023441" y="3609648"/>
                <a:ext cx="12192000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smtClean="0">
                          <a:latin typeface="Cambria Math" panose="02040503050406030204" pitchFamily="18" charset="0"/>
                        </a:rPr>
                        <m:t>48</m:t>
                      </m:r>
                      <m:r>
                        <a:rPr lang="en-US" sz="4800" i="0">
                          <a:latin typeface="Cambria Math" panose="02040503050406030204" pitchFamily="18" charset="0"/>
                        </a:rPr>
                        <m:t>        53        51        31        53        112        52.</m:t>
                      </m:r>
                    </m:oMath>
                  </m:oMathPara>
                </a14:m>
                <a:endParaRPr lang="en-US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C4BFA37-6D89-418D-A554-291F03DEFF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3441" y="3609648"/>
                <a:ext cx="12192000" cy="830997"/>
              </a:xfrm>
              <a:prstGeom prst="rect">
                <a:avLst/>
              </a:prstGeom>
              <a:blipFill>
                <a:blip r:embed="rId2"/>
                <a:stretch>
                  <a:fillRect r="-231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9853CA8A-C83E-4258-A1D8-52D35EFB4D45}"/>
              </a:ext>
            </a:extLst>
          </p:cNvPr>
          <p:cNvSpPr txBox="1"/>
          <p:nvPr/>
        </p:nvSpPr>
        <p:spPr>
          <a:xfrm>
            <a:off x="527641" y="4590808"/>
            <a:ext cx="23164800" cy="16018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Tìm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trung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bình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trung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vị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mẫu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liệu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trên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hai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đó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nào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phù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hợp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hơn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để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đại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diện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chiều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dài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7 con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voi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trưởng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thành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này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="" xmlns:a16="http://schemas.microsoft.com/office/drawing/2014/main" id="{C4E39642-1B74-413A-B14F-275EAEAE4EC8}"/>
                  </a:ext>
                </a:extLst>
              </p:cNvPr>
              <p:cNvSpPr txBox="1"/>
              <p:nvPr/>
            </p:nvSpPr>
            <p:spPr>
              <a:xfrm>
                <a:off x="350507" y="6342820"/>
                <a:ext cx="23164801" cy="589334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7000"/>
                  </a:lnSpc>
                </a:pPr>
                <a:r>
                  <a:rPr lang="en-US" sz="48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Lời </a:t>
                </a:r>
                <a:r>
                  <a:rPr lang="en-US" sz="48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endParaRPr lang="en-US" sz="4800" dirty="0">
                  <a:solidFill>
                    <a:srgbClr val="FF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>
                  <a:lnSpc>
                    <a:spcPct val="107000"/>
                  </a:lnSpc>
                </a:pP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+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Chiều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dài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trung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bình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7 con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voi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trưởng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thành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endParaRPr lang="en-US" sz="4800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ctr">
                  <a:lnSpc>
                    <a:spcPct val="107000"/>
                  </a:lnSpc>
                </a:pP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48+53+51+31+53+112+52</m:t>
                        </m:r>
                      </m:num>
                      <m:den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7</m:t>
                        </m:r>
                      </m:den>
                    </m:f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≈57,14</m:t>
                    </m:r>
                  </m:oMath>
                </a14:m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(feet).</a:t>
                </a:r>
              </a:p>
              <a:p>
                <a:pPr algn="just">
                  <a:lnSpc>
                    <a:spcPct val="107000"/>
                  </a:lnSpc>
                </a:pP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+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Sắp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tự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dãy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liệu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thành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dãy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giảm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31</m:t>
                    </m:r>
                    <m:r>
                      <a:rPr lang="en-US" sz="4800" b="0" i="1" smtClean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      </m:t>
                    </m:r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48</m:t>
                    </m:r>
                    <m:r>
                      <a:rPr lang="en-US" sz="4800" b="0" i="1" smtClean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     </m:t>
                    </m:r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51</m:t>
                    </m:r>
                    <m:r>
                      <a:rPr lang="en-US" sz="4800" b="0" i="1" smtClean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      </m:t>
                    </m:r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52</m:t>
                    </m:r>
                    <m:r>
                      <a:rPr lang="en-US" sz="4800" b="0" i="1" smtClean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     </m:t>
                    </m:r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53</m:t>
                    </m:r>
                    <m:r>
                      <a:rPr lang="en-US" sz="4800" b="0" i="1" smtClean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    </m:t>
                    </m:r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53</m:t>
                    </m:r>
                    <m:r>
                      <a:rPr lang="en-US" sz="4800" b="0" i="1" smtClean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     </m:t>
                    </m:r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112</m:t>
                    </m:r>
                  </m:oMath>
                </a14:m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algn="just">
                  <a:lnSpc>
                    <a:spcPct val="107000"/>
                  </a:lnSpc>
                </a:pP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Trung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vị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dãy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52</m:t>
                    </m:r>
                  </m:oMath>
                </a14:m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algn="just">
                  <a:lnSpc>
                    <a:spcPct val="107000"/>
                  </a:lnSpc>
                </a:pP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sô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́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sô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́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trung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vị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phu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̀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hợp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hơn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đê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̉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đại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diện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chiều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dài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của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7 con cá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voi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trưởng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thành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này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4E39642-1B74-413A-B14F-275EAEAE4E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507" y="6342820"/>
                <a:ext cx="23164801" cy="5893345"/>
              </a:xfrm>
              <a:prstGeom prst="rect">
                <a:avLst/>
              </a:prstGeom>
              <a:blipFill>
                <a:blip r:embed="rId3"/>
                <a:stretch>
                  <a:fillRect l="-1184" t="-2689" r="-2053" b="-45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8535076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5" grpId="0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4A29E8E4-66ED-4693-B09D-5C82A03BA523}"/>
              </a:ext>
            </a:extLst>
          </p:cNvPr>
          <p:cNvSpPr txBox="1"/>
          <p:nvPr/>
        </p:nvSpPr>
        <p:spPr>
          <a:xfrm>
            <a:off x="533400" y="1905000"/>
            <a:ext cx="12192000" cy="8115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en-US" sz="4800" b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vi-VN" sz="4800" b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4800" b="1" kern="1200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TỨ PHÂN VỊ</a:t>
            </a:r>
            <a:endParaRPr lang="en-US" sz="48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DE868DAC-2F78-4295-B621-5B36784CA00C}"/>
              </a:ext>
            </a:extLst>
          </p:cNvPr>
          <p:cNvGrpSpPr/>
          <p:nvPr/>
        </p:nvGrpSpPr>
        <p:grpSpPr>
          <a:xfrm>
            <a:off x="505691" y="3048000"/>
            <a:ext cx="1454536" cy="751840"/>
            <a:chOff x="0" y="92326"/>
            <a:chExt cx="575416" cy="197663"/>
          </a:xfrm>
        </p:grpSpPr>
        <p:grpSp>
          <p:nvGrpSpPr>
            <p:cNvPr id="5" name="Group 4">
              <a:extLst>
                <a:ext uri="{FF2B5EF4-FFF2-40B4-BE49-F238E27FC236}">
                  <a16:creationId xmlns="" xmlns:a16="http://schemas.microsoft.com/office/drawing/2014/main" id="{B0EBC4E0-561E-4B1B-A25F-CC140D98F92F}"/>
                </a:ext>
              </a:extLst>
            </p:cNvPr>
            <p:cNvGrpSpPr/>
            <p:nvPr/>
          </p:nvGrpSpPr>
          <p:grpSpPr>
            <a:xfrm>
              <a:off x="0" y="92326"/>
              <a:ext cx="575416" cy="197663"/>
              <a:chOff x="0" y="92326"/>
              <a:chExt cx="644449" cy="302837"/>
            </a:xfrm>
          </p:grpSpPr>
          <p:sp>
            <p:nvSpPr>
              <p:cNvPr id="8" name="Arrow: Pentagon 7">
                <a:extLst>
                  <a:ext uri="{FF2B5EF4-FFF2-40B4-BE49-F238E27FC236}">
                    <a16:creationId xmlns="" xmlns:a16="http://schemas.microsoft.com/office/drawing/2014/main" id="{A656BA62-CA44-4D05-A23F-DBDA16F4F56F}"/>
                  </a:ext>
                </a:extLst>
              </p:cNvPr>
              <p:cNvSpPr/>
              <p:nvPr/>
            </p:nvSpPr>
            <p:spPr>
              <a:xfrm>
                <a:off x="0" y="103807"/>
                <a:ext cx="420648" cy="291356"/>
              </a:xfrm>
              <a:prstGeom prst="homePlat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48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9" name="Arrow: Chevron 8">
                <a:extLst>
                  <a:ext uri="{FF2B5EF4-FFF2-40B4-BE49-F238E27FC236}">
                    <a16:creationId xmlns="" xmlns:a16="http://schemas.microsoft.com/office/drawing/2014/main" id="{D30D1776-5AD8-4BA5-98BD-EB62402421A4}"/>
                  </a:ext>
                </a:extLst>
              </p:cNvPr>
              <p:cNvSpPr/>
              <p:nvPr/>
            </p:nvSpPr>
            <p:spPr>
              <a:xfrm>
                <a:off x="380243" y="92326"/>
                <a:ext cx="169459" cy="291671"/>
              </a:xfrm>
              <a:prstGeom prst="chevron">
                <a:avLst>
                  <a:gd name="adj" fmla="val 83506"/>
                </a:avLst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48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0" name="Arrow: Chevron 9">
                <a:extLst>
                  <a:ext uri="{FF2B5EF4-FFF2-40B4-BE49-F238E27FC236}">
                    <a16:creationId xmlns="" xmlns:a16="http://schemas.microsoft.com/office/drawing/2014/main" id="{9EADDF6F-F596-47B4-9800-CFAA98F58BB6}"/>
                  </a:ext>
                </a:extLst>
              </p:cNvPr>
              <p:cNvSpPr/>
              <p:nvPr/>
            </p:nvSpPr>
            <p:spPr>
              <a:xfrm>
                <a:off x="474990" y="92326"/>
                <a:ext cx="169459" cy="291671"/>
              </a:xfrm>
              <a:prstGeom prst="chevron">
                <a:avLst>
                  <a:gd name="adj" fmla="val 83506"/>
                </a:avLst>
              </a:prstGeom>
              <a:solidFill>
                <a:srgbClr val="0000CC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48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6" name="Flowchart: Terminator 5">
              <a:extLst>
                <a:ext uri="{FF2B5EF4-FFF2-40B4-BE49-F238E27FC236}">
                  <a16:creationId xmlns="" xmlns:a16="http://schemas.microsoft.com/office/drawing/2014/main" id="{6A835D2D-1567-41E5-BC6E-76839FF926AA}"/>
                </a:ext>
              </a:extLst>
            </p:cNvPr>
            <p:cNvSpPr/>
            <p:nvPr/>
          </p:nvSpPr>
          <p:spPr>
            <a:xfrm>
              <a:off x="80311" y="137613"/>
              <a:ext cx="253736" cy="115827"/>
            </a:xfrm>
            <a:prstGeom prst="flowChartTerminator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4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="" xmlns:a16="http://schemas.microsoft.com/office/drawing/2014/main" id="{7462A26E-4AED-47B7-BD52-865AF85B41C5}"/>
                </a:ext>
              </a:extLst>
            </p:cNvPr>
            <p:cNvSpPr/>
            <p:nvPr/>
          </p:nvSpPr>
          <p:spPr>
            <a:xfrm>
              <a:off x="211660" y="142761"/>
              <a:ext cx="92369" cy="95432"/>
            </a:xfrm>
            <a:prstGeom prst="ellipse">
              <a:avLst/>
            </a:prstGeom>
            <a:solidFill>
              <a:srgbClr val="333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4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01A8CA62-E828-405C-B0AF-DD8C8119DB59}"/>
              </a:ext>
            </a:extLst>
          </p:cNvPr>
          <p:cNvSpPr txBox="1"/>
          <p:nvPr/>
        </p:nvSpPr>
        <p:spPr>
          <a:xfrm>
            <a:off x="2208312" y="2998915"/>
            <a:ext cx="20672136" cy="16018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vi-VN" sz="4800" b="1" kern="1200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HĐ</a:t>
            </a:r>
            <a:r>
              <a:rPr lang="en-US" sz="4800" b="1" kern="1200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r>
              <a:rPr lang="vi-VN" sz="4800" b="1" kern="1200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Điểm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(thang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điểm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100)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12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thí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sinh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cao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điểm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nhất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cuộc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thi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như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sau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="" xmlns:a16="http://schemas.microsoft.com/office/drawing/2014/main" id="{FD0A87EC-3D0C-4751-A523-022C7E73D9D1}"/>
                  </a:ext>
                </a:extLst>
              </p:cNvPr>
              <p:cNvSpPr txBox="1"/>
              <p:nvPr/>
            </p:nvSpPr>
            <p:spPr>
              <a:xfrm>
                <a:off x="4876800" y="4883175"/>
                <a:ext cx="12192000" cy="15696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smtClean="0">
                          <a:latin typeface="Cambria Math" panose="02040503050406030204" pitchFamily="18" charset="0"/>
                        </a:rPr>
                        <m:t>58</m:t>
                      </m:r>
                      <m:r>
                        <a:rPr lang="en-US" sz="4800" i="0">
                          <a:latin typeface="Cambria Math" panose="02040503050406030204" pitchFamily="18" charset="0"/>
                        </a:rPr>
                        <m:t>        74        92        81        97        88        </m:t>
                      </m:r>
                    </m:oMath>
                  </m:oMathPara>
                </a14:m>
                <a:endParaRPr lang="en-US" sz="4800" i="0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i="0">
                          <a:latin typeface="Cambria Math" panose="02040503050406030204" pitchFamily="18" charset="0"/>
                        </a:rPr>
                        <m:t>75        69        87        69        75        77.</m:t>
                      </m:r>
                    </m:oMath>
                  </m:oMathPara>
                </a14:m>
                <a:endParaRPr lang="en-US" sz="48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D0A87EC-3D0C-4751-A523-022C7E73D9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6800" y="4883175"/>
                <a:ext cx="12192000" cy="1569660"/>
              </a:xfrm>
              <a:prstGeom prst="rect">
                <a:avLst/>
              </a:prstGeom>
              <a:blipFill>
                <a:blip r:embed="rId2"/>
                <a:stretch>
                  <a:fillRect r="-1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="" xmlns:a16="http://schemas.microsoft.com/office/drawing/2014/main" id="{E349C062-9D4A-4083-905A-4D89EECFAD57}"/>
                  </a:ext>
                </a:extLst>
              </p:cNvPr>
              <p:cNvSpPr txBox="1"/>
              <p:nvPr/>
            </p:nvSpPr>
            <p:spPr>
              <a:xfrm>
                <a:off x="538164" y="6646371"/>
                <a:ext cx="23007636" cy="239219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</a:pP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Ban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tổ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chức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muốn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trao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Nhất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Nhì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Ba,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Tư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thí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sinh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này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mỗi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trao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25%</m:t>
                    </m:r>
                  </m:oMath>
                </a14:m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thí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sinh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(3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thí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sinh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).</a:t>
                </a:r>
              </a:p>
              <a:p>
                <a:pPr algn="just">
                  <a:lnSpc>
                    <a:spcPct val="107000"/>
                  </a:lnSpc>
                  <a:spcAft>
                    <a:spcPts val="600"/>
                  </a:spcAft>
                </a:pP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Em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hãy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giúp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ban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tổ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chức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xác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ngưỡng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để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phân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loại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thí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sinh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349C062-9D4A-4083-905A-4D89EECFAD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164" y="6646371"/>
                <a:ext cx="23007636" cy="2392193"/>
              </a:xfrm>
              <a:prstGeom prst="rect">
                <a:avLst/>
              </a:prstGeom>
              <a:blipFill>
                <a:blip r:embed="rId3"/>
                <a:stretch>
                  <a:fillRect l="-1192" t="-6616" r="-2040" b="-124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9974646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="" xmlns:a16="http://schemas.microsoft.com/office/drawing/2014/main" id="{4994E7CE-A6E7-48B2-9424-A1EB1E923405}"/>
                  </a:ext>
                </a:extLst>
              </p:cNvPr>
              <p:cNvSpPr txBox="1"/>
              <p:nvPr/>
            </p:nvSpPr>
            <p:spPr>
              <a:xfrm>
                <a:off x="838200" y="1752600"/>
                <a:ext cx="24307800" cy="602370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600"/>
                  </a:spcAft>
                </a:pPr>
                <a:r>
                  <a:rPr lang="en-US" sz="4800" b="1" i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Lời</a:t>
                </a:r>
                <a:r>
                  <a:rPr lang="en-US" sz="4800" b="1" i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i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r>
                  <a:rPr lang="en-US" sz="4800" i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 algn="just">
                  <a:lnSpc>
                    <a:spcPct val="107000"/>
                  </a:lnSpc>
                  <a:spcAft>
                    <a:spcPts val="600"/>
                  </a:spcAft>
                </a:pP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Sắp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tự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liệu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thành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dãy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giảm</a:t>
                </a:r>
                <a:endParaRPr lang="en-US" sz="4800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ctr">
                  <a:lnSpc>
                    <a:spcPct val="107000"/>
                  </a:lnSpc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4800" i="1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58    69   69   </m:t>
                      </m:r>
                      <m:r>
                        <a:rPr lang="en-US" sz="4800" b="0" i="1" smtClean="0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7</m:t>
                      </m:r>
                      <m:r>
                        <a:rPr lang="vi-VN" sz="4800" i="1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4    75    75     77    81    87    88    92    97.</m:t>
                      </m:r>
                    </m:oMath>
                  </m:oMathPara>
                </a14:m>
                <a:endParaRPr lang="en-US" sz="4800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600"/>
                  </a:spcAft>
                </a:pPr>
                <a:r>
                  <a:rPr lang="vi-VN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ải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nhất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dành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thí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sinh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đạt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87,5</m:t>
                    </m:r>
                  </m:oMath>
                </a14:m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algn="just">
                  <a:lnSpc>
                    <a:spcPct val="107000"/>
                  </a:lnSpc>
                  <a:spcAft>
                    <a:spcPts val="600"/>
                  </a:spcAft>
                </a:pPr>
                <a:r>
                  <a:rPr lang="vi-VN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ải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nhì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dành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thí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sinh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đạt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76</m:t>
                    </m:r>
                  </m:oMath>
                </a14:m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dưới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87,5</m:t>
                    </m:r>
                  </m:oMath>
                </a14:m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algn="just">
                  <a:lnSpc>
                    <a:spcPct val="107000"/>
                  </a:lnSpc>
                  <a:spcAft>
                    <a:spcPts val="600"/>
                  </a:spcAft>
                </a:pPr>
                <a:r>
                  <a:rPr lang="vi-VN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ải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ba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dành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thí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sinh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đạt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71,5</m:t>
                    </m:r>
                  </m:oMath>
                </a14:m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dưới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76</m:t>
                    </m:r>
                  </m:oMath>
                </a14:m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algn="just">
                  <a:lnSpc>
                    <a:spcPct val="107000"/>
                  </a:lnSpc>
                  <a:spcAft>
                    <a:spcPts val="600"/>
                  </a:spcAft>
                </a:pPr>
                <a:r>
                  <a:rPr lang="vi-VN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ải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tư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dành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thí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sinh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đạt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58</m:t>
                    </m:r>
                  </m:oMath>
                </a14:m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dưới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71,5</m:t>
                    </m:r>
                  </m:oMath>
                </a14:m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994E7CE-A6E7-48B2-9424-A1EB1E9234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752600"/>
                <a:ext cx="24307800" cy="6023700"/>
              </a:xfrm>
              <a:prstGeom prst="rect">
                <a:avLst/>
              </a:prstGeom>
              <a:blipFill>
                <a:blip r:embed="rId2"/>
                <a:stretch>
                  <a:fillRect l="-1154" t="-2632" b="-42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877379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="" xmlns:a16="http://schemas.microsoft.com/office/drawing/2014/main" id="{C3997F73-A306-48DD-B47C-912230CC9D18}"/>
                  </a:ext>
                </a:extLst>
              </p:cNvPr>
              <p:cNvSpPr txBox="1"/>
              <p:nvPr/>
            </p:nvSpPr>
            <p:spPr>
              <a:xfrm>
                <a:off x="609600" y="2008563"/>
                <a:ext cx="22783800" cy="865038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</a:pPr>
                <a:r>
                  <a:rPr lang="en-US" sz="4800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Để </a:t>
                </a:r>
                <a:r>
                  <a:rPr lang="en-US" sz="4800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sz="4800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800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tứ</a:t>
                </a:r>
                <a:r>
                  <a:rPr lang="en-US" sz="4800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phân</a:t>
                </a:r>
                <a:r>
                  <a:rPr lang="en-US" sz="4800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vị</a:t>
                </a:r>
                <a:r>
                  <a:rPr lang="en-US" sz="4800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mẫu</a:t>
                </a:r>
                <a:r>
                  <a:rPr lang="en-US" sz="4800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800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liệu</a:t>
                </a:r>
                <a:r>
                  <a:rPr lang="en-US" sz="4800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800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8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𝑛</m:t>
                    </m:r>
                  </m:oMath>
                </a14:m>
                <a:r>
                  <a:rPr lang="en-US" sz="4800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</a:t>
                </a:r>
                <a:r>
                  <a:rPr lang="en-US" sz="4800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trị</a:t>
                </a:r>
                <a:r>
                  <a:rPr lang="en-US" sz="4800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ta </a:t>
                </a:r>
                <a:r>
                  <a:rPr lang="en-US" sz="4800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làm</a:t>
                </a:r>
                <a:r>
                  <a:rPr lang="en-US" sz="4800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như</a:t>
                </a:r>
                <a:r>
                  <a:rPr lang="en-US" sz="4800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en-US" sz="4800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  <a:p>
                <a:pPr marL="342900" lvl="0" indent="-342900" algn="just">
                  <a:lnSpc>
                    <a:spcPct val="150000"/>
                  </a:lnSpc>
                  <a:spcAft>
                    <a:spcPts val="1200"/>
                  </a:spcAft>
                  <a:buFont typeface="Symbol" panose="05050102010706020507" pitchFamily="18" charset="2"/>
                  <a:buChar char=""/>
                </a:pPr>
                <a:r>
                  <a:rPr lang="en-US" sz="4800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Sắp</a:t>
                </a:r>
                <a:r>
                  <a:rPr lang="en-US" sz="4800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xếp</a:t>
                </a:r>
                <a:r>
                  <a:rPr lang="en-US" sz="4800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mẫu</a:t>
                </a:r>
                <a:r>
                  <a:rPr lang="en-US" sz="4800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800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liệu</a:t>
                </a:r>
                <a:r>
                  <a:rPr lang="en-US" sz="4800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theo</a:t>
                </a:r>
                <a:r>
                  <a:rPr lang="en-US" sz="4800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</a:t>
                </a:r>
                <a:r>
                  <a:rPr lang="en-US" sz="4800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tự</a:t>
                </a:r>
                <a:r>
                  <a:rPr lang="en-US" sz="4800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sz="4800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giảm</a:t>
                </a:r>
                <a:r>
                  <a:rPr lang="en-US" sz="4800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342900" lvl="0" indent="-342900" algn="just">
                  <a:lnSpc>
                    <a:spcPct val="150000"/>
                  </a:lnSpc>
                  <a:buFont typeface="Symbol" panose="05050102010706020507" pitchFamily="18" charset="2"/>
                  <a:buChar char=""/>
                </a:pPr>
                <a:r>
                  <a:rPr lang="en-US" sz="4800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sz="4800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trung</a:t>
                </a:r>
                <a:r>
                  <a:rPr lang="en-US" sz="4800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vị</a:t>
                </a:r>
                <a:r>
                  <a:rPr lang="en-US" sz="4800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800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</a:t>
                </a:r>
                <a:r>
                  <a:rPr lang="en-US" sz="4800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trị</a:t>
                </a:r>
                <a:r>
                  <a:rPr lang="en-US" sz="4800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này</a:t>
                </a:r>
                <a:r>
                  <a:rPr lang="en-US" sz="4800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>
                            <a:solidFill>
                              <a:srgbClr val="0000FF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48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𝑄</m:t>
                        </m:r>
                      </m:e>
                      <m:sub>
                        <m:r>
                          <a:rPr lang="en-US" sz="48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4800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342900" lvl="0" indent="-342900" algn="just">
                  <a:lnSpc>
                    <a:spcPct val="150000"/>
                  </a:lnSpc>
                  <a:buFont typeface="Symbol" panose="05050102010706020507" pitchFamily="18" charset="2"/>
                  <a:buChar char=""/>
                </a:pPr>
                <a:r>
                  <a:rPr lang="en-US" sz="4800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sz="4800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trung</a:t>
                </a:r>
                <a:r>
                  <a:rPr lang="en-US" sz="4800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vị</a:t>
                </a:r>
                <a:r>
                  <a:rPr lang="en-US" sz="4800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nửa</a:t>
                </a:r>
                <a:r>
                  <a:rPr lang="en-US" sz="4800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800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liệu</a:t>
                </a:r>
                <a:r>
                  <a:rPr lang="en-US" sz="4800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bên</a:t>
                </a:r>
                <a:r>
                  <a:rPr lang="en-US" sz="4800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trái</a:t>
                </a:r>
                <a:r>
                  <a:rPr lang="en-US" sz="4800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>
                            <a:solidFill>
                              <a:srgbClr val="0000FF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48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𝑄</m:t>
                        </m:r>
                      </m:e>
                      <m:sub>
                        <m:r>
                          <a:rPr lang="en-US" sz="48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4800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 lvl="0" algn="just">
                  <a:lnSpc>
                    <a:spcPct val="150000"/>
                  </a:lnSpc>
                </a:pPr>
                <a:r>
                  <a:rPr lang="en-US" sz="4800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(</a:t>
                </a:r>
                <a:r>
                  <a:rPr lang="en-US" sz="4800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sz="4800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bao </a:t>
                </a:r>
                <a:r>
                  <a:rPr lang="en-US" sz="4800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gồm</a:t>
                </a:r>
                <a:r>
                  <a:rPr lang="en-US" sz="4800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>
                            <a:solidFill>
                              <a:srgbClr val="0000FF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48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𝑄</m:t>
                        </m:r>
                      </m:e>
                      <m:sub>
                        <m:r>
                          <a:rPr lang="en-US" sz="48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4800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nếu</a:t>
                </a:r>
                <a:r>
                  <a:rPr lang="en-US" sz="4800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𝑛</m:t>
                    </m:r>
                  </m:oMath>
                </a14:m>
                <a:r>
                  <a:rPr lang="en-US" sz="4800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lẻ</a:t>
                </a:r>
                <a:r>
                  <a:rPr lang="en-US" sz="4800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). </a:t>
                </a:r>
                <a:r>
                  <a:rPr lang="en-US" sz="4800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</a:t>
                </a:r>
                <a:r>
                  <a:rPr lang="en-US" sz="4800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trị</a:t>
                </a:r>
                <a:r>
                  <a:rPr lang="en-US" sz="4800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này</a:t>
                </a:r>
                <a:r>
                  <a:rPr lang="en-US" sz="4800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>
                            <a:solidFill>
                              <a:srgbClr val="0000FF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48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𝑄</m:t>
                        </m:r>
                      </m:e>
                      <m:sub>
                        <m:r>
                          <a:rPr lang="en-US" sz="48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4800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342900" lvl="0" indent="-342900" algn="just">
                  <a:lnSpc>
                    <a:spcPct val="150000"/>
                  </a:lnSpc>
                  <a:buFont typeface="Symbol" panose="05050102010706020507" pitchFamily="18" charset="2"/>
                  <a:buChar char=""/>
                </a:pPr>
                <a:r>
                  <a:rPr lang="en-US" sz="4800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sz="4800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trung</a:t>
                </a:r>
                <a:r>
                  <a:rPr lang="en-US" sz="4800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vị</a:t>
                </a:r>
                <a:r>
                  <a:rPr lang="en-US" sz="4800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nửa</a:t>
                </a:r>
                <a:r>
                  <a:rPr lang="en-US" sz="4800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800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liệu</a:t>
                </a:r>
                <a:r>
                  <a:rPr lang="en-US" sz="4800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bên</a:t>
                </a:r>
                <a:r>
                  <a:rPr lang="en-US" sz="4800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phải</a:t>
                </a:r>
                <a:r>
                  <a:rPr lang="en-US" sz="4800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>
                            <a:solidFill>
                              <a:srgbClr val="0000FF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48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𝑄</m:t>
                        </m:r>
                      </m:e>
                      <m:sub>
                        <m:r>
                          <a:rPr lang="en-US" sz="48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4800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</a:t>
                </a:r>
                <a:r>
                  <a:rPr lang="en-US" sz="4800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sz="4800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bao </a:t>
                </a:r>
                <a:r>
                  <a:rPr lang="en-US" sz="4800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gồm</a:t>
                </a:r>
                <a:r>
                  <a:rPr lang="en-US" sz="4800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>
                            <a:solidFill>
                              <a:srgbClr val="0000FF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48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𝑄</m:t>
                        </m:r>
                      </m:e>
                      <m:sub>
                        <m:r>
                          <a:rPr lang="en-US" sz="48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4800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nếu</a:t>
                </a:r>
                <a:r>
                  <a:rPr lang="en-US" sz="4800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𝑛</m:t>
                    </m:r>
                  </m:oMath>
                </a14:m>
                <a:r>
                  <a:rPr lang="en-US" sz="4800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lẻ</a:t>
                </a:r>
                <a:r>
                  <a:rPr lang="en-US" sz="4800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). </a:t>
                </a:r>
                <a:r>
                  <a:rPr lang="en-US" sz="4800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</a:t>
                </a:r>
                <a:r>
                  <a:rPr lang="en-US" sz="4800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trị</a:t>
                </a:r>
                <a:r>
                  <a:rPr lang="en-US" sz="4800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này</a:t>
                </a:r>
                <a:r>
                  <a:rPr lang="en-US" sz="4800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>
                            <a:solidFill>
                              <a:srgbClr val="0000FF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48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𝑄</m:t>
                        </m:r>
                      </m:e>
                      <m:sub>
                        <m:r>
                          <a:rPr lang="en-US" sz="48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4800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457200"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>
                            <a:solidFill>
                              <a:srgbClr val="0000FF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48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𝑄</m:t>
                        </m:r>
                      </m:e>
                      <m:sub>
                        <m:r>
                          <a:rPr lang="en-US" sz="48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sub>
                    </m:sSub>
                    <m:r>
                      <a:rPr lang="en-US" sz="48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,</m:t>
                    </m:r>
                    <m:sSub>
                      <m:sSubPr>
                        <m:ctrlPr>
                          <a:rPr lang="en-US" sz="4800" i="1">
                            <a:solidFill>
                              <a:srgbClr val="0000FF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48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𝑄</m:t>
                        </m:r>
                      </m:e>
                      <m:sub>
                        <m:r>
                          <a:rPr lang="en-US" sz="48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sub>
                    </m:sSub>
                    <m:r>
                      <a:rPr lang="en-US" sz="48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,</m:t>
                    </m:r>
                    <m:sSub>
                      <m:sSubPr>
                        <m:ctrlPr>
                          <a:rPr lang="en-US" sz="4800" i="1">
                            <a:solidFill>
                              <a:srgbClr val="0000FF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48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𝑄</m:t>
                        </m:r>
                      </m:e>
                      <m:sub>
                        <m:r>
                          <a:rPr lang="en-US" sz="48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4800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800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en-US" sz="4800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800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tứ</a:t>
                </a:r>
                <a:r>
                  <a:rPr lang="en-US" sz="4800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phân</a:t>
                </a:r>
                <a:r>
                  <a:rPr lang="en-US" sz="4800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vị</a:t>
                </a:r>
                <a:r>
                  <a:rPr lang="en-US" sz="4800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mẫu</a:t>
                </a:r>
                <a:r>
                  <a:rPr lang="en-US" sz="4800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800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liệu</a:t>
                </a:r>
                <a:r>
                  <a:rPr lang="en-US" sz="4800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3997F73-A306-48DD-B47C-912230CC9D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2008563"/>
                <a:ext cx="22783800" cy="8650381"/>
              </a:xfrm>
              <a:prstGeom prst="rect">
                <a:avLst/>
              </a:prstGeom>
              <a:blipFill>
                <a:blip r:embed="rId2"/>
                <a:stretch>
                  <a:fillRect l="-1257" t="-1831" r="-2033" b="-26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B5864290-5B18-48E8-BB75-8AE2196AAB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01600" y="3733799"/>
            <a:ext cx="11282772" cy="284433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="" xmlns:a16="http://schemas.microsoft.com/office/drawing/2014/main" id="{271E3A26-3EB5-48FB-836A-0ADD13D54D0F}"/>
                  </a:ext>
                </a:extLst>
              </p:cNvPr>
              <p:cNvSpPr txBox="1"/>
              <p:nvPr/>
            </p:nvSpPr>
            <p:spPr>
              <a:xfrm>
                <a:off x="609600" y="11049000"/>
                <a:ext cx="22555200" cy="160184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</a:pPr>
                <a:r>
                  <a:rPr lang="en-US" sz="4800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Chú</a:t>
                </a:r>
                <a:r>
                  <a:rPr lang="en-US" sz="4800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ý.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𝑄</m:t>
                        </m:r>
                      </m:e>
                      <m:sub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tứ </a:t>
                </a:r>
                <a:r>
                  <a:rPr lang="en-US" sz="48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phân</a:t>
                </a:r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vị</a:t>
                </a:r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</a:t>
                </a:r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nhất</a:t>
                </a:r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hay </a:t>
                </a:r>
                <a:r>
                  <a:rPr lang="en-US" sz="48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tứ</a:t>
                </a:r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phân</a:t>
                </a:r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vị</a:t>
                </a:r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dưới</a:t>
                </a:r>
                <a:r>
                  <a:rPr lang="en-US" sz="4800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8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𝑄</m:t>
                        </m:r>
                      </m:e>
                      <m:sub>
                        <m:r>
                          <a:rPr lang="vi-VN" sz="48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4800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800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en-US" sz="4800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tứ</a:t>
                </a:r>
                <a:r>
                  <a:rPr lang="en-US" sz="4800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phân</a:t>
                </a:r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vị</a:t>
                </a:r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</a:t>
                </a:r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ba</a:t>
                </a:r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hay </a:t>
                </a:r>
                <a:r>
                  <a:rPr lang="en-US" sz="48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tứ</a:t>
                </a:r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phân</a:t>
                </a:r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vị</a:t>
                </a:r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800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800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71E3A26-3EB5-48FB-836A-0ADD13D54D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11049000"/>
                <a:ext cx="22555200" cy="1601849"/>
              </a:xfrm>
              <a:prstGeom prst="rect">
                <a:avLst/>
              </a:prstGeom>
              <a:blipFill>
                <a:blip r:embed="rId4"/>
                <a:stretch>
                  <a:fillRect l="-1216" t="-9924" r="-2081" b="-194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8711655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="" xmlns:a16="http://schemas.microsoft.com/office/drawing/2014/main" id="{D6E994F4-F0BD-48D9-BE77-AAEFE53EA074}"/>
                  </a:ext>
                </a:extLst>
              </p:cNvPr>
              <p:cNvSpPr txBox="1"/>
              <p:nvPr/>
            </p:nvSpPr>
            <p:spPr>
              <a:xfrm>
                <a:off x="533400" y="2362200"/>
                <a:ext cx="22936200" cy="15696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8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Ý </a:t>
                </a:r>
                <a:r>
                  <a:rPr lang="en-US" sz="48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nghĩa</a:t>
                </a:r>
                <a:r>
                  <a:rPr lang="en-US" sz="48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>
                            <a:effectLst/>
                            <a:latin typeface="Cambria Math"/>
                          </a:rPr>
                        </m:ctrlPr>
                      </m:sSubPr>
                      <m:e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𝑄</m:t>
                        </m:r>
                      </m:e>
                      <m:sub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en-US" sz="4800" i="1">
                            <a:effectLst/>
                            <a:latin typeface="Cambria Math"/>
                          </a:rPr>
                        </m:ctrlPr>
                      </m:sSubPr>
                      <m:e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𝑄</m:t>
                        </m:r>
                      </m:e>
                      <m:sub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en-US" sz="4800" i="1">
                            <a:effectLst/>
                            <a:latin typeface="Cambria Math"/>
                          </a:rPr>
                        </m:ctrlPr>
                      </m:sSubPr>
                      <m:e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𝑄</m:t>
                        </m:r>
                      </m:e>
                      <m:sub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vi-VN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chia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mẫu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liệu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đã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sắp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xếp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theo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tự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nhỏ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đến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lớn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thành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bốn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phần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mỗi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phần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đều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chứa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25%</m:t>
                    </m:r>
                  </m:oMath>
                </a14:m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trị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6E994F4-F0BD-48D9-BE77-AAEFE53EA0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2362200"/>
                <a:ext cx="22936200" cy="1569660"/>
              </a:xfrm>
              <a:prstGeom prst="rect">
                <a:avLst/>
              </a:prstGeom>
              <a:blipFill>
                <a:blip r:embed="rId2"/>
                <a:stretch>
                  <a:fillRect l="-1223" t="-9339" b="-190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3C1F6672-5D16-4528-9C49-227DA2CDEF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0" y="4540768"/>
            <a:ext cx="15391812" cy="2308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06798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5940024D-F471-4503-AC68-F2D60F9C4ADF}"/>
              </a:ext>
            </a:extLst>
          </p:cNvPr>
          <p:cNvGrpSpPr/>
          <p:nvPr/>
        </p:nvGrpSpPr>
        <p:grpSpPr>
          <a:xfrm>
            <a:off x="609600" y="2264920"/>
            <a:ext cx="1454536" cy="751840"/>
            <a:chOff x="0" y="92326"/>
            <a:chExt cx="575416" cy="197663"/>
          </a:xfrm>
        </p:grpSpPr>
        <p:grpSp>
          <p:nvGrpSpPr>
            <p:cNvPr id="5" name="Group 4">
              <a:extLst>
                <a:ext uri="{FF2B5EF4-FFF2-40B4-BE49-F238E27FC236}">
                  <a16:creationId xmlns="" xmlns:a16="http://schemas.microsoft.com/office/drawing/2014/main" id="{A70B5C00-33EE-47D2-A535-52238321FE33}"/>
                </a:ext>
              </a:extLst>
            </p:cNvPr>
            <p:cNvGrpSpPr/>
            <p:nvPr/>
          </p:nvGrpSpPr>
          <p:grpSpPr>
            <a:xfrm>
              <a:off x="0" y="92326"/>
              <a:ext cx="575416" cy="197663"/>
              <a:chOff x="0" y="92326"/>
              <a:chExt cx="644449" cy="302837"/>
            </a:xfrm>
          </p:grpSpPr>
          <p:sp>
            <p:nvSpPr>
              <p:cNvPr id="8" name="Arrow: Pentagon 7">
                <a:extLst>
                  <a:ext uri="{FF2B5EF4-FFF2-40B4-BE49-F238E27FC236}">
                    <a16:creationId xmlns="" xmlns:a16="http://schemas.microsoft.com/office/drawing/2014/main" id="{7DE59BA1-56F2-4C38-9E76-4741E2717556}"/>
                  </a:ext>
                </a:extLst>
              </p:cNvPr>
              <p:cNvSpPr/>
              <p:nvPr/>
            </p:nvSpPr>
            <p:spPr>
              <a:xfrm>
                <a:off x="0" y="103807"/>
                <a:ext cx="420648" cy="291356"/>
              </a:xfrm>
              <a:prstGeom prst="homePlat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48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9" name="Arrow: Chevron 8">
                <a:extLst>
                  <a:ext uri="{FF2B5EF4-FFF2-40B4-BE49-F238E27FC236}">
                    <a16:creationId xmlns="" xmlns:a16="http://schemas.microsoft.com/office/drawing/2014/main" id="{AC1565CE-67CD-4C72-B2F8-FB5E2D6A6212}"/>
                  </a:ext>
                </a:extLst>
              </p:cNvPr>
              <p:cNvSpPr/>
              <p:nvPr/>
            </p:nvSpPr>
            <p:spPr>
              <a:xfrm>
                <a:off x="380243" y="92326"/>
                <a:ext cx="169459" cy="291671"/>
              </a:xfrm>
              <a:prstGeom prst="chevron">
                <a:avLst>
                  <a:gd name="adj" fmla="val 83506"/>
                </a:avLst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48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0" name="Arrow: Chevron 9">
                <a:extLst>
                  <a:ext uri="{FF2B5EF4-FFF2-40B4-BE49-F238E27FC236}">
                    <a16:creationId xmlns="" xmlns:a16="http://schemas.microsoft.com/office/drawing/2014/main" id="{019225E3-A0BB-4255-A5D2-7C5D5FC190D5}"/>
                  </a:ext>
                </a:extLst>
              </p:cNvPr>
              <p:cNvSpPr/>
              <p:nvPr/>
            </p:nvSpPr>
            <p:spPr>
              <a:xfrm>
                <a:off x="474990" y="92326"/>
                <a:ext cx="169459" cy="291671"/>
              </a:xfrm>
              <a:prstGeom prst="chevron">
                <a:avLst>
                  <a:gd name="adj" fmla="val 83506"/>
                </a:avLst>
              </a:prstGeom>
              <a:solidFill>
                <a:srgbClr val="0000CC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48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6" name="Flowchart: Terminator 5">
              <a:extLst>
                <a:ext uri="{FF2B5EF4-FFF2-40B4-BE49-F238E27FC236}">
                  <a16:creationId xmlns="" xmlns:a16="http://schemas.microsoft.com/office/drawing/2014/main" id="{3A791692-6ED7-4C93-BCF4-A3FC505E6C93}"/>
                </a:ext>
              </a:extLst>
            </p:cNvPr>
            <p:cNvSpPr/>
            <p:nvPr/>
          </p:nvSpPr>
          <p:spPr>
            <a:xfrm>
              <a:off x="80311" y="137613"/>
              <a:ext cx="253736" cy="115827"/>
            </a:xfrm>
            <a:prstGeom prst="flowChartTerminator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4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="" xmlns:a16="http://schemas.microsoft.com/office/drawing/2014/main" id="{DDBB1742-26FF-418C-96C3-C0486DF49CF9}"/>
                </a:ext>
              </a:extLst>
            </p:cNvPr>
            <p:cNvSpPr/>
            <p:nvPr/>
          </p:nvSpPr>
          <p:spPr>
            <a:xfrm>
              <a:off x="211660" y="142761"/>
              <a:ext cx="92369" cy="95432"/>
            </a:xfrm>
            <a:prstGeom prst="ellipse">
              <a:avLst/>
            </a:prstGeom>
            <a:solidFill>
              <a:srgbClr val="333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4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="" xmlns:a16="http://schemas.microsoft.com/office/drawing/2014/main" id="{36E79E03-65DA-4592-B2C7-A4C12FE49566}"/>
                  </a:ext>
                </a:extLst>
              </p:cNvPr>
              <p:cNvSpPr txBox="1"/>
              <p:nvPr/>
            </p:nvSpPr>
            <p:spPr>
              <a:xfrm>
                <a:off x="2417228" y="2293423"/>
                <a:ext cx="21966772" cy="15696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800" b="1" kern="1200" dirty="0">
                    <a:solidFill>
                      <a:srgbClr val="00B05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Ví dụ 3</a:t>
                </a:r>
                <a:r>
                  <a:rPr lang="vi-VN" sz="4800" b="1" kern="1200" dirty="0">
                    <a:solidFill>
                      <a:srgbClr val="00B05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r>
                  <a:rPr lang="en-US" sz="4800" b="1" kern="1200" dirty="0">
                    <a:solidFill>
                      <a:srgbClr val="00B05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lượng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Natri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đơn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vị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miligam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1</m:t>
                    </m:r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𝑚𝑔</m:t>
                    </m:r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0</m:t>
                    </m:r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001</m:t>
                    </m:r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𝑔</m:t>
                    </m:r>
                  </m:oMath>
                </a14:m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100</a:t>
                </a:r>
                <a14:m>
                  <m:oMath xmlns:m="http://schemas.openxmlformats.org/officeDocument/2006/math"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𝑔</m:t>
                    </m:r>
                  </m:oMath>
                </a14:m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loại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ngũ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cốc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như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6E79E03-65DA-4592-B2C7-A4C12FE495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7228" y="2293423"/>
                <a:ext cx="21966772" cy="1569660"/>
              </a:xfrm>
              <a:prstGeom prst="rect">
                <a:avLst/>
              </a:prstGeom>
              <a:blipFill>
                <a:blip r:embed="rId2"/>
                <a:stretch>
                  <a:fillRect l="-1277" t="-9302" b="-193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A403C2E0-BF1F-4E81-809C-7FD32CAB6F1B}"/>
              </a:ext>
            </a:extLst>
          </p:cNvPr>
          <p:cNvSpPr txBox="1"/>
          <p:nvPr/>
        </p:nvSpPr>
        <p:spPr>
          <a:xfrm>
            <a:off x="812610" y="6858000"/>
            <a:ext cx="17678400" cy="8115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Hãy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tìm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tứ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phân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vị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phân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vị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này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ta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thông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tin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gì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E54D73C6-6917-429F-9811-7B8DB428D9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9012" y="4496295"/>
            <a:ext cx="21298132" cy="1569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70665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0004A2CD-C28C-4133-B794-898BC037939D}"/>
              </a:ext>
            </a:extLst>
          </p:cNvPr>
          <p:cNvSpPr txBox="1"/>
          <p:nvPr/>
        </p:nvSpPr>
        <p:spPr>
          <a:xfrm>
            <a:off x="685800" y="1524000"/>
            <a:ext cx="17449800" cy="8293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en-US" sz="4800" b="1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Giải</a:t>
            </a:r>
            <a:r>
              <a:rPr lang="en-US" sz="4800" b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Sắp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xếp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trị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này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theo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thứ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tự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không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giảm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40A49F8C-3453-47EA-99EA-FC4F433170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2281" y="2610686"/>
            <a:ext cx="21499438" cy="173271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="" xmlns:a16="http://schemas.microsoft.com/office/drawing/2014/main" id="{84B695F4-BEDE-45D9-BEDD-3CD8EF177380}"/>
                  </a:ext>
                </a:extLst>
              </p:cNvPr>
              <p:cNvSpPr txBox="1"/>
              <p:nvPr/>
            </p:nvSpPr>
            <p:spPr>
              <a:xfrm>
                <a:off x="685800" y="4038600"/>
                <a:ext cx="23393400" cy="872559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lvl="0" indent="-342900" algn="just">
                  <a:lnSpc>
                    <a:spcPct val="150000"/>
                  </a:lnSpc>
                  <a:buFont typeface="Symbol" panose="05050102010706020507" pitchFamily="18" charset="2"/>
                  <a:buChar char=""/>
                </a:pPr>
                <a:r>
                  <a:rPr lang="en-US" sz="45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Vì </a:t>
                </a:r>
                <a14:m>
                  <m:oMath xmlns:m="http://schemas.openxmlformats.org/officeDocument/2006/math">
                    <m:r>
                      <a:rPr lang="en-US" sz="45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𝑛</m:t>
                    </m:r>
                    <m:r>
                      <a:rPr lang="en-US" sz="45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=20</m:t>
                    </m:r>
                  </m:oMath>
                </a14:m>
                <a:r>
                  <a:rPr lang="en-US" sz="45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5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5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5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5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5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chẵn</a:t>
                </a:r>
                <a:r>
                  <a:rPr lang="en-US" sz="45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5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45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500" i="1"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45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𝑄</m:t>
                        </m:r>
                      </m:e>
                      <m:sub>
                        <m:r>
                          <a:rPr lang="en-US" sz="45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45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5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5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5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trung</a:t>
                </a:r>
                <a:r>
                  <a:rPr lang="en-US" sz="45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5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bình</a:t>
                </a:r>
                <a:r>
                  <a:rPr lang="en-US" sz="45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5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cộng</a:t>
                </a:r>
                <a:r>
                  <a:rPr lang="en-US" sz="45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5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5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5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5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5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</a:t>
                </a:r>
                <a:r>
                  <a:rPr lang="en-US" sz="45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5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trị</a:t>
                </a:r>
                <a:r>
                  <a:rPr lang="en-US" sz="45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5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chính</a:t>
                </a:r>
                <a:r>
                  <a:rPr lang="en-US" sz="45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5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giữa</a:t>
                </a:r>
                <a:r>
                  <a:rPr lang="en-US" sz="45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  <a:p>
                <a:pPr marL="270510"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4500" i="1"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45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𝑄</m:t>
                        </m:r>
                      </m:e>
                      <m:sub>
                        <m:r>
                          <a:rPr lang="en-US" sz="45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sub>
                    </m:sSub>
                    <m:r>
                      <a:rPr lang="en-US" sz="45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d>
                      <m:dPr>
                        <m:ctrlPr>
                          <a:rPr lang="en-US" sz="4500" i="1"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45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180+180</m:t>
                        </m:r>
                      </m:e>
                    </m:d>
                    <m:r>
                      <a:rPr lang="en-US" sz="45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:2=180</m:t>
                    </m:r>
                  </m:oMath>
                </a14:m>
                <a:r>
                  <a:rPr lang="en-US" sz="45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342900" indent="-342900">
                  <a:lnSpc>
                    <a:spcPct val="150000"/>
                  </a:lnSpc>
                  <a:buFont typeface="Symbol" panose="05050102010706020507" pitchFamily="18" charset="2"/>
                  <a:buChar char=""/>
                </a:pPr>
                <a:r>
                  <a:rPr lang="en-US" sz="45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45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sz="45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500" i="1"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45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𝑄</m:t>
                        </m:r>
                      </m:e>
                      <m:sub>
                        <m:r>
                          <a:rPr lang="en-US" sz="45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45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5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5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5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trung</a:t>
                </a:r>
                <a:r>
                  <a:rPr lang="en-US" sz="45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5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vị</a:t>
                </a:r>
                <a:r>
                  <a:rPr lang="en-US" sz="45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5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5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5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nửa</a:t>
                </a:r>
                <a:r>
                  <a:rPr lang="en-US" sz="45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5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5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5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liệu</a:t>
                </a:r>
                <a:r>
                  <a:rPr lang="en-US" sz="45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5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bên</a:t>
                </a:r>
                <a:r>
                  <a:rPr lang="en-US" sz="45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5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trái</a:t>
                </a:r>
                <a:r>
                  <a:rPr lang="en-US" sz="45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500" i="1"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45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𝑄</m:t>
                        </m:r>
                      </m:e>
                      <m:sub>
                        <m:r>
                          <a:rPr lang="en-US" sz="45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45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500" b="0" i="0" smtClean="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  <m:r>
                      <a:rPr lang="en-US" sz="45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0  50  70  100 </m:t>
                    </m:r>
                    <m:limLow>
                      <m:limLowPr>
                        <m:ctrlPr>
                          <a:rPr lang="en-US" sz="4500" i="1">
                            <a:latin typeface="Cambria Math"/>
                            <a:ea typeface="Calibri" panose="020F0502020204030204" pitchFamily="34" charset="0"/>
                          </a:rPr>
                        </m:ctrlPr>
                      </m:limLowPr>
                      <m:e>
                        <m:groupChr>
                          <m:groupChrPr>
                            <m:chr m:val="⏟"/>
                            <m:ctrlPr>
                              <a:rPr lang="en-US" sz="4500" i="1">
                                <a:latin typeface="Cambria Math"/>
                                <a:ea typeface="Calibri" panose="020F0502020204030204" pitchFamily="34" charset="0"/>
                              </a:rPr>
                            </m:ctrlPr>
                          </m:groupChrPr>
                          <m:e>
                            <m:r>
                              <a:rPr lang="en-US" sz="45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130 140</m:t>
                            </m:r>
                          </m:e>
                        </m:groupChr>
                      </m:e>
                      <m:lim/>
                    </m:limLow>
                    <m:r>
                      <a:rPr lang="en-US" sz="45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140 150  </m:t>
                    </m:r>
                    <m:r>
                      <a:rPr lang="en-US" sz="45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1</m:t>
                    </m:r>
                    <m:r>
                      <a:rPr lang="en-US" sz="45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60  180</m:t>
                    </m:r>
                  </m:oMath>
                </a14:m>
                <a:r>
                  <a:rPr lang="en-US" sz="45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500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270510" algn="just">
                  <a:lnSpc>
                    <a:spcPct val="150000"/>
                  </a:lnSpc>
                </a:pPr>
                <a:r>
                  <a:rPr lang="en-US" sz="45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5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 </a:t>
                </a:r>
                <a:r>
                  <a:rPr lang="en-US" sz="45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sz="45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5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5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500" i="1"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45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𝑄</m:t>
                        </m:r>
                      </m:e>
                      <m:sub>
                        <m:r>
                          <a:rPr lang="en-US" sz="45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sub>
                    </m:sSub>
                    <m:r>
                      <a:rPr lang="en-US" sz="45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d>
                      <m:dPr>
                        <m:ctrlPr>
                          <a:rPr lang="en-US" sz="4500" i="1"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45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130+140</m:t>
                        </m:r>
                      </m:e>
                    </m:d>
                    <m:r>
                      <a:rPr lang="en-US" sz="45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:2=135</m:t>
                    </m:r>
                  </m:oMath>
                </a14:m>
                <a:r>
                  <a:rPr lang="en-US" sz="45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342900" lvl="0" indent="-342900" algn="just">
                  <a:lnSpc>
                    <a:spcPct val="150000"/>
                  </a:lnSpc>
                  <a:buFont typeface="Symbol" panose="05050102010706020507" pitchFamily="18" charset="2"/>
                  <a:buChar char=""/>
                </a:pPr>
                <a:r>
                  <a:rPr lang="en-US" sz="45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 Ta </a:t>
                </a:r>
                <a:r>
                  <a:rPr lang="en-US" sz="45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sz="45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500" i="1"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45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𝑄</m:t>
                        </m:r>
                      </m:e>
                      <m:sub>
                        <m:r>
                          <a:rPr lang="en-US" sz="45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45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5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5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5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trung</a:t>
                </a:r>
                <a:r>
                  <a:rPr lang="en-US" sz="45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5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vị</a:t>
                </a:r>
                <a:r>
                  <a:rPr lang="en-US" sz="45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5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5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5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nửa</a:t>
                </a:r>
                <a:r>
                  <a:rPr lang="en-US" sz="45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5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5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5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liệu</a:t>
                </a:r>
                <a:r>
                  <a:rPr lang="en-US" sz="45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5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bên</a:t>
                </a:r>
                <a:r>
                  <a:rPr lang="en-US" sz="45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5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phải</a:t>
                </a:r>
                <a:r>
                  <a:rPr lang="en-US" sz="45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500" i="1"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45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𝑄</m:t>
                        </m:r>
                      </m:e>
                      <m:sub>
                        <m:r>
                          <a:rPr lang="en-US" sz="45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45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  <a:p>
                <a:pPr marL="270510"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45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180</m:t>
                    </m:r>
                    <m:r>
                      <a:rPr lang="en-US" sz="45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  </m:t>
                    </m:r>
                    <m:r>
                      <a:rPr lang="en-US" sz="45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180</m:t>
                    </m:r>
                    <m:r>
                      <a:rPr lang="en-US" sz="45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  </m:t>
                    </m:r>
                    <m:r>
                      <a:rPr lang="en-US" sz="45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190</m:t>
                    </m:r>
                    <m:r>
                      <a:rPr lang="en-US" sz="45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   </m:t>
                    </m:r>
                    <m:r>
                      <a:rPr lang="en-US" sz="45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200</m:t>
                    </m:r>
                    <m:r>
                      <a:rPr lang="en-US" sz="45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   </m:t>
                    </m:r>
                    <m:limLow>
                      <m:limLowPr>
                        <m:ctrlPr>
                          <a:rPr lang="en-US" sz="4500" i="1"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limLowPr>
                      <m:e>
                        <m:groupChr>
                          <m:groupChrPr>
                            <m:chr m:val="⏟"/>
                            <m:ctrlPr>
                              <a:rPr lang="en-US" sz="4500" i="1">
                                <a:effectLst/>
                                <a:latin typeface="Cambria Math"/>
                                <a:ea typeface="Calibri" panose="020F0502020204030204" pitchFamily="34" charset="0"/>
                              </a:rPr>
                            </m:ctrlPr>
                          </m:groupChrPr>
                          <m:e>
                            <m:r>
                              <a:rPr lang="en-US" sz="45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200</m:t>
                            </m:r>
                            <m:r>
                              <a:rPr lang="en-US" sz="4500" b="0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     </m:t>
                            </m:r>
                            <m:r>
                              <a:rPr lang="en-US" sz="45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210</m:t>
                            </m:r>
                          </m:e>
                        </m:groupChr>
                        <m:r>
                          <a:rPr lang="en-US" sz="45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    </m:t>
                        </m:r>
                      </m:e>
                      <m:lim/>
                    </m:limLow>
                    <m:r>
                      <a:rPr lang="en-US" sz="45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210</m:t>
                    </m:r>
                    <m:r>
                      <a:rPr lang="en-US" sz="45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  </m:t>
                    </m:r>
                    <m:r>
                      <a:rPr lang="en-US" sz="45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220</m:t>
                    </m:r>
                    <m:r>
                      <a:rPr lang="en-US" sz="45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   </m:t>
                    </m:r>
                    <m:r>
                      <a:rPr lang="en-US" sz="45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290</m:t>
                    </m:r>
                    <m:r>
                      <a:rPr lang="en-US" sz="45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    </m:t>
                    </m:r>
                    <m:r>
                      <a:rPr lang="en-US" sz="45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340</m:t>
                    </m:r>
                  </m:oMath>
                </a14:m>
                <a:r>
                  <a:rPr lang="en-US" sz="45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270510" algn="just">
                  <a:lnSpc>
                    <a:spcPct val="150000"/>
                  </a:lnSpc>
                </a:pPr>
                <a:r>
                  <a:rPr lang="en-US" sz="45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5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5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sz="45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5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5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500" i="1"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45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𝑄</m:t>
                        </m:r>
                      </m:e>
                      <m:sub>
                        <m:r>
                          <a:rPr lang="en-US" sz="45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sub>
                    </m:sSub>
                    <m:r>
                      <a:rPr lang="en-US" sz="45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d>
                      <m:dPr>
                        <m:ctrlPr>
                          <a:rPr lang="en-US" sz="4500" i="1"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45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200+210</m:t>
                        </m:r>
                      </m:e>
                    </m:d>
                    <m:r>
                      <a:rPr lang="en-US" sz="45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:2=205</m:t>
                    </m:r>
                  </m:oMath>
                </a14:m>
                <a:r>
                  <a:rPr lang="en-US" sz="45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4B695F4-BEDE-45D9-BEDD-3CD8EF1773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4038600"/>
                <a:ext cx="23393400" cy="8725594"/>
              </a:xfrm>
              <a:prstGeom prst="rect">
                <a:avLst/>
              </a:prstGeom>
              <a:blipFill>
                <a:blip r:embed="rId3"/>
                <a:stretch>
                  <a:fillRect l="-1147" b="-141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3470957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0BC07F78-2B6B-49D3-B6A8-1DC21F585F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9380" y="2743200"/>
            <a:ext cx="15256329" cy="155904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="" xmlns:a16="http://schemas.microsoft.com/office/drawing/2014/main" id="{9535CD60-458A-434E-BBCA-6ED2BB83CC4B}"/>
                  </a:ext>
                </a:extLst>
              </p:cNvPr>
              <p:cNvSpPr txBox="1"/>
              <p:nvPr/>
            </p:nvSpPr>
            <p:spPr>
              <a:xfrm>
                <a:off x="838200" y="6201599"/>
                <a:ext cx="22707600" cy="240065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</a:pP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tứ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phân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vị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ảnh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phân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bố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mẫu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liệu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Khoảng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𝑄</m:t>
                        </m:r>
                      </m:e>
                      <m:sub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đến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𝑄</m:t>
                        </m:r>
                      </m:e>
                      <m:sub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45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khoảng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𝑄</m:t>
                        </m:r>
                      </m:e>
                      <m:sub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đến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𝑄</m:t>
                        </m:r>
                      </m:e>
                      <m:sub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25.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Điều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này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thấy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mẫu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liệu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trung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mật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cao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ở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bên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phải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𝑄</m:t>
                        </m:r>
                      </m:e>
                      <m:sub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mật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thấp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ở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bên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trái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𝑄</m:t>
                        </m:r>
                      </m:e>
                      <m:sub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(H.5.4).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535CD60-458A-434E-BBCA-6ED2BB83CC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6201599"/>
                <a:ext cx="22707600" cy="2400657"/>
              </a:xfrm>
              <a:prstGeom prst="rect">
                <a:avLst/>
              </a:prstGeom>
              <a:blipFill>
                <a:blip r:embed="rId3"/>
                <a:stretch>
                  <a:fillRect l="-1235" t="-6599" r="-1208" b="-121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11435010-2A0E-47EA-A7A9-C0CDB84A6F0E}"/>
              </a:ext>
            </a:extLst>
          </p:cNvPr>
          <p:cNvSpPr txBox="1"/>
          <p:nvPr/>
        </p:nvSpPr>
        <p:spPr>
          <a:xfrm>
            <a:off x="3334244" y="4302241"/>
            <a:ext cx="14706600" cy="8115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en-US" sz="4800" i="1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US" sz="4800" i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5.4. </a:t>
            </a:r>
            <a:r>
              <a:rPr lang="en-US" sz="4800" i="1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US" sz="4800" i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i="1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ảnh</a:t>
            </a:r>
            <a:r>
              <a:rPr lang="en-US" sz="4800" i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i="1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về</a:t>
            </a:r>
            <a:r>
              <a:rPr lang="en-US" sz="4800" i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i="1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sự</a:t>
            </a:r>
            <a:r>
              <a:rPr lang="en-US" sz="4800" i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i="1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phân</a:t>
            </a:r>
            <a:r>
              <a:rPr lang="en-US" sz="4800" i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i="1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bố</a:t>
            </a:r>
            <a:r>
              <a:rPr lang="en-US" sz="4800" i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i="1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800" i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i="1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mẫu</a:t>
            </a:r>
            <a:r>
              <a:rPr lang="en-US" sz="4800" i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i="1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4800" i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i="1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liệu</a:t>
            </a:r>
            <a:endParaRPr lang="en-US" sz="48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334884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708C62C3-3138-4092-86C2-85A1567C6E78}"/>
              </a:ext>
            </a:extLst>
          </p:cNvPr>
          <p:cNvGrpSpPr/>
          <p:nvPr/>
        </p:nvGrpSpPr>
        <p:grpSpPr>
          <a:xfrm>
            <a:off x="878961" y="1507105"/>
            <a:ext cx="22854965" cy="12074719"/>
            <a:chOff x="1400962" y="1396677"/>
            <a:chExt cx="22854965" cy="12074719"/>
          </a:xfrm>
        </p:grpSpPr>
        <p:grpSp>
          <p:nvGrpSpPr>
            <p:cNvPr id="2" name="Group 1">
              <a:extLst>
                <a:ext uri="{FF2B5EF4-FFF2-40B4-BE49-F238E27FC236}">
                  <a16:creationId xmlns="" xmlns:a16="http://schemas.microsoft.com/office/drawing/2014/main" id="{E17C9077-2F0E-4830-9CBB-2CF87E745444}"/>
                </a:ext>
              </a:extLst>
            </p:cNvPr>
            <p:cNvGrpSpPr/>
            <p:nvPr/>
          </p:nvGrpSpPr>
          <p:grpSpPr>
            <a:xfrm>
              <a:off x="1400962" y="1396677"/>
              <a:ext cx="22854965" cy="12074719"/>
              <a:chOff x="1400962" y="1396677"/>
              <a:chExt cx="22854965" cy="12074719"/>
            </a:xfrm>
          </p:grpSpPr>
          <p:grpSp>
            <p:nvGrpSpPr>
              <p:cNvPr id="69" name="Group 68"/>
              <p:cNvGrpSpPr/>
              <p:nvPr/>
            </p:nvGrpSpPr>
            <p:grpSpPr>
              <a:xfrm>
                <a:off x="1447799" y="1797127"/>
                <a:ext cx="22808128" cy="11674269"/>
                <a:chOff x="-3667029" y="3448230"/>
                <a:chExt cx="22808128" cy="11674269"/>
              </a:xfrm>
            </p:grpSpPr>
            <p:sp>
              <p:nvSpPr>
                <p:cNvPr id="70" name="Right Triangle 69"/>
                <p:cNvSpPr/>
                <p:nvPr/>
              </p:nvSpPr>
              <p:spPr>
                <a:xfrm flipH="1">
                  <a:off x="8958821" y="3486542"/>
                  <a:ext cx="193377" cy="212342"/>
                </a:xfrm>
                <a:prstGeom prst="rtTriangle">
                  <a:avLst/>
                </a:prstGeom>
                <a:solidFill>
                  <a:schemeClr val="accent5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800"/>
                </a:p>
              </p:txBody>
            </p:sp>
            <p:grpSp>
              <p:nvGrpSpPr>
                <p:cNvPr id="71" name="Group 70"/>
                <p:cNvGrpSpPr/>
                <p:nvPr/>
              </p:nvGrpSpPr>
              <p:grpSpPr>
                <a:xfrm>
                  <a:off x="-3667029" y="3448230"/>
                  <a:ext cx="22808128" cy="11674269"/>
                  <a:chOff x="-3667029" y="3448230"/>
                  <a:chExt cx="22808128" cy="11674269"/>
                </a:xfrm>
              </p:grpSpPr>
              <p:sp>
                <p:nvSpPr>
                  <p:cNvPr id="72" name="Rounded Rectangle 71"/>
                  <p:cNvSpPr/>
                  <p:nvPr/>
                </p:nvSpPr>
                <p:spPr>
                  <a:xfrm>
                    <a:off x="-3667029" y="3592713"/>
                    <a:ext cx="22808128" cy="11529786"/>
                  </a:xfrm>
                  <a:prstGeom prst="roundRect">
                    <a:avLst>
                      <a:gd name="adj" fmla="val 2127"/>
                    </a:avLst>
                  </a:prstGeom>
                  <a:solidFill>
                    <a:schemeClr val="bg1"/>
                  </a:solidFill>
                  <a:ln w="28575">
                    <a:solidFill>
                      <a:srgbClr val="0999C8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36000" tIns="18000" rIns="36000" bIns="18000" rtlCol="0" anchor="ctr"/>
                  <a:lstStyle/>
                  <a:p>
                    <a:pPr algn="ctr"/>
                    <a:endParaRPr lang="en-US" sz="4800" dirty="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73" name="TextBox 72"/>
                  <p:cNvSpPr txBox="1"/>
                  <p:nvPr/>
                </p:nvSpPr>
                <p:spPr>
                  <a:xfrm>
                    <a:off x="5965285" y="3448230"/>
                    <a:ext cx="3478837" cy="83099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 fontAlgn="auto">
                      <a:spcBef>
                        <a:spcPct val="50000"/>
                      </a:spcBef>
                      <a:spcAft>
                        <a:spcPts val="0"/>
                      </a:spcAft>
                      <a:defRPr/>
                    </a:pPr>
                    <a:r>
                      <a:rPr lang="en-US" sz="4800" b="1" cap="all" dirty="0">
                        <a:ln w="0"/>
                        <a:solidFill>
                          <a:schemeClr val="bg1"/>
                        </a:solidFill>
                        <a:effectLst>
                          <a:reflection blurRad="12700" stA="50000" endPos="50000" dist="5000" dir="5400000" sy="-100000" rotWithShape="0"/>
                        </a:effectLst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CHƯƠNG I</a:t>
                    </a:r>
                  </a:p>
                </p:txBody>
              </p:sp>
            </p:grpSp>
          </p:grpSp>
          <p:sp>
            <p:nvSpPr>
              <p:cNvPr id="74" name="Right Triangle 73"/>
              <p:cNvSpPr/>
              <p:nvPr/>
            </p:nvSpPr>
            <p:spPr>
              <a:xfrm flipH="1">
                <a:off x="7921388" y="1793819"/>
                <a:ext cx="193377" cy="212342"/>
              </a:xfrm>
              <a:prstGeom prst="rtTriangle">
                <a:avLst/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/>
              </a:p>
            </p:txBody>
          </p:sp>
          <p:sp>
            <p:nvSpPr>
              <p:cNvPr id="96" name="Round Same Side Corner Rectangle 95"/>
              <p:cNvSpPr/>
              <p:nvPr/>
            </p:nvSpPr>
            <p:spPr>
              <a:xfrm flipV="1">
                <a:off x="4908407" y="1433823"/>
                <a:ext cx="16191223" cy="1545939"/>
              </a:xfrm>
              <a:prstGeom prst="round2SameRect">
                <a:avLst>
                  <a:gd name="adj1" fmla="val 6458"/>
                  <a:gd name="adj2" fmla="val 0"/>
                </a:avLst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/>
              </a:p>
            </p:txBody>
          </p:sp>
          <p:sp>
            <p:nvSpPr>
              <p:cNvPr id="98" name="TextBox 97"/>
              <p:cNvSpPr txBox="1"/>
              <p:nvPr/>
            </p:nvSpPr>
            <p:spPr>
              <a:xfrm>
                <a:off x="5814210" y="1396677"/>
                <a:ext cx="14404970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8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CHƯƠNG </a:t>
                </a:r>
                <a:r>
                  <a:rPr lang="en-US" sz="48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</a:t>
                </a:r>
                <a:r>
                  <a:rPr lang="vi-VN" sz="48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8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 SỐ ĐẶC TRƯNG CỦA MẪU SỐ LIỆU KHÔNG GHÉP NHÓM</a:t>
                </a:r>
                <a:endParaRPr lang="vi-VN" sz="4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pic>
            <p:nvPicPr>
              <p:cNvPr id="104" name="Picture 53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71230" y="2975075"/>
                <a:ext cx="1495424" cy="14954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7" name="Rectangle 16"/>
              <p:cNvSpPr/>
              <p:nvPr/>
            </p:nvSpPr>
            <p:spPr>
              <a:xfrm>
                <a:off x="7467544" y="4114018"/>
                <a:ext cx="13632086" cy="83322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10" tIns="45705" rIns="91410" bIns="45705" rtlCol="0" anchor="ctr"/>
              <a:lstStyle/>
              <a:p>
                <a:pPr algn="ctr"/>
                <a:endParaRPr lang="en-US" sz="48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56" name="Group 60"/>
              <p:cNvGrpSpPr/>
              <p:nvPr/>
            </p:nvGrpSpPr>
            <p:grpSpPr>
              <a:xfrm>
                <a:off x="1511839" y="7151110"/>
                <a:ext cx="11069900" cy="839599"/>
                <a:chOff x="7523709" y="8973279"/>
                <a:chExt cx="11071165" cy="839696"/>
              </a:xfrm>
            </p:grpSpPr>
            <p:sp>
              <p:nvSpPr>
                <p:cNvPr id="57" name="Rectangle 56"/>
                <p:cNvSpPr/>
                <p:nvPr/>
              </p:nvSpPr>
              <p:spPr>
                <a:xfrm>
                  <a:off x="9001087" y="8981882"/>
                  <a:ext cx="9593787" cy="83109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  <a:defRPr/>
                  </a:pPr>
                  <a:r>
                    <a:rPr lang="en-US" sz="4800" b="1" dirty="0">
                      <a:solidFill>
                        <a:srgbClr val="24245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SỐ TRUNG BÌNH VÀ TRUNG VỊ</a:t>
                  </a:r>
                </a:p>
              </p:txBody>
            </p:sp>
            <p:grpSp>
              <p:nvGrpSpPr>
                <p:cNvPr id="60" name="Group 28"/>
                <p:cNvGrpSpPr/>
                <p:nvPr/>
              </p:nvGrpSpPr>
              <p:grpSpPr>
                <a:xfrm>
                  <a:off x="7523709" y="8973279"/>
                  <a:ext cx="1383018" cy="831093"/>
                  <a:chOff x="7523182" y="9430479"/>
                  <a:chExt cx="1371600" cy="831093"/>
                </a:xfrm>
              </p:grpSpPr>
              <p:sp>
                <p:nvSpPr>
                  <p:cNvPr id="61" name="Round Same Side Corner Rectangle 60"/>
                  <p:cNvSpPr/>
                  <p:nvPr/>
                </p:nvSpPr>
                <p:spPr>
                  <a:xfrm rot="5400000">
                    <a:off x="7843222" y="9146031"/>
                    <a:ext cx="731520" cy="1371600"/>
                  </a:xfrm>
                  <a:prstGeom prst="round2SameRect">
                    <a:avLst/>
                  </a:prstGeom>
                  <a:solidFill>
                    <a:srgbClr val="135F82"/>
                  </a:solidFill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480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62" name="TextBox 61"/>
                  <p:cNvSpPr txBox="1"/>
                  <p:nvPr/>
                </p:nvSpPr>
                <p:spPr>
                  <a:xfrm>
                    <a:off x="7900154" y="9430479"/>
                    <a:ext cx="507514" cy="83109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4800" b="1" dirty="0">
                        <a:solidFill>
                          <a:prstClr val="white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1</a:t>
                    </a:r>
                  </a:p>
                </p:txBody>
              </p:sp>
            </p:grpSp>
          </p:grpSp>
          <p:grpSp>
            <p:nvGrpSpPr>
              <p:cNvPr id="63" name="Group 67"/>
              <p:cNvGrpSpPr/>
              <p:nvPr/>
            </p:nvGrpSpPr>
            <p:grpSpPr>
              <a:xfrm>
                <a:off x="1400962" y="8483102"/>
                <a:ext cx="5395942" cy="839307"/>
                <a:chOff x="7412831" y="8193529"/>
                <a:chExt cx="5396569" cy="839404"/>
              </a:xfrm>
            </p:grpSpPr>
            <p:sp>
              <p:nvSpPr>
                <p:cNvPr id="75" name="Rectangle 74"/>
                <p:cNvSpPr/>
                <p:nvPr/>
              </p:nvSpPr>
              <p:spPr>
                <a:xfrm>
                  <a:off x="9110522" y="8193529"/>
                  <a:ext cx="3698878" cy="83109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None/>
                    <a:defRPr/>
                  </a:pPr>
                  <a:r>
                    <a:rPr lang="en-US" sz="4800" b="1" spc="-150" dirty="0">
                      <a:solidFill>
                        <a:srgbClr val="24245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TỨ PHÂN VỊ</a:t>
                  </a:r>
                </a:p>
              </p:txBody>
            </p:sp>
            <p:grpSp>
              <p:nvGrpSpPr>
                <p:cNvPr id="78" name="Group 41"/>
                <p:cNvGrpSpPr/>
                <p:nvPr/>
              </p:nvGrpSpPr>
              <p:grpSpPr>
                <a:xfrm>
                  <a:off x="7412831" y="8198205"/>
                  <a:ext cx="1383018" cy="834728"/>
                  <a:chOff x="7413217" y="7217510"/>
                  <a:chExt cx="1371600" cy="834728"/>
                </a:xfrm>
              </p:grpSpPr>
              <p:sp>
                <p:nvSpPr>
                  <p:cNvPr id="79" name="Round Same Side Corner Rectangle 78"/>
                  <p:cNvSpPr/>
                  <p:nvPr/>
                </p:nvSpPr>
                <p:spPr>
                  <a:xfrm rot="5400000">
                    <a:off x="7733257" y="6897470"/>
                    <a:ext cx="731520" cy="1371600"/>
                  </a:xfrm>
                  <a:prstGeom prst="round2SameRect">
                    <a:avLst/>
                  </a:prstGeom>
                  <a:solidFill>
                    <a:srgbClr val="135F82"/>
                  </a:solidFill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480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80" name="TextBox 79"/>
                  <p:cNvSpPr txBox="1"/>
                  <p:nvPr/>
                </p:nvSpPr>
                <p:spPr>
                  <a:xfrm>
                    <a:off x="7870240" y="7221146"/>
                    <a:ext cx="572702" cy="83109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sz="4800" b="1" dirty="0">
                        <a:solidFill>
                          <a:prstClr val="white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2</a:t>
                    </a:r>
                  </a:p>
                </p:txBody>
              </p:sp>
            </p:grpSp>
          </p:grpSp>
          <p:sp>
            <p:nvSpPr>
              <p:cNvPr id="87" name="TextBox 86"/>
              <p:cNvSpPr txBox="1"/>
              <p:nvPr/>
            </p:nvSpPr>
            <p:spPr>
              <a:xfrm>
                <a:off x="1918171" y="11270140"/>
                <a:ext cx="577402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800" b="1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4</a:t>
                </a:r>
                <a:endParaRPr lang="en-US" sz="48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91" name="TextBox 90"/>
              <p:cNvSpPr txBox="1"/>
              <p:nvPr/>
            </p:nvSpPr>
            <p:spPr>
              <a:xfrm>
                <a:off x="3827922" y="6486123"/>
                <a:ext cx="577402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8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</a:t>
                </a:r>
              </a:p>
            </p:txBody>
          </p:sp>
          <p:sp>
            <p:nvSpPr>
              <p:cNvPr id="95" name="TextBox 94"/>
              <p:cNvSpPr txBox="1"/>
              <p:nvPr/>
            </p:nvSpPr>
            <p:spPr>
              <a:xfrm>
                <a:off x="3793168" y="7688223"/>
                <a:ext cx="577402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8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</a:t>
                </a:r>
              </a:p>
            </p:txBody>
          </p:sp>
          <p:grpSp>
            <p:nvGrpSpPr>
              <p:cNvPr id="47" name="Group 67"/>
              <p:cNvGrpSpPr/>
              <p:nvPr/>
            </p:nvGrpSpPr>
            <p:grpSpPr>
              <a:xfrm>
                <a:off x="1447799" y="9982195"/>
                <a:ext cx="3129205" cy="1012597"/>
                <a:chOff x="7459670" y="8524495"/>
                <a:chExt cx="4045805" cy="1012714"/>
              </a:xfrm>
            </p:grpSpPr>
            <p:sp>
              <p:nvSpPr>
                <p:cNvPr id="48" name="Rectangle 47"/>
                <p:cNvSpPr/>
                <p:nvPr/>
              </p:nvSpPr>
              <p:spPr>
                <a:xfrm>
                  <a:off x="9529920" y="8665822"/>
                  <a:ext cx="1975555" cy="83109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None/>
                    <a:defRPr/>
                  </a:pPr>
                  <a:r>
                    <a:rPr lang="en-US" sz="4800" b="1" spc="-150" dirty="0">
                      <a:solidFill>
                        <a:srgbClr val="24245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MỐT</a:t>
                  </a:r>
                </a:p>
              </p:txBody>
            </p:sp>
            <p:grpSp>
              <p:nvGrpSpPr>
                <p:cNvPr id="49" name="Group 32"/>
                <p:cNvGrpSpPr/>
                <p:nvPr/>
              </p:nvGrpSpPr>
              <p:grpSpPr>
                <a:xfrm>
                  <a:off x="7459670" y="8524495"/>
                  <a:ext cx="1800329" cy="1012714"/>
                  <a:chOff x="7459669" y="7543800"/>
                  <a:chExt cx="1785466" cy="1012714"/>
                </a:xfrm>
              </p:grpSpPr>
              <p:sp>
                <p:nvSpPr>
                  <p:cNvPr id="50" name="Isosceles Triangle 44"/>
                  <p:cNvSpPr/>
                  <p:nvPr/>
                </p:nvSpPr>
                <p:spPr>
                  <a:xfrm rot="16200000">
                    <a:off x="7469936" y="7533533"/>
                    <a:ext cx="143688" cy="164221"/>
                  </a:xfrm>
                  <a:custGeom>
                    <a:avLst/>
                    <a:gdLst>
                      <a:gd name="connsiteX0" fmla="*/ 0 w 293725"/>
                      <a:gd name="connsiteY0" fmla="*/ 164224 h 164224"/>
                      <a:gd name="connsiteX1" fmla="*/ 146863 w 293725"/>
                      <a:gd name="connsiteY1" fmla="*/ 0 h 164224"/>
                      <a:gd name="connsiteX2" fmla="*/ 293725 w 293725"/>
                      <a:gd name="connsiteY2" fmla="*/ 164224 h 164224"/>
                      <a:gd name="connsiteX3" fmla="*/ 0 w 293725"/>
                      <a:gd name="connsiteY3" fmla="*/ 164224 h 164224"/>
                      <a:gd name="connsiteX0" fmla="*/ 2363 w 296088"/>
                      <a:gd name="connsiteY0" fmla="*/ 164221 h 164221"/>
                      <a:gd name="connsiteX1" fmla="*/ 0 w 296088"/>
                      <a:gd name="connsiteY1" fmla="*/ 0 h 164221"/>
                      <a:gd name="connsiteX2" fmla="*/ 296088 w 296088"/>
                      <a:gd name="connsiteY2" fmla="*/ 164221 h 164221"/>
                      <a:gd name="connsiteX3" fmla="*/ 2363 w 296088"/>
                      <a:gd name="connsiteY3" fmla="*/ 164221 h 1642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96088" h="164221">
                        <a:moveTo>
                          <a:pt x="2363" y="164221"/>
                        </a:moveTo>
                        <a:cubicBezTo>
                          <a:pt x="1575" y="109481"/>
                          <a:pt x="788" y="54740"/>
                          <a:pt x="0" y="0"/>
                        </a:cubicBezTo>
                        <a:lnTo>
                          <a:pt x="296088" y="164221"/>
                        </a:lnTo>
                        <a:lnTo>
                          <a:pt x="2363" y="164221"/>
                        </a:lnTo>
                        <a:close/>
                      </a:path>
                    </a:pathLst>
                  </a:custGeom>
                  <a:solidFill>
                    <a:schemeClr val="accent5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480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grpSp>
                <p:nvGrpSpPr>
                  <p:cNvPr id="51" name="Group 41"/>
                  <p:cNvGrpSpPr/>
                  <p:nvPr/>
                </p:nvGrpSpPr>
                <p:grpSpPr>
                  <a:xfrm>
                    <a:off x="7469189" y="7685126"/>
                    <a:ext cx="1775946" cy="871388"/>
                    <a:chOff x="7469189" y="7685126"/>
                    <a:chExt cx="1775946" cy="871388"/>
                  </a:xfrm>
                </p:grpSpPr>
                <p:sp>
                  <p:nvSpPr>
                    <p:cNvPr id="52" name="Round Same Side Corner Rectangle 51"/>
                    <p:cNvSpPr/>
                    <p:nvPr/>
                  </p:nvSpPr>
                  <p:spPr>
                    <a:xfrm rot="5400000">
                      <a:off x="7962883" y="7191432"/>
                      <a:ext cx="788557" cy="1775946"/>
                    </a:xfrm>
                    <a:prstGeom prst="round2SameRect">
                      <a:avLst/>
                    </a:prstGeom>
                    <a:solidFill>
                      <a:srgbClr val="135F82"/>
                    </a:solidFill>
                    <a:ln>
                      <a:solidFill>
                        <a:schemeClr val="bg1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4800">
                        <a:solidFill>
                          <a:prstClr val="white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p:txBody>
                </p:sp>
                <p:sp>
                  <p:nvSpPr>
                    <p:cNvPr id="53" name="TextBox 52"/>
                    <p:cNvSpPr txBox="1"/>
                    <p:nvPr/>
                  </p:nvSpPr>
                  <p:spPr>
                    <a:xfrm>
                      <a:off x="8062804" y="7725421"/>
                      <a:ext cx="740370" cy="831093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algn="ctr"/>
                      <a:r>
                        <a:rPr lang="en-US" sz="4800" b="1">
                          <a:solidFill>
                            <a:prstClr val="white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</a:t>
                      </a:r>
                      <a:endParaRPr lang="en-US" sz="4800" b="1" dirty="0">
                        <a:solidFill>
                          <a:prstClr val="white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p:txBody>
                </p:sp>
              </p:grpSp>
            </p:grpSp>
          </p:grpSp>
          <p:sp>
            <p:nvSpPr>
              <p:cNvPr id="68" name="TextBox 67"/>
              <p:cNvSpPr txBox="1"/>
              <p:nvPr/>
            </p:nvSpPr>
            <p:spPr>
              <a:xfrm>
                <a:off x="1918177" y="12402770"/>
                <a:ext cx="577402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8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5</a:t>
                </a:r>
              </a:p>
            </p:txBody>
          </p:sp>
        </p:grpSp>
        <p:sp>
          <p:nvSpPr>
            <p:cNvPr id="103" name="Google Shape;122;p14">
              <a:extLst>
                <a:ext uri="{FF2B5EF4-FFF2-40B4-BE49-F238E27FC236}">
                  <a16:creationId xmlns="" xmlns:a16="http://schemas.microsoft.com/office/drawing/2014/main" id="{FAF7E6E7-D68E-4774-9801-54F6529B128E}"/>
                </a:ext>
              </a:extLst>
            </p:cNvPr>
            <p:cNvSpPr/>
            <p:nvPr/>
          </p:nvSpPr>
          <p:spPr>
            <a:xfrm>
              <a:off x="2826767" y="3253158"/>
              <a:ext cx="6217806" cy="882637"/>
            </a:xfrm>
            <a:prstGeom prst="rect">
              <a:avLst/>
            </a:prstGeom>
            <a:noFill/>
            <a:ln>
              <a:noFill/>
            </a:ln>
            <a:effectLst>
              <a:outerShdw blurRad="152400" dist="317500" dir="5400000" sx="90000" sy="-19000" rotWithShape="0">
                <a:srgbClr val="000000">
                  <a:alpha val="14901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  <a:scene3d>
                <a:camera prst="orthographicFront"/>
                <a:lightRig rig="threePt" dir="t"/>
              </a:scene3d>
              <a:sp3d prstMaterial="metal"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800" dirty="0">
                  <a:solidFill>
                    <a:srgbClr val="FF0000"/>
                  </a:solidFill>
                  <a:effectLst>
                    <a:glow rad="76200">
                      <a:srgbClr val="FFFF00">
                        <a:alpha val="47000"/>
                      </a:srgbClr>
                    </a:glow>
                    <a:outerShdw blurRad="50800" dist="38100" dir="18900000" algn="bl" rotWithShape="0">
                      <a:srgbClr val="0000CC">
                        <a:alpha val="40000"/>
                      </a:srgbClr>
                    </a:outerShdw>
                  </a:effectLst>
                  <a:latin typeface="Bahnschrift SemiBold SemiConden" panose="020B0502040204020203" pitchFamily="34" charset="0"/>
                  <a:sym typeface="Baumans"/>
                </a:rPr>
                <a:t>TOÁN ĐẠI SỐ  </a:t>
              </a:r>
              <a:endParaRPr sz="4800" dirty="0">
                <a:solidFill>
                  <a:srgbClr val="FF0000"/>
                </a:solidFill>
                <a:effectLst>
                  <a:glow rad="76200">
                    <a:srgbClr val="FFFF00">
                      <a:alpha val="47000"/>
                    </a:srgbClr>
                  </a:glow>
                  <a:outerShdw blurRad="50800" dist="38100" dir="18900000" algn="bl" rotWithShape="0">
                    <a:srgbClr val="0000CC">
                      <a:alpha val="40000"/>
                    </a:srgbClr>
                  </a:outerShdw>
                </a:effectLst>
                <a:latin typeface="Bahnschrift SemiBold SemiConden" panose="020B0502040204020203" pitchFamily="34" charset="0"/>
              </a:endParaRPr>
            </a:p>
          </p:txBody>
        </p:sp>
        <p:grpSp>
          <p:nvGrpSpPr>
            <p:cNvPr id="105" name="Group 104">
              <a:extLst>
                <a:ext uri="{FF2B5EF4-FFF2-40B4-BE49-F238E27FC236}">
                  <a16:creationId xmlns="" xmlns:a16="http://schemas.microsoft.com/office/drawing/2014/main" id="{7EC462C3-097E-478F-9154-33220765427C}"/>
                </a:ext>
              </a:extLst>
            </p:cNvPr>
            <p:cNvGrpSpPr/>
            <p:nvPr/>
          </p:nvGrpSpPr>
          <p:grpSpPr>
            <a:xfrm>
              <a:off x="4603806" y="4873464"/>
              <a:ext cx="1338290" cy="1189320"/>
              <a:chOff x="5064782" y="3895493"/>
              <a:chExt cx="1338290" cy="1189320"/>
            </a:xfrm>
          </p:grpSpPr>
          <p:grpSp>
            <p:nvGrpSpPr>
              <p:cNvPr id="106" name="Group 105">
                <a:extLst>
                  <a:ext uri="{FF2B5EF4-FFF2-40B4-BE49-F238E27FC236}">
                    <a16:creationId xmlns="" xmlns:a16="http://schemas.microsoft.com/office/drawing/2014/main" id="{392A2278-170A-49E8-B48D-301797CCDF5E}"/>
                  </a:ext>
                </a:extLst>
              </p:cNvPr>
              <p:cNvGrpSpPr/>
              <p:nvPr/>
            </p:nvGrpSpPr>
            <p:grpSpPr>
              <a:xfrm>
                <a:off x="5064782" y="3918394"/>
                <a:ext cx="1175009" cy="1166419"/>
                <a:chOff x="5064782" y="3918393"/>
                <a:chExt cx="1175009" cy="1166420"/>
              </a:xfrm>
            </p:grpSpPr>
            <p:sp>
              <p:nvSpPr>
                <p:cNvPr id="108" name="Oval 107">
                  <a:extLst>
                    <a:ext uri="{FF2B5EF4-FFF2-40B4-BE49-F238E27FC236}">
                      <a16:creationId xmlns="" xmlns:a16="http://schemas.microsoft.com/office/drawing/2014/main" id="{4E1041DC-D475-450B-91E9-794165D6DE77}"/>
                    </a:ext>
                  </a:extLst>
                </p:cNvPr>
                <p:cNvSpPr/>
                <p:nvPr/>
              </p:nvSpPr>
              <p:spPr>
                <a:xfrm>
                  <a:off x="5064782" y="3918393"/>
                  <a:ext cx="1175009" cy="1143520"/>
                </a:xfrm>
                <a:prstGeom prst="ellipse">
                  <a:avLst/>
                </a:prstGeom>
                <a:solidFill>
                  <a:srgbClr val="FFFF0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800"/>
                </a:p>
              </p:txBody>
            </p:sp>
            <p:sp>
              <p:nvSpPr>
                <p:cNvPr id="109" name="Oval 108">
                  <a:extLst>
                    <a:ext uri="{FF2B5EF4-FFF2-40B4-BE49-F238E27FC236}">
                      <a16:creationId xmlns="" xmlns:a16="http://schemas.microsoft.com/office/drawing/2014/main" id="{1BBB2B80-ECD5-421E-A4F7-BBA59D5C9CDF}"/>
                    </a:ext>
                  </a:extLst>
                </p:cNvPr>
                <p:cNvSpPr/>
                <p:nvPr/>
              </p:nvSpPr>
              <p:spPr>
                <a:xfrm>
                  <a:off x="5134007" y="3963373"/>
                  <a:ext cx="1091111" cy="1121440"/>
                </a:xfrm>
                <a:prstGeom prst="ellipse">
                  <a:avLst/>
                </a:prstGeom>
                <a:solidFill>
                  <a:srgbClr val="3333FF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800"/>
                </a:p>
              </p:txBody>
            </p:sp>
          </p:grpSp>
          <p:sp>
            <p:nvSpPr>
              <p:cNvPr id="107" name="Google Shape;123;p14">
                <a:extLst>
                  <a:ext uri="{FF2B5EF4-FFF2-40B4-BE49-F238E27FC236}">
                    <a16:creationId xmlns="" xmlns:a16="http://schemas.microsoft.com/office/drawing/2014/main" id="{F38EB064-8955-4FC1-9AF5-C49985002268}"/>
                  </a:ext>
                </a:extLst>
              </p:cNvPr>
              <p:cNvSpPr txBox="1"/>
              <p:nvPr/>
            </p:nvSpPr>
            <p:spPr>
              <a:xfrm>
                <a:off x="5086803" y="3895493"/>
                <a:ext cx="1316269" cy="830956"/>
              </a:xfrm>
              <a:prstGeom prst="rect">
                <a:avLst/>
              </a:prstGeom>
              <a:noFill/>
              <a:ln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800" dirty="0">
                    <a:solidFill>
                      <a:schemeClr val="bg1"/>
                    </a:solidFill>
                    <a:latin typeface="Yu Gothic UI Semilight" panose="020B0400000000000000" pitchFamily="34" charset="-128"/>
                    <a:ea typeface="Yu Gothic UI Semilight" panose="020B0400000000000000" pitchFamily="34" charset="-128"/>
                  </a:rPr>
                  <a:t>➉</a:t>
                </a:r>
                <a:endParaRPr sz="4800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112" name="Group 111">
            <a:extLst>
              <a:ext uri="{FF2B5EF4-FFF2-40B4-BE49-F238E27FC236}">
                <a16:creationId xmlns="" xmlns:a16="http://schemas.microsoft.com/office/drawing/2014/main" id="{1F6311BF-A4CF-4E55-85D0-0A86514BB33B}"/>
              </a:ext>
            </a:extLst>
          </p:cNvPr>
          <p:cNvGrpSpPr/>
          <p:nvPr/>
        </p:nvGrpSpPr>
        <p:grpSpPr>
          <a:xfrm>
            <a:off x="5119529" y="4713671"/>
            <a:ext cx="16191223" cy="1882880"/>
            <a:chOff x="71819" y="148683"/>
            <a:chExt cx="6445708" cy="1287478"/>
          </a:xfrm>
        </p:grpSpPr>
        <p:pic>
          <p:nvPicPr>
            <p:cNvPr id="113" name="Picture 112">
              <a:extLst>
                <a:ext uri="{FF2B5EF4-FFF2-40B4-BE49-F238E27FC236}">
                  <a16:creationId xmlns="" xmlns:a16="http://schemas.microsoft.com/office/drawing/2014/main" id="{E248C2BE-8566-4C92-B9DC-0F7EBDD761B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1819" y="148683"/>
              <a:ext cx="6395438" cy="1287478"/>
            </a:xfrm>
            <a:prstGeom prst="rect">
              <a:avLst/>
            </a:prstGeom>
          </p:spPr>
        </p:pic>
        <p:sp>
          <p:nvSpPr>
            <p:cNvPr id="114" name="TextBox 321">
              <a:extLst>
                <a:ext uri="{FF2B5EF4-FFF2-40B4-BE49-F238E27FC236}">
                  <a16:creationId xmlns="" xmlns:a16="http://schemas.microsoft.com/office/drawing/2014/main" id="{39A246B9-3D0B-4A2B-A2B0-AD412E909BB4}"/>
                </a:ext>
              </a:extLst>
            </p:cNvPr>
            <p:cNvSpPr txBox="1"/>
            <p:nvPr/>
          </p:nvSpPr>
          <p:spPr>
            <a:xfrm>
              <a:off x="1236809" y="306005"/>
              <a:ext cx="5280718" cy="535681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algn="ctr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4800" b="1" dirty="0">
                  <a:solidFill>
                    <a:srgbClr val="0000FF"/>
                  </a:solidFill>
                  <a:effectLst/>
                  <a:latin typeface="Tahoma" pitchFamily="34" charset="0"/>
                  <a:ea typeface="Tahoma" pitchFamily="34" charset="0"/>
                  <a:cs typeface="Tahoma" pitchFamily="34" charset="0"/>
                </a:rPr>
                <a:t>CÁC SỐ ĐẶC TRƯNG ĐO XU THẾ TRUNG TÂM</a:t>
              </a:r>
              <a:endParaRPr lang="en-US" sz="4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5" name="TextBox 321">
              <a:extLst>
                <a:ext uri="{FF2B5EF4-FFF2-40B4-BE49-F238E27FC236}">
                  <a16:creationId xmlns="" xmlns:a16="http://schemas.microsoft.com/office/drawing/2014/main" id="{EFE5FD9A-8DAE-41E9-BE5B-4B8636094028}"/>
                </a:ext>
              </a:extLst>
            </p:cNvPr>
            <p:cNvSpPr txBox="1"/>
            <p:nvPr/>
          </p:nvSpPr>
          <p:spPr>
            <a:xfrm>
              <a:off x="426113" y="393460"/>
              <a:ext cx="652658" cy="872484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algn="ctr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4800" b="1" kern="1200" dirty="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scadia Mono" panose="020B0609020000020004" pitchFamily="49" charset="0"/>
                  <a:cs typeface="Times New Roman" panose="02020603050405020304" pitchFamily="18" charset="0"/>
                </a:rPr>
                <a:t>13</a:t>
              </a:r>
              <a:endParaRPr lang="en-US" sz="4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97" name="Isosceles Triangle 44">
            <a:extLst>
              <a:ext uri="{FF2B5EF4-FFF2-40B4-BE49-F238E27FC236}">
                <a16:creationId xmlns="" xmlns:a16="http://schemas.microsoft.com/office/drawing/2014/main" id="{A94E7FD5-249A-4CDD-AA63-97034047938A}"/>
              </a:ext>
            </a:extLst>
          </p:cNvPr>
          <p:cNvSpPr/>
          <p:nvPr/>
        </p:nvSpPr>
        <p:spPr>
          <a:xfrm rot="16200000">
            <a:off x="798886" y="8854207"/>
            <a:ext cx="143672" cy="165569"/>
          </a:xfrm>
          <a:custGeom>
            <a:avLst/>
            <a:gdLst>
              <a:gd name="connsiteX0" fmla="*/ 0 w 293725"/>
              <a:gd name="connsiteY0" fmla="*/ 164224 h 164224"/>
              <a:gd name="connsiteX1" fmla="*/ 146863 w 293725"/>
              <a:gd name="connsiteY1" fmla="*/ 0 h 164224"/>
              <a:gd name="connsiteX2" fmla="*/ 293725 w 293725"/>
              <a:gd name="connsiteY2" fmla="*/ 164224 h 164224"/>
              <a:gd name="connsiteX3" fmla="*/ 0 w 293725"/>
              <a:gd name="connsiteY3" fmla="*/ 164224 h 164224"/>
              <a:gd name="connsiteX0" fmla="*/ 2363 w 296088"/>
              <a:gd name="connsiteY0" fmla="*/ 164221 h 164221"/>
              <a:gd name="connsiteX1" fmla="*/ 0 w 296088"/>
              <a:gd name="connsiteY1" fmla="*/ 0 h 164221"/>
              <a:gd name="connsiteX2" fmla="*/ 296088 w 296088"/>
              <a:gd name="connsiteY2" fmla="*/ 164221 h 164221"/>
              <a:gd name="connsiteX3" fmla="*/ 2363 w 296088"/>
              <a:gd name="connsiteY3" fmla="*/ 164221 h 164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6088" h="164221">
                <a:moveTo>
                  <a:pt x="2363" y="164221"/>
                </a:moveTo>
                <a:cubicBezTo>
                  <a:pt x="1575" y="109481"/>
                  <a:pt x="788" y="54740"/>
                  <a:pt x="0" y="0"/>
                </a:cubicBezTo>
                <a:lnTo>
                  <a:pt x="296088" y="164221"/>
                </a:lnTo>
                <a:lnTo>
                  <a:pt x="2363" y="164221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9" name="Isosceles Triangle 44">
            <a:extLst>
              <a:ext uri="{FF2B5EF4-FFF2-40B4-BE49-F238E27FC236}">
                <a16:creationId xmlns="" xmlns:a16="http://schemas.microsoft.com/office/drawing/2014/main" id="{734DD7D0-3C3E-4599-BE32-4C0F896A7BBB}"/>
              </a:ext>
            </a:extLst>
          </p:cNvPr>
          <p:cNvSpPr/>
          <p:nvPr/>
        </p:nvSpPr>
        <p:spPr>
          <a:xfrm rot="16200000">
            <a:off x="770691" y="7143183"/>
            <a:ext cx="157732" cy="207901"/>
          </a:xfrm>
          <a:custGeom>
            <a:avLst/>
            <a:gdLst>
              <a:gd name="connsiteX0" fmla="*/ 0 w 293725"/>
              <a:gd name="connsiteY0" fmla="*/ 164224 h 164224"/>
              <a:gd name="connsiteX1" fmla="*/ 146863 w 293725"/>
              <a:gd name="connsiteY1" fmla="*/ 0 h 164224"/>
              <a:gd name="connsiteX2" fmla="*/ 293725 w 293725"/>
              <a:gd name="connsiteY2" fmla="*/ 164224 h 164224"/>
              <a:gd name="connsiteX3" fmla="*/ 0 w 293725"/>
              <a:gd name="connsiteY3" fmla="*/ 164224 h 164224"/>
              <a:gd name="connsiteX0" fmla="*/ 2363 w 296088"/>
              <a:gd name="connsiteY0" fmla="*/ 164221 h 164221"/>
              <a:gd name="connsiteX1" fmla="*/ 0 w 296088"/>
              <a:gd name="connsiteY1" fmla="*/ 0 h 164221"/>
              <a:gd name="connsiteX2" fmla="*/ 296088 w 296088"/>
              <a:gd name="connsiteY2" fmla="*/ 164221 h 164221"/>
              <a:gd name="connsiteX3" fmla="*/ 2363 w 296088"/>
              <a:gd name="connsiteY3" fmla="*/ 164221 h 164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6088" h="164221">
                <a:moveTo>
                  <a:pt x="2363" y="164221"/>
                </a:moveTo>
                <a:cubicBezTo>
                  <a:pt x="1575" y="109481"/>
                  <a:pt x="788" y="54740"/>
                  <a:pt x="0" y="0"/>
                </a:cubicBezTo>
                <a:lnTo>
                  <a:pt x="296088" y="164221"/>
                </a:lnTo>
                <a:lnTo>
                  <a:pt x="2363" y="164221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8425482"/>
      </p:ext>
    </p:extLst>
  </p:cSld>
  <p:clrMapOvr>
    <a:masterClrMapping/>
  </p:clrMapOvr>
  <p:transition spd="slow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5EE02486-98EF-4E9C-8201-3D66E930921B}"/>
              </a:ext>
            </a:extLst>
          </p:cNvPr>
          <p:cNvSpPr txBox="1"/>
          <p:nvPr/>
        </p:nvSpPr>
        <p:spPr>
          <a:xfrm>
            <a:off x="2236340" y="2314205"/>
            <a:ext cx="21335049" cy="16018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en-US" sz="4800" b="1" kern="1200" dirty="0" err="1">
                <a:solidFill>
                  <a:srgbClr val="0000CC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Luyện</a:t>
            </a:r>
            <a:r>
              <a:rPr lang="en-US" sz="4800" b="1" kern="1200" dirty="0">
                <a:solidFill>
                  <a:srgbClr val="0000CC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kern="1200" dirty="0" err="1">
                <a:solidFill>
                  <a:srgbClr val="0000CC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tập</a:t>
            </a:r>
            <a:r>
              <a:rPr lang="en-US" sz="4800" b="1" kern="1200" dirty="0">
                <a:solidFill>
                  <a:srgbClr val="0000CC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3</a:t>
            </a:r>
            <a:r>
              <a:rPr lang="vi-VN" sz="4800" b="1" kern="1200" dirty="0">
                <a:solidFill>
                  <a:srgbClr val="0000CC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lang="en-US" sz="4800" b="1" kern="1200" dirty="0">
                <a:solidFill>
                  <a:srgbClr val="0000CC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Bảng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sau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đây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biết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lần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học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tiếng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Anh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trên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Internet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tuần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học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sinh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lớp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10: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A6FCEE91-51C7-4CAA-BCFE-E1E66A0BE1FE}"/>
              </a:ext>
            </a:extLst>
          </p:cNvPr>
          <p:cNvGrpSpPr/>
          <p:nvPr/>
        </p:nvGrpSpPr>
        <p:grpSpPr>
          <a:xfrm>
            <a:off x="609600" y="2264920"/>
            <a:ext cx="1454536" cy="751840"/>
            <a:chOff x="0" y="92326"/>
            <a:chExt cx="575416" cy="197663"/>
          </a:xfrm>
        </p:grpSpPr>
        <p:grpSp>
          <p:nvGrpSpPr>
            <p:cNvPr id="6" name="Group 5">
              <a:extLst>
                <a:ext uri="{FF2B5EF4-FFF2-40B4-BE49-F238E27FC236}">
                  <a16:creationId xmlns="" xmlns:a16="http://schemas.microsoft.com/office/drawing/2014/main" id="{5D7CF228-B3EA-4C54-B215-91357F7C6D8E}"/>
                </a:ext>
              </a:extLst>
            </p:cNvPr>
            <p:cNvGrpSpPr/>
            <p:nvPr/>
          </p:nvGrpSpPr>
          <p:grpSpPr>
            <a:xfrm>
              <a:off x="0" y="92326"/>
              <a:ext cx="575416" cy="197663"/>
              <a:chOff x="0" y="92326"/>
              <a:chExt cx="644449" cy="302837"/>
            </a:xfrm>
          </p:grpSpPr>
          <p:sp>
            <p:nvSpPr>
              <p:cNvPr id="9" name="Arrow: Pentagon 8">
                <a:extLst>
                  <a:ext uri="{FF2B5EF4-FFF2-40B4-BE49-F238E27FC236}">
                    <a16:creationId xmlns="" xmlns:a16="http://schemas.microsoft.com/office/drawing/2014/main" id="{B441DAEF-BE9B-4A5C-B04F-F250E2204F97}"/>
                  </a:ext>
                </a:extLst>
              </p:cNvPr>
              <p:cNvSpPr/>
              <p:nvPr/>
            </p:nvSpPr>
            <p:spPr>
              <a:xfrm>
                <a:off x="0" y="103807"/>
                <a:ext cx="420648" cy="291356"/>
              </a:xfrm>
              <a:prstGeom prst="homePlat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48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0" name="Arrow: Chevron 9">
                <a:extLst>
                  <a:ext uri="{FF2B5EF4-FFF2-40B4-BE49-F238E27FC236}">
                    <a16:creationId xmlns="" xmlns:a16="http://schemas.microsoft.com/office/drawing/2014/main" id="{1CC7B1B0-944B-4324-B6D1-4040CC272F75}"/>
                  </a:ext>
                </a:extLst>
              </p:cNvPr>
              <p:cNvSpPr/>
              <p:nvPr/>
            </p:nvSpPr>
            <p:spPr>
              <a:xfrm>
                <a:off x="380243" y="92326"/>
                <a:ext cx="169459" cy="291671"/>
              </a:xfrm>
              <a:prstGeom prst="chevron">
                <a:avLst>
                  <a:gd name="adj" fmla="val 83506"/>
                </a:avLst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48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1" name="Arrow: Chevron 10">
                <a:extLst>
                  <a:ext uri="{FF2B5EF4-FFF2-40B4-BE49-F238E27FC236}">
                    <a16:creationId xmlns="" xmlns:a16="http://schemas.microsoft.com/office/drawing/2014/main" id="{203B43CD-040F-4C17-9269-81826EE2D48A}"/>
                  </a:ext>
                </a:extLst>
              </p:cNvPr>
              <p:cNvSpPr/>
              <p:nvPr/>
            </p:nvSpPr>
            <p:spPr>
              <a:xfrm>
                <a:off x="474990" y="92326"/>
                <a:ext cx="169459" cy="291671"/>
              </a:xfrm>
              <a:prstGeom prst="chevron">
                <a:avLst>
                  <a:gd name="adj" fmla="val 83506"/>
                </a:avLst>
              </a:prstGeom>
              <a:solidFill>
                <a:srgbClr val="0000CC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48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7" name="Flowchart: Terminator 6">
              <a:extLst>
                <a:ext uri="{FF2B5EF4-FFF2-40B4-BE49-F238E27FC236}">
                  <a16:creationId xmlns="" xmlns:a16="http://schemas.microsoft.com/office/drawing/2014/main" id="{8B5094AC-53B4-41BF-94FD-D4A37F432497}"/>
                </a:ext>
              </a:extLst>
            </p:cNvPr>
            <p:cNvSpPr/>
            <p:nvPr/>
          </p:nvSpPr>
          <p:spPr>
            <a:xfrm>
              <a:off x="80311" y="137613"/>
              <a:ext cx="253736" cy="115827"/>
            </a:xfrm>
            <a:prstGeom prst="flowChartTerminator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4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="" xmlns:a16="http://schemas.microsoft.com/office/drawing/2014/main" id="{8B6C7FDA-9BA4-4498-A785-0ECE09D21DCE}"/>
                </a:ext>
              </a:extLst>
            </p:cNvPr>
            <p:cNvSpPr/>
            <p:nvPr/>
          </p:nvSpPr>
          <p:spPr>
            <a:xfrm>
              <a:off x="211660" y="142761"/>
              <a:ext cx="92369" cy="95432"/>
            </a:xfrm>
            <a:prstGeom prst="ellipse">
              <a:avLst/>
            </a:prstGeom>
            <a:solidFill>
              <a:srgbClr val="333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4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B485D86A-47AE-44E6-ABC1-3B6003D2D708}"/>
              </a:ext>
            </a:extLst>
          </p:cNvPr>
          <p:cNvSpPr txBox="1"/>
          <p:nvPr/>
        </p:nvSpPr>
        <p:spPr>
          <a:xfrm>
            <a:off x="677228" y="6851073"/>
            <a:ext cx="12192000" cy="8115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Bef>
                <a:spcPts val="600"/>
              </a:spcBef>
            </a:pP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Hãy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tìm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tứ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phân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vị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mẫu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liệu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này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="" xmlns:a16="http://schemas.microsoft.com/office/drawing/2014/main" id="{227DD23A-AC2C-435B-AF57-4BD460198AB9}"/>
                  </a:ext>
                </a:extLst>
              </p:cNvPr>
              <p:cNvSpPr txBox="1"/>
              <p:nvPr/>
            </p:nvSpPr>
            <p:spPr>
              <a:xfrm>
                <a:off x="1378124" y="8017797"/>
                <a:ext cx="22555199" cy="41414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7000"/>
                  </a:lnSpc>
                  <a:spcBef>
                    <a:spcPts val="600"/>
                  </a:spcBef>
                </a:pPr>
                <a:r>
                  <a:rPr lang="en-US" sz="4800" b="1" i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Lời</a:t>
                </a:r>
                <a:r>
                  <a:rPr lang="en-US" sz="4800" b="1" i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i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</a:t>
                </a:r>
                <a:r>
                  <a:rPr lang="en-US" sz="4800" b="1" i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iải</a:t>
                </a:r>
                <a:r>
                  <a:rPr lang="en-US" sz="4800" i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</a:p>
              <a:p>
                <a:pPr marL="342900" lvl="0" indent="-34290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0"/>
                  </a:spcAft>
                  <a:buFont typeface="Symbol" panose="05050102010706020507" pitchFamily="18" charset="2"/>
                  <a:buChar char=""/>
                </a:pP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Vì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𝑛</m:t>
                    </m:r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=35</m:t>
                    </m:r>
                  </m:oMath>
                </a14:m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lẻ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trung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vị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18: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𝑄</m:t>
                        </m:r>
                      </m:e>
                      <m:sub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sub>
                    </m:sSub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=3</m:t>
                    </m:r>
                  </m:oMath>
                </a14:m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342900" lvl="0" indent="-342900" algn="just">
                  <a:lnSpc>
                    <a:spcPct val="150000"/>
                  </a:lnSpc>
                  <a:buFont typeface="Symbol" panose="05050102010706020507" pitchFamily="18" charset="2"/>
                  <a:buChar char=""/>
                </a:pP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Bên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trái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𝑄</m:t>
                        </m:r>
                      </m:e>
                      <m:sub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17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liệu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trung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vị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nửa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này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9: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𝑄</m:t>
                        </m:r>
                      </m:e>
                      <m:sub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sub>
                    </m:sSub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=2</m:t>
                    </m:r>
                  </m:oMath>
                </a14:m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342900" lvl="0" indent="-342900" algn="just">
                  <a:lnSpc>
                    <a:spcPct val="150000"/>
                  </a:lnSpc>
                  <a:buFont typeface="Symbol" panose="05050102010706020507" pitchFamily="18" charset="2"/>
                  <a:buChar char=""/>
                </a:pP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Bên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phải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𝑄</m:t>
                        </m:r>
                      </m:e>
                      <m:sub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17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liệu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trung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vị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nửa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này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27: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𝑄</m:t>
                        </m:r>
                      </m:e>
                      <m:sub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sub>
                    </m:sSub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=4</m:t>
                    </m:r>
                  </m:oMath>
                </a14:m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227DD23A-AC2C-435B-AF57-4BD460198A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8124" y="8017797"/>
                <a:ext cx="22555199" cy="4141455"/>
              </a:xfrm>
              <a:prstGeom prst="rect">
                <a:avLst/>
              </a:prstGeom>
              <a:blipFill>
                <a:blip r:embed="rId2"/>
                <a:stretch>
                  <a:fillRect l="-1270" t="-3824" b="-70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5E6AF859-7C21-4C13-BD96-B928B2BB10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1663" y="4138928"/>
            <a:ext cx="22250400" cy="2739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77631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1">
            <a:extLst>
              <a:ext uri="{FF2B5EF4-FFF2-40B4-BE49-F238E27FC236}">
                <a16:creationId xmlns="" xmlns:a16="http://schemas.microsoft.com/office/drawing/2014/main" id="{D87ADF89-46F9-4713-9744-A644701231B8}"/>
              </a:ext>
            </a:extLst>
          </p:cNvPr>
          <p:cNvSpPr txBox="1">
            <a:spLocks/>
          </p:cNvSpPr>
          <p:nvPr/>
        </p:nvSpPr>
        <p:spPr>
          <a:xfrm>
            <a:off x="838200" y="1879601"/>
            <a:ext cx="22744386" cy="11604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r>
              <a:rPr lang="en-US" b="1"/>
              <a:t>3</a:t>
            </a:r>
            <a:r>
              <a:rPr lang="vi-VN" b="1"/>
              <a:t>. </a:t>
            </a:r>
            <a:r>
              <a:rPr lang="en-US" b="1"/>
              <a:t>MỐT</a:t>
            </a:r>
            <a:endParaRPr lang="en-US"/>
          </a:p>
        </p:txBody>
      </p:sp>
      <p:sp>
        <p:nvSpPr>
          <p:cNvPr id="99" name="Content Placeholder 2">
            <a:extLst>
              <a:ext uri="{FF2B5EF4-FFF2-40B4-BE49-F238E27FC236}">
                <a16:creationId xmlns="" xmlns:a16="http://schemas.microsoft.com/office/drawing/2014/main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924928" y="3429000"/>
            <a:ext cx="11215207" cy="9990140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vi-VN" b="1" dirty="0"/>
              <a:t>HĐ</a:t>
            </a:r>
            <a:r>
              <a:rPr lang="en-US" b="1" dirty="0"/>
              <a:t>5</a:t>
            </a:r>
            <a:r>
              <a:rPr lang="vi-VN" b="1" dirty="0"/>
              <a:t>: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cửa</a:t>
            </a:r>
            <a:r>
              <a:rPr lang="en-US" dirty="0"/>
              <a:t> </a:t>
            </a:r>
            <a:r>
              <a:rPr lang="en-US" dirty="0" err="1"/>
              <a:t>hàng</a:t>
            </a:r>
            <a:r>
              <a:rPr lang="en-US" dirty="0"/>
              <a:t> </a:t>
            </a:r>
            <a:r>
              <a:rPr lang="en-US" dirty="0" err="1"/>
              <a:t>giày</a:t>
            </a:r>
            <a:r>
              <a:rPr lang="en-US" dirty="0"/>
              <a:t> </a:t>
            </a:r>
            <a:r>
              <a:rPr lang="en-US" dirty="0" err="1"/>
              <a:t>thể</a:t>
            </a:r>
            <a:r>
              <a:rPr lang="en-US" dirty="0"/>
              <a:t> </a:t>
            </a:r>
            <a:r>
              <a:rPr lang="en-US" dirty="0" err="1"/>
              <a:t>thao</a:t>
            </a:r>
            <a:r>
              <a:rPr lang="en-US" dirty="0"/>
              <a:t> </a:t>
            </a:r>
            <a:r>
              <a:rPr lang="en-US" dirty="0" err="1"/>
              <a:t>đã</a:t>
            </a:r>
            <a:r>
              <a:rPr lang="en-US" dirty="0"/>
              <a:t> </a:t>
            </a:r>
            <a:r>
              <a:rPr lang="en-US" dirty="0" err="1"/>
              <a:t>thống</a:t>
            </a:r>
            <a:r>
              <a:rPr lang="en-US" dirty="0"/>
              <a:t> </a:t>
            </a:r>
            <a:r>
              <a:rPr lang="en-US" dirty="0" err="1"/>
              <a:t>kê</a:t>
            </a:r>
            <a:r>
              <a:rPr lang="en-US" dirty="0"/>
              <a:t> </a:t>
            </a:r>
            <a:r>
              <a:rPr lang="en-US" dirty="0" err="1"/>
              <a:t>cỡ</a:t>
            </a:r>
            <a:r>
              <a:rPr lang="en-US" dirty="0"/>
              <a:t> </a:t>
            </a:r>
            <a:r>
              <a:rPr lang="en-US" dirty="0" err="1"/>
              <a:t>giày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khách</a:t>
            </a:r>
            <a:r>
              <a:rPr lang="en-US" dirty="0"/>
              <a:t> </a:t>
            </a:r>
            <a:r>
              <a:rPr lang="en-US" dirty="0" err="1"/>
              <a:t>hàng</a:t>
            </a:r>
            <a:r>
              <a:rPr lang="en-US" dirty="0"/>
              <a:t> </a:t>
            </a:r>
            <a:r>
              <a:rPr lang="en-US" dirty="0" err="1"/>
              <a:t>nam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ngẫu</a:t>
            </a:r>
            <a:r>
              <a:rPr lang="en-US" dirty="0"/>
              <a:t> </a:t>
            </a:r>
            <a:r>
              <a:rPr lang="en-US" dirty="0" err="1"/>
              <a:t>nhiên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kết</a:t>
            </a:r>
            <a:r>
              <a:rPr lang="en-US" dirty="0"/>
              <a:t> </a:t>
            </a:r>
            <a:r>
              <a:rPr lang="en-US" dirty="0" err="1"/>
              <a:t>quả</a:t>
            </a:r>
            <a:r>
              <a:rPr lang="en-US" dirty="0"/>
              <a:t> </a:t>
            </a:r>
            <a:r>
              <a:rPr lang="en-US" dirty="0" err="1"/>
              <a:t>như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:</a:t>
            </a:r>
          </a:p>
          <a:p>
            <a:r>
              <a:rPr lang="en-US" dirty="0"/>
              <a:t> </a:t>
            </a:r>
          </a:p>
          <a:p>
            <a:pPr marL="0" lvl="0" indent="0">
              <a:buNone/>
            </a:pPr>
            <a:endParaRPr lang="en-US" dirty="0"/>
          </a:p>
          <a:p>
            <a:pPr marL="0" lvl="0" indent="0">
              <a:buNone/>
            </a:pPr>
            <a:r>
              <a:rPr lang="en-US" dirty="0"/>
              <a:t>a)</a:t>
            </a:r>
            <a:r>
              <a:rPr lang="en-US" dirty="0" err="1"/>
              <a:t>Tính</a:t>
            </a:r>
            <a:r>
              <a:rPr lang="en-US" dirty="0"/>
              <a:t> </a:t>
            </a:r>
            <a:r>
              <a:rPr lang="en-US" dirty="0" err="1"/>
              <a:t>cỡ</a:t>
            </a:r>
            <a:r>
              <a:rPr lang="en-US" dirty="0"/>
              <a:t> </a:t>
            </a:r>
            <a:r>
              <a:rPr lang="en-US" dirty="0" err="1"/>
              <a:t>giày</a:t>
            </a:r>
            <a:r>
              <a:rPr lang="en-US" dirty="0"/>
              <a:t> </a:t>
            </a:r>
            <a:r>
              <a:rPr lang="en-US" dirty="0" err="1"/>
              <a:t>trung</a:t>
            </a:r>
            <a:r>
              <a:rPr lang="en-US" dirty="0"/>
              <a:t> </a:t>
            </a:r>
            <a:r>
              <a:rPr lang="en-US" dirty="0" err="1"/>
              <a:t>bình</a:t>
            </a:r>
            <a:r>
              <a:rPr lang="en-US" dirty="0"/>
              <a:t>.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trung</a:t>
            </a:r>
            <a:r>
              <a:rPr lang="en-US" dirty="0"/>
              <a:t> </a:t>
            </a:r>
            <a:r>
              <a:rPr lang="en-US" dirty="0" err="1"/>
              <a:t>bình</a:t>
            </a:r>
            <a:r>
              <a:rPr lang="en-US" dirty="0"/>
              <a:t> </a:t>
            </a:r>
            <a:r>
              <a:rPr lang="en-US" dirty="0" err="1"/>
              <a:t>này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ý </a:t>
            </a:r>
            <a:r>
              <a:rPr lang="en-US" dirty="0" err="1"/>
              <a:t>nghĩa</a:t>
            </a:r>
            <a:r>
              <a:rPr lang="en-US" dirty="0"/>
              <a:t> </a:t>
            </a:r>
            <a:r>
              <a:rPr lang="en-US" dirty="0" err="1"/>
              <a:t>gì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cửa</a:t>
            </a:r>
            <a:r>
              <a:rPr lang="en-US" dirty="0"/>
              <a:t> </a:t>
            </a:r>
            <a:r>
              <a:rPr lang="en-US" dirty="0" err="1"/>
              <a:t>hàng</a:t>
            </a:r>
            <a:r>
              <a:rPr lang="en-US" dirty="0"/>
              <a:t> </a:t>
            </a:r>
            <a:r>
              <a:rPr lang="en-US" dirty="0" err="1"/>
              <a:t>không</a:t>
            </a:r>
            <a:r>
              <a:rPr lang="en-US" dirty="0"/>
              <a:t>?</a:t>
            </a:r>
          </a:p>
          <a:p>
            <a:pPr marL="0" lvl="0" indent="0">
              <a:buNone/>
            </a:pPr>
            <a:r>
              <a:rPr lang="en-US" dirty="0"/>
              <a:t>b)</a:t>
            </a:r>
            <a:r>
              <a:rPr lang="en-US" dirty="0" err="1"/>
              <a:t>Cửa</a:t>
            </a:r>
            <a:r>
              <a:rPr lang="en-US" dirty="0"/>
              <a:t> </a:t>
            </a:r>
            <a:r>
              <a:rPr lang="en-US" dirty="0" err="1"/>
              <a:t>hàng</a:t>
            </a:r>
            <a:r>
              <a:rPr lang="en-US" dirty="0"/>
              <a:t> </a:t>
            </a:r>
            <a:r>
              <a:rPr lang="en-US" dirty="0" err="1"/>
              <a:t>nên</a:t>
            </a:r>
            <a:r>
              <a:rPr lang="en-US" dirty="0"/>
              <a:t> </a:t>
            </a:r>
            <a:r>
              <a:rPr lang="en-US" dirty="0" err="1"/>
              <a:t>nhập</a:t>
            </a:r>
            <a:r>
              <a:rPr lang="en-US" dirty="0"/>
              <a:t> </a:t>
            </a:r>
            <a:r>
              <a:rPr lang="en-US" dirty="0" err="1"/>
              <a:t>cỡ</a:t>
            </a:r>
            <a:r>
              <a:rPr lang="en-US" dirty="0"/>
              <a:t> </a:t>
            </a:r>
            <a:r>
              <a:rPr lang="en-US" dirty="0" err="1"/>
              <a:t>giày</a:t>
            </a:r>
            <a:r>
              <a:rPr lang="en-US" dirty="0"/>
              <a:t> </a:t>
            </a:r>
            <a:r>
              <a:rPr lang="en-US" dirty="0" err="1"/>
              <a:t>nào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lượng</a:t>
            </a:r>
            <a:r>
              <a:rPr lang="en-US" dirty="0"/>
              <a:t> </a:t>
            </a:r>
            <a:r>
              <a:rPr lang="en-US" dirty="0" err="1"/>
              <a:t>nhiều</a:t>
            </a:r>
            <a:r>
              <a:rPr lang="en-US" dirty="0"/>
              <a:t> </a:t>
            </a:r>
            <a:r>
              <a:rPr lang="en-US" dirty="0" err="1"/>
              <a:t>nhất</a:t>
            </a:r>
            <a:r>
              <a:rPr lang="en-US" dirty="0"/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="" xmlns:a16="http://schemas.microsoft.com/office/drawing/2014/main" id="{08B49A2E-2A9D-46FD-AE9C-29462A33F0E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341629" y="3429000"/>
                <a:ext cx="11630891" cy="8702676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1" dirty="0" err="1"/>
                  <a:t>Giải</a:t>
                </a:r>
                <a:endParaRPr lang="en-US" dirty="0"/>
              </a:p>
              <a:p>
                <a:r>
                  <a:rPr lang="en-US" dirty="0" err="1"/>
                  <a:t>Bảng</a:t>
                </a:r>
                <a:r>
                  <a:rPr lang="en-US" dirty="0"/>
                  <a:t> </a:t>
                </a:r>
                <a:r>
                  <a:rPr lang="en-US" dirty="0" err="1"/>
                  <a:t>thống</a:t>
                </a:r>
                <a:r>
                  <a:rPr lang="en-US" dirty="0"/>
                  <a:t> </a:t>
                </a:r>
                <a:r>
                  <a:rPr lang="en-US" dirty="0" err="1"/>
                  <a:t>kê</a:t>
                </a:r>
                <a:r>
                  <a:rPr lang="en-US" dirty="0"/>
                  <a:t> </a:t>
                </a:r>
                <a:r>
                  <a:rPr lang="en-US" dirty="0" err="1"/>
                  <a:t>cỡ</a:t>
                </a:r>
                <a:r>
                  <a:rPr lang="en-US" dirty="0"/>
                  <a:t> </a:t>
                </a:r>
                <a:r>
                  <a:rPr lang="en-US" dirty="0" err="1"/>
                  <a:t>giày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một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khách</a:t>
                </a:r>
                <a:r>
                  <a:rPr lang="en-US" dirty="0"/>
                  <a:t> </a:t>
                </a:r>
                <a:r>
                  <a:rPr lang="en-US" dirty="0" err="1"/>
                  <a:t>hàng</a:t>
                </a:r>
                <a:r>
                  <a:rPr lang="en-US" dirty="0"/>
                  <a:t> </a:t>
                </a:r>
                <a:r>
                  <a:rPr lang="en-US" dirty="0" err="1"/>
                  <a:t>nam</a:t>
                </a:r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a) </a:t>
                </a:r>
                <a:r>
                  <a:rPr lang="vi-VN" dirty="0"/>
                  <a:t>Cỡ giày trung bình là</a:t>
                </a:r>
                <a:endParaRPr lang="en-US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38⋅3+39⋅9+40⋅2+41⋅1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=39,067</m:t>
                    </m:r>
                  </m:oMath>
                </a14:m>
                <a:r>
                  <a:rPr lang="en-US" dirty="0"/>
                  <a:t>. </a:t>
                </a:r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trung</a:t>
                </a:r>
                <a:r>
                  <a:rPr lang="en-US" dirty="0"/>
                  <a:t> </a:t>
                </a:r>
                <a:r>
                  <a:rPr lang="en-US" dirty="0" err="1"/>
                  <a:t>bình</a:t>
                </a:r>
                <a:r>
                  <a:rPr lang="en-US" dirty="0"/>
                  <a:t> </a:t>
                </a:r>
                <a:r>
                  <a:rPr lang="en-US" dirty="0" err="1"/>
                  <a:t>này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</a:t>
                </a:r>
                <a:r>
                  <a:rPr lang="en-US" dirty="0" err="1"/>
                  <a:t>có</a:t>
                </a:r>
                <a:r>
                  <a:rPr lang="en-US" dirty="0"/>
                  <a:t> ý </a:t>
                </a:r>
                <a:r>
                  <a:rPr lang="en-US" dirty="0" err="1"/>
                  <a:t>nghĩa</a:t>
                </a:r>
                <a:r>
                  <a:rPr lang="en-US" dirty="0"/>
                  <a:t> </a:t>
                </a:r>
                <a:r>
                  <a:rPr lang="en-US" dirty="0" err="1"/>
                  <a:t>với</a:t>
                </a:r>
                <a:r>
                  <a:rPr lang="en-US" dirty="0"/>
                  <a:t> </a:t>
                </a:r>
                <a:r>
                  <a:rPr lang="en-US" dirty="0" err="1"/>
                  <a:t>cửa</a:t>
                </a:r>
                <a:r>
                  <a:rPr lang="en-US" dirty="0"/>
                  <a:t> </a:t>
                </a:r>
                <a:r>
                  <a:rPr lang="en-US" dirty="0" err="1"/>
                  <a:t>hàng</a:t>
                </a:r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r>
                  <a:rPr lang="en-US" dirty="0"/>
                  <a:t>b) </a:t>
                </a:r>
                <a:r>
                  <a:rPr lang="en-US" dirty="0" err="1"/>
                  <a:t>Cửa</a:t>
                </a:r>
                <a:r>
                  <a:rPr lang="en-US" dirty="0"/>
                  <a:t> </a:t>
                </a:r>
                <a:r>
                  <a:rPr lang="en-US" dirty="0" err="1"/>
                  <a:t>hàng</a:t>
                </a:r>
                <a:r>
                  <a:rPr lang="en-US" dirty="0"/>
                  <a:t> 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nhập</a:t>
                </a:r>
                <a:r>
                  <a:rPr lang="en-US" dirty="0"/>
                  <a:t> </a:t>
                </a:r>
                <a:r>
                  <a:rPr lang="en-US" dirty="0" err="1"/>
                  <a:t>cỡ</a:t>
                </a:r>
                <a:r>
                  <a:rPr lang="en-US" dirty="0"/>
                  <a:t> </a:t>
                </a:r>
                <a:r>
                  <a:rPr lang="en-US" dirty="0" err="1"/>
                  <a:t>giày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39 </a:t>
                </a:r>
                <a:r>
                  <a:rPr lang="en-US" dirty="0" err="1"/>
                  <a:t>với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lượng</a:t>
                </a:r>
                <a:r>
                  <a:rPr lang="en-US" dirty="0"/>
                  <a:t> </a:t>
                </a:r>
                <a:r>
                  <a:rPr lang="en-US" dirty="0" err="1"/>
                  <a:t>nhiều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41629" y="3429000"/>
                <a:ext cx="11630891" cy="8702676"/>
              </a:xfrm>
              <a:prstGeom prst="rect">
                <a:avLst/>
              </a:prstGeom>
              <a:blipFill>
                <a:blip r:embed="rId3"/>
                <a:stretch>
                  <a:fillRect l="-2356" t="-2309" b="-1050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10">
            <a:extLst>
              <a:ext uri="{FF2B5EF4-FFF2-40B4-BE49-F238E27FC236}">
                <a16:creationId xmlns="" xmlns:a16="http://schemas.microsoft.com/office/drawing/2014/main" id="{BD255DE9-A7E5-4D26-8DFE-87BBB50DAD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-801414" y="800100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3845CFDF-3A67-4BCA-A0BF-82789625131D}"/>
              </a:ext>
            </a:extLst>
          </p:cNvPr>
          <p:cNvGrpSpPr/>
          <p:nvPr/>
        </p:nvGrpSpPr>
        <p:grpSpPr>
          <a:xfrm>
            <a:off x="-801414" y="8056277"/>
            <a:ext cx="433096" cy="140199"/>
            <a:chOff x="0" y="92326"/>
            <a:chExt cx="575416" cy="197663"/>
          </a:xfrm>
        </p:grpSpPr>
        <p:grpSp>
          <p:nvGrpSpPr>
            <p:cNvPr id="11" name="Group 10">
              <a:extLst>
                <a:ext uri="{FF2B5EF4-FFF2-40B4-BE49-F238E27FC236}">
                  <a16:creationId xmlns="" xmlns:a16="http://schemas.microsoft.com/office/drawing/2014/main" id="{D9B14BE2-60F2-4D6A-88A7-F848F0373D75}"/>
                </a:ext>
              </a:extLst>
            </p:cNvPr>
            <p:cNvGrpSpPr/>
            <p:nvPr/>
          </p:nvGrpSpPr>
          <p:grpSpPr>
            <a:xfrm>
              <a:off x="0" y="92326"/>
              <a:ext cx="575416" cy="197663"/>
              <a:chOff x="0" y="92326"/>
              <a:chExt cx="644449" cy="302837"/>
            </a:xfrm>
          </p:grpSpPr>
          <p:sp>
            <p:nvSpPr>
              <p:cNvPr id="14" name="Arrow: Pentagon 13">
                <a:extLst>
                  <a:ext uri="{FF2B5EF4-FFF2-40B4-BE49-F238E27FC236}">
                    <a16:creationId xmlns="" xmlns:a16="http://schemas.microsoft.com/office/drawing/2014/main" id="{65D14AA6-F834-47C0-9251-F5C628C12BF7}"/>
                  </a:ext>
                </a:extLst>
              </p:cNvPr>
              <p:cNvSpPr/>
              <p:nvPr/>
            </p:nvSpPr>
            <p:spPr>
              <a:xfrm>
                <a:off x="0" y="103807"/>
                <a:ext cx="420648" cy="291356"/>
              </a:xfrm>
              <a:prstGeom prst="homePlate">
                <a:avLst/>
              </a:prstGeom>
              <a:solidFill>
                <a:srgbClr val="5B9BD5">
                  <a:lumMod val="40000"/>
                  <a:lumOff val="6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" name="Arrow: Chevron 14">
                <a:extLst>
                  <a:ext uri="{FF2B5EF4-FFF2-40B4-BE49-F238E27FC236}">
                    <a16:creationId xmlns="" xmlns:a16="http://schemas.microsoft.com/office/drawing/2014/main" id="{D53ADCC8-9EB4-4109-A466-318E3ADDFEFA}"/>
                  </a:ext>
                </a:extLst>
              </p:cNvPr>
              <p:cNvSpPr/>
              <p:nvPr/>
            </p:nvSpPr>
            <p:spPr>
              <a:xfrm>
                <a:off x="380243" y="92326"/>
                <a:ext cx="169459" cy="291671"/>
              </a:xfrm>
              <a:prstGeom prst="chevron">
                <a:avLst>
                  <a:gd name="adj" fmla="val 83506"/>
                </a:avLst>
              </a:prstGeom>
              <a:solidFill>
                <a:srgbClr val="FFC000">
                  <a:lumMod val="40000"/>
                  <a:lumOff val="60000"/>
                </a:srgbClr>
              </a:solidFill>
              <a:ln w="12700" cap="flat" cmpd="sng" algn="ctr">
                <a:solidFill>
                  <a:srgbClr val="FFC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" name="Arrow: Chevron 15">
                <a:extLst>
                  <a:ext uri="{FF2B5EF4-FFF2-40B4-BE49-F238E27FC236}">
                    <a16:creationId xmlns="" xmlns:a16="http://schemas.microsoft.com/office/drawing/2014/main" id="{56D69F26-7E39-4758-8C95-359E2CFF2E6D}"/>
                  </a:ext>
                </a:extLst>
              </p:cNvPr>
              <p:cNvSpPr/>
              <p:nvPr/>
            </p:nvSpPr>
            <p:spPr>
              <a:xfrm>
                <a:off x="474990" y="92326"/>
                <a:ext cx="169459" cy="291671"/>
              </a:xfrm>
              <a:prstGeom prst="chevron">
                <a:avLst>
                  <a:gd name="adj" fmla="val 83506"/>
                </a:avLst>
              </a:prstGeom>
              <a:solidFill>
                <a:srgbClr val="0000CC"/>
              </a:solidFill>
              <a:ln w="12700" cap="flat" cmpd="sng" algn="ctr">
                <a:solidFill>
                  <a:srgbClr val="FFFF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2" name="Flowchart: Terminator 11">
              <a:extLst>
                <a:ext uri="{FF2B5EF4-FFF2-40B4-BE49-F238E27FC236}">
                  <a16:creationId xmlns="" xmlns:a16="http://schemas.microsoft.com/office/drawing/2014/main" id="{B3BD190A-AF1C-47AE-8CD7-B804B9802D0F}"/>
                </a:ext>
              </a:extLst>
            </p:cNvPr>
            <p:cNvSpPr/>
            <p:nvPr/>
          </p:nvSpPr>
          <p:spPr>
            <a:xfrm>
              <a:off x="80311" y="137613"/>
              <a:ext cx="253736" cy="115827"/>
            </a:xfrm>
            <a:prstGeom prst="flowChartTerminator">
              <a:avLst/>
            </a:prstGeom>
            <a:solidFill>
              <a:srgbClr val="FFFF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="" xmlns:a16="http://schemas.microsoft.com/office/drawing/2014/main" id="{80D447F6-1B8F-4074-98B2-D7F61A644BCE}"/>
                </a:ext>
              </a:extLst>
            </p:cNvPr>
            <p:cNvSpPr/>
            <p:nvPr/>
          </p:nvSpPr>
          <p:spPr>
            <a:xfrm>
              <a:off x="211660" y="142761"/>
              <a:ext cx="92369" cy="95432"/>
            </a:xfrm>
            <a:prstGeom prst="ellipse">
              <a:avLst/>
            </a:prstGeom>
            <a:solidFill>
              <a:srgbClr val="3333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endParaRPr lang="en-US"/>
            </a:p>
          </p:txBody>
        </p:sp>
      </p:grpSp>
      <p:graphicFrame>
        <p:nvGraphicFramePr>
          <p:cNvPr id="17" name="Table 17">
            <a:extLst>
              <a:ext uri="{FF2B5EF4-FFF2-40B4-BE49-F238E27FC236}">
                <a16:creationId xmlns="" xmlns:a16="http://schemas.microsoft.com/office/drawing/2014/main" id="{E044DE9C-E420-4A99-B68B-6F301997AD34}"/>
              </a:ext>
            </a:extLst>
          </p:cNvPr>
          <p:cNvGraphicFramePr>
            <a:graphicFrameLocks noGrp="1"/>
          </p:cNvGraphicFramePr>
          <p:nvPr/>
        </p:nvGraphicFramePr>
        <p:xfrm>
          <a:off x="1211498" y="5793521"/>
          <a:ext cx="10642065" cy="1123199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709471">
                  <a:extLst>
                    <a:ext uri="{9D8B030D-6E8A-4147-A177-3AD203B41FA5}">
                      <a16:colId xmlns="" xmlns:a16="http://schemas.microsoft.com/office/drawing/2014/main" val="4111019033"/>
                    </a:ext>
                  </a:extLst>
                </a:gridCol>
                <a:gridCol w="709471">
                  <a:extLst>
                    <a:ext uri="{9D8B030D-6E8A-4147-A177-3AD203B41FA5}">
                      <a16:colId xmlns="" xmlns:a16="http://schemas.microsoft.com/office/drawing/2014/main" val="4294460821"/>
                    </a:ext>
                  </a:extLst>
                </a:gridCol>
                <a:gridCol w="709471">
                  <a:extLst>
                    <a:ext uri="{9D8B030D-6E8A-4147-A177-3AD203B41FA5}">
                      <a16:colId xmlns="" xmlns:a16="http://schemas.microsoft.com/office/drawing/2014/main" val="2006573200"/>
                    </a:ext>
                  </a:extLst>
                </a:gridCol>
                <a:gridCol w="709471">
                  <a:extLst>
                    <a:ext uri="{9D8B030D-6E8A-4147-A177-3AD203B41FA5}">
                      <a16:colId xmlns="" xmlns:a16="http://schemas.microsoft.com/office/drawing/2014/main" val="357481502"/>
                    </a:ext>
                  </a:extLst>
                </a:gridCol>
                <a:gridCol w="709471">
                  <a:extLst>
                    <a:ext uri="{9D8B030D-6E8A-4147-A177-3AD203B41FA5}">
                      <a16:colId xmlns="" xmlns:a16="http://schemas.microsoft.com/office/drawing/2014/main" val="2585470549"/>
                    </a:ext>
                  </a:extLst>
                </a:gridCol>
                <a:gridCol w="709471">
                  <a:extLst>
                    <a:ext uri="{9D8B030D-6E8A-4147-A177-3AD203B41FA5}">
                      <a16:colId xmlns="" xmlns:a16="http://schemas.microsoft.com/office/drawing/2014/main" val="669479381"/>
                    </a:ext>
                  </a:extLst>
                </a:gridCol>
                <a:gridCol w="709471">
                  <a:extLst>
                    <a:ext uri="{9D8B030D-6E8A-4147-A177-3AD203B41FA5}">
                      <a16:colId xmlns="" xmlns:a16="http://schemas.microsoft.com/office/drawing/2014/main" val="2293929716"/>
                    </a:ext>
                  </a:extLst>
                </a:gridCol>
                <a:gridCol w="709471">
                  <a:extLst>
                    <a:ext uri="{9D8B030D-6E8A-4147-A177-3AD203B41FA5}">
                      <a16:colId xmlns="" xmlns:a16="http://schemas.microsoft.com/office/drawing/2014/main" val="2131465456"/>
                    </a:ext>
                  </a:extLst>
                </a:gridCol>
                <a:gridCol w="709471">
                  <a:extLst>
                    <a:ext uri="{9D8B030D-6E8A-4147-A177-3AD203B41FA5}">
                      <a16:colId xmlns="" xmlns:a16="http://schemas.microsoft.com/office/drawing/2014/main" val="3460226092"/>
                    </a:ext>
                  </a:extLst>
                </a:gridCol>
                <a:gridCol w="709471">
                  <a:extLst>
                    <a:ext uri="{9D8B030D-6E8A-4147-A177-3AD203B41FA5}">
                      <a16:colId xmlns="" xmlns:a16="http://schemas.microsoft.com/office/drawing/2014/main" val="2460047931"/>
                    </a:ext>
                  </a:extLst>
                </a:gridCol>
                <a:gridCol w="709471">
                  <a:extLst>
                    <a:ext uri="{9D8B030D-6E8A-4147-A177-3AD203B41FA5}">
                      <a16:colId xmlns="" xmlns:a16="http://schemas.microsoft.com/office/drawing/2014/main" val="4064085348"/>
                    </a:ext>
                  </a:extLst>
                </a:gridCol>
                <a:gridCol w="709471">
                  <a:extLst>
                    <a:ext uri="{9D8B030D-6E8A-4147-A177-3AD203B41FA5}">
                      <a16:colId xmlns="" xmlns:a16="http://schemas.microsoft.com/office/drawing/2014/main" val="2245696258"/>
                    </a:ext>
                  </a:extLst>
                </a:gridCol>
                <a:gridCol w="709471">
                  <a:extLst>
                    <a:ext uri="{9D8B030D-6E8A-4147-A177-3AD203B41FA5}">
                      <a16:colId xmlns="" xmlns:a16="http://schemas.microsoft.com/office/drawing/2014/main" val="73679073"/>
                    </a:ext>
                  </a:extLst>
                </a:gridCol>
                <a:gridCol w="709471">
                  <a:extLst>
                    <a:ext uri="{9D8B030D-6E8A-4147-A177-3AD203B41FA5}">
                      <a16:colId xmlns="" xmlns:a16="http://schemas.microsoft.com/office/drawing/2014/main" val="3936426495"/>
                    </a:ext>
                  </a:extLst>
                </a:gridCol>
                <a:gridCol w="709471">
                  <a:extLst>
                    <a:ext uri="{9D8B030D-6E8A-4147-A177-3AD203B41FA5}">
                      <a16:colId xmlns="" xmlns:a16="http://schemas.microsoft.com/office/drawing/2014/main" val="3452962954"/>
                    </a:ext>
                  </a:extLst>
                </a:gridCol>
              </a:tblGrid>
              <a:tr h="1123199">
                <a:tc>
                  <a:txBody>
                    <a:bodyPr/>
                    <a:lstStyle/>
                    <a:p>
                      <a:r>
                        <a:rPr lang="en-US" dirty="0"/>
                        <a:t>38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498805215"/>
                  </a:ext>
                </a:extLst>
              </a:tr>
            </a:tbl>
          </a:graphicData>
        </a:graphic>
      </p:graphicFrame>
      <p:graphicFrame>
        <p:nvGraphicFramePr>
          <p:cNvPr id="5" name="Table 5">
            <a:extLst>
              <a:ext uri="{FF2B5EF4-FFF2-40B4-BE49-F238E27FC236}">
                <a16:creationId xmlns="" xmlns:a16="http://schemas.microsoft.com/office/drawing/2014/main" id="{B81158D8-D13B-434A-8D09-B58F561C04B5}"/>
              </a:ext>
            </a:extLst>
          </p:cNvPr>
          <p:cNvGraphicFramePr>
            <a:graphicFrameLocks noGrp="1"/>
          </p:cNvGraphicFramePr>
          <p:nvPr/>
        </p:nvGraphicFramePr>
        <p:xfrm>
          <a:off x="12877800" y="5636560"/>
          <a:ext cx="9675410" cy="128016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935082">
                  <a:extLst>
                    <a:ext uri="{9D8B030D-6E8A-4147-A177-3AD203B41FA5}">
                      <a16:colId xmlns="" xmlns:a16="http://schemas.microsoft.com/office/drawing/2014/main" val="1561738541"/>
                    </a:ext>
                  </a:extLst>
                </a:gridCol>
                <a:gridCol w="1935082">
                  <a:extLst>
                    <a:ext uri="{9D8B030D-6E8A-4147-A177-3AD203B41FA5}">
                      <a16:colId xmlns="" xmlns:a16="http://schemas.microsoft.com/office/drawing/2014/main" val="621532858"/>
                    </a:ext>
                  </a:extLst>
                </a:gridCol>
                <a:gridCol w="1935082">
                  <a:extLst>
                    <a:ext uri="{9D8B030D-6E8A-4147-A177-3AD203B41FA5}">
                      <a16:colId xmlns="" xmlns:a16="http://schemas.microsoft.com/office/drawing/2014/main" val="1342274067"/>
                    </a:ext>
                  </a:extLst>
                </a:gridCol>
                <a:gridCol w="1935082">
                  <a:extLst>
                    <a:ext uri="{9D8B030D-6E8A-4147-A177-3AD203B41FA5}">
                      <a16:colId xmlns="" xmlns:a16="http://schemas.microsoft.com/office/drawing/2014/main" val="778555016"/>
                    </a:ext>
                  </a:extLst>
                </a:gridCol>
                <a:gridCol w="1935082">
                  <a:extLst>
                    <a:ext uri="{9D8B030D-6E8A-4147-A177-3AD203B41FA5}">
                      <a16:colId xmlns="" xmlns:a16="http://schemas.microsoft.com/office/drawing/2014/main" val="427514230"/>
                    </a:ext>
                  </a:extLst>
                </a:gridCol>
              </a:tblGrid>
              <a:tr h="167899">
                <a:tc>
                  <a:txBody>
                    <a:bodyPr/>
                    <a:lstStyle/>
                    <a:p>
                      <a:r>
                        <a:rPr lang="en-US" dirty="0" err="1"/>
                        <a:t>Cỡ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giày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2416340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Số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lượng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161752188"/>
                  </a:ext>
                </a:extLst>
              </a:tr>
            </a:tbl>
          </a:graphicData>
        </a:graphic>
      </p:graphicFrame>
      <p:grpSp>
        <p:nvGrpSpPr>
          <p:cNvPr id="19" name="Group 18">
            <a:extLst>
              <a:ext uri="{FF2B5EF4-FFF2-40B4-BE49-F238E27FC236}">
                <a16:creationId xmlns="" xmlns:a16="http://schemas.microsoft.com/office/drawing/2014/main" id="{9BD91AE6-2941-4AC3-92D5-65BDB0B7026B}"/>
              </a:ext>
            </a:extLst>
          </p:cNvPr>
          <p:cNvGrpSpPr/>
          <p:nvPr/>
        </p:nvGrpSpPr>
        <p:grpSpPr>
          <a:xfrm>
            <a:off x="167174" y="3333150"/>
            <a:ext cx="1112520" cy="1123199"/>
            <a:chOff x="0" y="92326"/>
            <a:chExt cx="575416" cy="197663"/>
          </a:xfrm>
        </p:grpSpPr>
        <p:grpSp>
          <p:nvGrpSpPr>
            <p:cNvPr id="20" name="Group 19">
              <a:extLst>
                <a:ext uri="{FF2B5EF4-FFF2-40B4-BE49-F238E27FC236}">
                  <a16:creationId xmlns="" xmlns:a16="http://schemas.microsoft.com/office/drawing/2014/main" id="{F73E042D-A379-4729-8249-291A59C19173}"/>
                </a:ext>
              </a:extLst>
            </p:cNvPr>
            <p:cNvGrpSpPr/>
            <p:nvPr/>
          </p:nvGrpSpPr>
          <p:grpSpPr>
            <a:xfrm>
              <a:off x="0" y="92326"/>
              <a:ext cx="575416" cy="197663"/>
              <a:chOff x="0" y="92326"/>
              <a:chExt cx="644449" cy="302837"/>
            </a:xfrm>
          </p:grpSpPr>
          <p:sp>
            <p:nvSpPr>
              <p:cNvPr id="23" name="Arrow: Pentagon 22">
                <a:extLst>
                  <a:ext uri="{FF2B5EF4-FFF2-40B4-BE49-F238E27FC236}">
                    <a16:creationId xmlns="" xmlns:a16="http://schemas.microsoft.com/office/drawing/2014/main" id="{02BDE42E-9835-4551-8D26-D5B42D7E6029}"/>
                  </a:ext>
                </a:extLst>
              </p:cNvPr>
              <p:cNvSpPr/>
              <p:nvPr/>
            </p:nvSpPr>
            <p:spPr>
              <a:xfrm>
                <a:off x="0" y="103807"/>
                <a:ext cx="420648" cy="291356"/>
              </a:xfrm>
              <a:prstGeom prst="homePlat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4" name="Arrow: Chevron 23">
                <a:extLst>
                  <a:ext uri="{FF2B5EF4-FFF2-40B4-BE49-F238E27FC236}">
                    <a16:creationId xmlns="" xmlns:a16="http://schemas.microsoft.com/office/drawing/2014/main" id="{E8AF279F-57B7-480E-92E4-B7E5F2CBC63B}"/>
                  </a:ext>
                </a:extLst>
              </p:cNvPr>
              <p:cNvSpPr/>
              <p:nvPr/>
            </p:nvSpPr>
            <p:spPr>
              <a:xfrm>
                <a:off x="380243" y="92326"/>
                <a:ext cx="169459" cy="291671"/>
              </a:xfrm>
              <a:prstGeom prst="chevron">
                <a:avLst>
                  <a:gd name="adj" fmla="val 83506"/>
                </a:avLst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5" name="Arrow: Chevron 24">
                <a:extLst>
                  <a:ext uri="{FF2B5EF4-FFF2-40B4-BE49-F238E27FC236}">
                    <a16:creationId xmlns="" xmlns:a16="http://schemas.microsoft.com/office/drawing/2014/main" id="{3F52C0EC-2E61-4C3A-BED5-851A09E4D800}"/>
                  </a:ext>
                </a:extLst>
              </p:cNvPr>
              <p:cNvSpPr/>
              <p:nvPr/>
            </p:nvSpPr>
            <p:spPr>
              <a:xfrm>
                <a:off x="474990" y="92326"/>
                <a:ext cx="169459" cy="291671"/>
              </a:xfrm>
              <a:prstGeom prst="chevron">
                <a:avLst>
                  <a:gd name="adj" fmla="val 83506"/>
                </a:avLst>
              </a:prstGeom>
              <a:solidFill>
                <a:srgbClr val="0000CC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  <p:sp>
          <p:nvSpPr>
            <p:cNvPr id="21" name="Flowchart: Terminator 20">
              <a:extLst>
                <a:ext uri="{FF2B5EF4-FFF2-40B4-BE49-F238E27FC236}">
                  <a16:creationId xmlns="" xmlns:a16="http://schemas.microsoft.com/office/drawing/2014/main" id="{1F5BF2A2-C6A4-482B-9FB2-427D1DC075AF}"/>
                </a:ext>
              </a:extLst>
            </p:cNvPr>
            <p:cNvSpPr/>
            <p:nvPr/>
          </p:nvSpPr>
          <p:spPr>
            <a:xfrm>
              <a:off x="80311" y="137613"/>
              <a:ext cx="253736" cy="115827"/>
            </a:xfrm>
            <a:prstGeom prst="flowChartTerminator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1088639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2177278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3265917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4354556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5443195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6531834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7620472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8709111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="" xmlns:a16="http://schemas.microsoft.com/office/drawing/2014/main" id="{986DC983-56EB-47D2-A16C-EABFEF4F617E}"/>
                </a:ext>
              </a:extLst>
            </p:cNvPr>
            <p:cNvSpPr/>
            <p:nvPr/>
          </p:nvSpPr>
          <p:spPr>
            <a:xfrm>
              <a:off x="211660" y="142761"/>
              <a:ext cx="92369" cy="95432"/>
            </a:xfrm>
            <a:prstGeom prst="ellipse">
              <a:avLst/>
            </a:prstGeom>
            <a:solidFill>
              <a:srgbClr val="333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1088639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2177278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3265917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4354556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5443195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6531834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7620472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8709111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9735358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: Góc Tròn 50">
            <a:extLst>
              <a:ext uri="{FF2B5EF4-FFF2-40B4-BE49-F238E27FC236}">
                <a16:creationId xmlns="" xmlns:a16="http://schemas.microsoft.com/office/drawing/2014/main" id="{E7BFEE55-F0F2-4595-B450-715BD6B421CB}"/>
              </a:ext>
            </a:extLst>
          </p:cNvPr>
          <p:cNvSpPr/>
          <p:nvPr/>
        </p:nvSpPr>
        <p:spPr>
          <a:xfrm>
            <a:off x="2781300" y="1905000"/>
            <a:ext cx="18821400" cy="1447800"/>
          </a:xfrm>
          <a:prstGeom prst="roundRect">
            <a:avLst/>
          </a:prstGeom>
          <a:solidFill>
            <a:srgbClr val="0070C0">
              <a:alpha val="68000"/>
            </a:srgbClr>
          </a:solidFill>
          <a:ln w="63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</a:pPr>
            <a:endParaRPr lang="en-US" sz="5200" dirty="0">
              <a:solidFill>
                <a:srgbClr val="FF000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lnSpc>
                <a:spcPct val="107000"/>
              </a:lnSpc>
            </a:pPr>
            <a:r>
              <a:rPr lang="vi-VN" sz="5200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Mốt</a:t>
            </a:r>
            <a:r>
              <a:rPr lang="vi-VN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của mẫu số liệu là giá trị xuất hiện với tần số lớn nhất.</a:t>
            </a:r>
            <a:endParaRPr lang="en-US" sz="52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lnSpc>
                <a:spcPct val="107000"/>
              </a:lnSpc>
            </a:pPr>
            <a:endParaRPr lang="en-US" sz="52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C276D99B-21A0-4083-960B-6AD5F16F857D}"/>
              </a:ext>
            </a:extLst>
          </p:cNvPr>
          <p:cNvSpPr txBox="1"/>
          <p:nvPr/>
        </p:nvSpPr>
        <p:spPr>
          <a:xfrm>
            <a:off x="609600" y="3834819"/>
            <a:ext cx="22402800" cy="1727781"/>
          </a:xfrm>
          <a:prstGeom prst="rect">
            <a:avLst/>
          </a:prstGeom>
          <a:solidFill>
            <a:srgbClr val="FF0000">
              <a:alpha val="50000"/>
            </a:srgbClr>
          </a:solidFill>
        </p:spPr>
        <p:txBody>
          <a:bodyPr wrap="square">
            <a:spAutoFit/>
          </a:bodyPr>
          <a:lstStyle/>
          <a:p>
            <a:pPr algn="l">
              <a:lnSpc>
                <a:spcPct val="107000"/>
              </a:lnSpc>
              <a:spcAft>
                <a:spcPts val="800"/>
              </a:spcAft>
              <a:tabLst>
                <a:tab pos="2646680" algn="l"/>
              </a:tabLst>
            </a:pPr>
            <a:r>
              <a:rPr lang="en-US" sz="5200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Ý </a:t>
            </a:r>
            <a:r>
              <a:rPr lang="en-US" sz="5200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nghĩa</a:t>
            </a:r>
            <a:r>
              <a:rPr lang="en-US" sz="5200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thể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dùng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mốt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để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đo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xu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thế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trung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tâm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mẫu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liệu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khi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mẫu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liệu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nhiều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trị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trùng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nhau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87131AA9-C143-446F-86D3-9B02A184616B}"/>
              </a:ext>
            </a:extLst>
          </p:cNvPr>
          <p:cNvSpPr txBox="1"/>
          <p:nvPr/>
        </p:nvSpPr>
        <p:spPr>
          <a:xfrm>
            <a:off x="2411285" y="5958530"/>
            <a:ext cx="20774598" cy="2686633"/>
          </a:xfrm>
          <a:prstGeom prst="rect">
            <a:avLst/>
          </a:prstGeom>
          <a:solidFill>
            <a:schemeClr val="accent2">
              <a:alpha val="90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en-US" sz="5200" b="1" kern="1200" dirty="0" err="1">
                <a:solidFill>
                  <a:srgbClr val="00B05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Ví</a:t>
            </a:r>
            <a:r>
              <a:rPr lang="en-US" sz="5200" b="1" kern="1200" dirty="0">
                <a:solidFill>
                  <a:srgbClr val="00B05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b="1" kern="1200" dirty="0" err="1">
                <a:solidFill>
                  <a:srgbClr val="00B05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dụ</a:t>
            </a:r>
            <a:r>
              <a:rPr lang="en-US" sz="5200" b="1" kern="1200" dirty="0">
                <a:solidFill>
                  <a:srgbClr val="00B05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4</a:t>
            </a:r>
            <a:r>
              <a:rPr lang="vi-VN" sz="5200" b="1" kern="1200" dirty="0">
                <a:solidFill>
                  <a:srgbClr val="00B05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lang="en-US" sz="5200" b="1" kern="1200" dirty="0">
                <a:solidFill>
                  <a:srgbClr val="00B05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Tìm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mốt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liệu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này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algn="just">
              <a:lnSpc>
                <a:spcPct val="107000"/>
              </a:lnSpc>
            </a:pP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Thống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kê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thời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gian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truy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cập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Internet (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đơn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vị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giờ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một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ngày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học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sinh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lớp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10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như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sau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09CD3DA5-F7E1-4221-83A2-842197A5AD49}"/>
              </a:ext>
            </a:extLst>
          </p:cNvPr>
          <p:cNvGrpSpPr/>
          <p:nvPr/>
        </p:nvGrpSpPr>
        <p:grpSpPr>
          <a:xfrm>
            <a:off x="0" y="6044619"/>
            <a:ext cx="2251268" cy="1189301"/>
            <a:chOff x="0" y="92326"/>
            <a:chExt cx="575416" cy="197663"/>
          </a:xfrm>
        </p:grpSpPr>
        <p:grpSp>
          <p:nvGrpSpPr>
            <p:cNvPr id="10" name="Group 9">
              <a:extLst>
                <a:ext uri="{FF2B5EF4-FFF2-40B4-BE49-F238E27FC236}">
                  <a16:creationId xmlns="" xmlns:a16="http://schemas.microsoft.com/office/drawing/2014/main" id="{8843F5B1-43DF-4287-9047-8D665028A2CD}"/>
                </a:ext>
              </a:extLst>
            </p:cNvPr>
            <p:cNvGrpSpPr/>
            <p:nvPr/>
          </p:nvGrpSpPr>
          <p:grpSpPr>
            <a:xfrm>
              <a:off x="0" y="92326"/>
              <a:ext cx="575416" cy="197663"/>
              <a:chOff x="0" y="92326"/>
              <a:chExt cx="644449" cy="302837"/>
            </a:xfrm>
          </p:grpSpPr>
          <p:sp>
            <p:nvSpPr>
              <p:cNvPr id="13" name="Arrow: Pentagon 12">
                <a:extLst>
                  <a:ext uri="{FF2B5EF4-FFF2-40B4-BE49-F238E27FC236}">
                    <a16:creationId xmlns="" xmlns:a16="http://schemas.microsoft.com/office/drawing/2014/main" id="{92B78E12-6B43-4D24-A75A-2CCD2DA8DF83}"/>
                  </a:ext>
                </a:extLst>
              </p:cNvPr>
              <p:cNvSpPr/>
              <p:nvPr/>
            </p:nvSpPr>
            <p:spPr>
              <a:xfrm>
                <a:off x="0" y="103807"/>
                <a:ext cx="420648" cy="291356"/>
              </a:xfrm>
              <a:prstGeom prst="homePlat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4" name="Arrow: Chevron 13">
                <a:extLst>
                  <a:ext uri="{FF2B5EF4-FFF2-40B4-BE49-F238E27FC236}">
                    <a16:creationId xmlns="" xmlns:a16="http://schemas.microsoft.com/office/drawing/2014/main" id="{A55F2740-5112-4409-80CF-D13D961982FE}"/>
                  </a:ext>
                </a:extLst>
              </p:cNvPr>
              <p:cNvSpPr/>
              <p:nvPr/>
            </p:nvSpPr>
            <p:spPr>
              <a:xfrm>
                <a:off x="380243" y="92326"/>
                <a:ext cx="169459" cy="291671"/>
              </a:xfrm>
              <a:prstGeom prst="chevron">
                <a:avLst>
                  <a:gd name="adj" fmla="val 83506"/>
                </a:avLst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5" name="Arrow: Chevron 14">
                <a:extLst>
                  <a:ext uri="{FF2B5EF4-FFF2-40B4-BE49-F238E27FC236}">
                    <a16:creationId xmlns="" xmlns:a16="http://schemas.microsoft.com/office/drawing/2014/main" id="{B4B89B27-4276-4AA3-BD9E-DC797FA255A4}"/>
                  </a:ext>
                </a:extLst>
              </p:cNvPr>
              <p:cNvSpPr/>
              <p:nvPr/>
            </p:nvSpPr>
            <p:spPr>
              <a:xfrm>
                <a:off x="474990" y="92326"/>
                <a:ext cx="169459" cy="291671"/>
              </a:xfrm>
              <a:prstGeom prst="chevron">
                <a:avLst>
                  <a:gd name="adj" fmla="val 83506"/>
                </a:avLst>
              </a:prstGeom>
              <a:solidFill>
                <a:srgbClr val="0000CC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  <p:sp>
          <p:nvSpPr>
            <p:cNvPr id="11" name="Flowchart: Terminator 10">
              <a:extLst>
                <a:ext uri="{FF2B5EF4-FFF2-40B4-BE49-F238E27FC236}">
                  <a16:creationId xmlns="" xmlns:a16="http://schemas.microsoft.com/office/drawing/2014/main" id="{C47BCD94-BAA6-4CC0-8F5A-C0B9D325BDA2}"/>
                </a:ext>
              </a:extLst>
            </p:cNvPr>
            <p:cNvSpPr/>
            <p:nvPr/>
          </p:nvSpPr>
          <p:spPr>
            <a:xfrm>
              <a:off x="80311" y="137613"/>
              <a:ext cx="253736" cy="115827"/>
            </a:xfrm>
            <a:prstGeom prst="flowChartTerminator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1088639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2177278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3265917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4354556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5443195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6531834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7620472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8709111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="" xmlns:a16="http://schemas.microsoft.com/office/drawing/2014/main" id="{BD1B3F6C-0DED-4E4E-B28A-F0316D84BAFB}"/>
                </a:ext>
              </a:extLst>
            </p:cNvPr>
            <p:cNvSpPr/>
            <p:nvPr/>
          </p:nvSpPr>
          <p:spPr>
            <a:xfrm>
              <a:off x="211660" y="142761"/>
              <a:ext cx="92369" cy="95432"/>
            </a:xfrm>
            <a:prstGeom prst="ellipse">
              <a:avLst/>
            </a:prstGeom>
            <a:solidFill>
              <a:srgbClr val="333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1088639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2177278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3265917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4354556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5443195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6531834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7620472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8709111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  <p:graphicFrame>
        <p:nvGraphicFramePr>
          <p:cNvPr id="4" name="Table 3">
            <a:extLst>
              <a:ext uri="{FF2B5EF4-FFF2-40B4-BE49-F238E27FC236}">
                <a16:creationId xmlns="" xmlns:a16="http://schemas.microsoft.com/office/drawing/2014/main" id="{03A3CD8F-18AD-4AD0-A7C6-7D72DCE950DF}"/>
              </a:ext>
            </a:extLst>
          </p:cNvPr>
          <p:cNvGraphicFramePr>
            <a:graphicFrameLocks noGrp="1"/>
          </p:cNvGraphicFramePr>
          <p:nvPr/>
        </p:nvGraphicFramePr>
        <p:xfrm>
          <a:off x="3524249" y="8680051"/>
          <a:ext cx="17335501" cy="1189383"/>
        </p:xfrm>
        <a:graphic>
          <a:graphicData uri="http://schemas.openxmlformats.org/drawingml/2006/table">
            <a:tbl>
              <a:tblPr firstRow="1" firstCol="1" bandRow="1">
                <a:tableStyleId>{616DA210-FB5B-4158-B5E0-FEB733F419BA}</a:tableStyleId>
              </a:tblPr>
              <a:tblGrid>
                <a:gridCol w="1675499">
                  <a:extLst>
                    <a:ext uri="{9D8B030D-6E8A-4147-A177-3AD203B41FA5}">
                      <a16:colId xmlns="" xmlns:a16="http://schemas.microsoft.com/office/drawing/2014/main" val="3795413051"/>
                    </a:ext>
                  </a:extLst>
                </a:gridCol>
                <a:gridCol w="1762570">
                  <a:extLst>
                    <a:ext uri="{9D8B030D-6E8A-4147-A177-3AD203B41FA5}">
                      <a16:colId xmlns="" xmlns:a16="http://schemas.microsoft.com/office/drawing/2014/main" val="3099757654"/>
                    </a:ext>
                  </a:extLst>
                </a:gridCol>
                <a:gridCol w="1847009">
                  <a:extLst>
                    <a:ext uri="{9D8B030D-6E8A-4147-A177-3AD203B41FA5}">
                      <a16:colId xmlns="" xmlns:a16="http://schemas.microsoft.com/office/drawing/2014/main" val="1641655604"/>
                    </a:ext>
                  </a:extLst>
                </a:gridCol>
                <a:gridCol w="1693972">
                  <a:extLst>
                    <a:ext uri="{9D8B030D-6E8A-4147-A177-3AD203B41FA5}">
                      <a16:colId xmlns="" xmlns:a16="http://schemas.microsoft.com/office/drawing/2014/main" val="3897608366"/>
                    </a:ext>
                  </a:extLst>
                </a:gridCol>
                <a:gridCol w="1662307">
                  <a:extLst>
                    <a:ext uri="{9D8B030D-6E8A-4147-A177-3AD203B41FA5}">
                      <a16:colId xmlns="" xmlns:a16="http://schemas.microsoft.com/office/drawing/2014/main" val="4161492375"/>
                    </a:ext>
                  </a:extLst>
                </a:gridCol>
                <a:gridCol w="1862841">
                  <a:extLst>
                    <a:ext uri="{9D8B030D-6E8A-4147-A177-3AD203B41FA5}">
                      <a16:colId xmlns="" xmlns:a16="http://schemas.microsoft.com/office/drawing/2014/main" val="4038712925"/>
                    </a:ext>
                  </a:extLst>
                </a:gridCol>
                <a:gridCol w="1709806">
                  <a:extLst>
                    <a:ext uri="{9D8B030D-6E8A-4147-A177-3AD203B41FA5}">
                      <a16:colId xmlns="" xmlns:a16="http://schemas.microsoft.com/office/drawing/2014/main" val="719924640"/>
                    </a:ext>
                  </a:extLst>
                </a:gridCol>
                <a:gridCol w="1543576">
                  <a:extLst>
                    <a:ext uri="{9D8B030D-6E8A-4147-A177-3AD203B41FA5}">
                      <a16:colId xmlns="" xmlns:a16="http://schemas.microsoft.com/office/drawing/2014/main" val="3632860154"/>
                    </a:ext>
                  </a:extLst>
                </a:gridCol>
                <a:gridCol w="1865478">
                  <a:extLst>
                    <a:ext uri="{9D8B030D-6E8A-4147-A177-3AD203B41FA5}">
                      <a16:colId xmlns="" xmlns:a16="http://schemas.microsoft.com/office/drawing/2014/main" val="3189055703"/>
                    </a:ext>
                  </a:extLst>
                </a:gridCol>
                <a:gridCol w="1712443">
                  <a:extLst>
                    <a:ext uri="{9D8B030D-6E8A-4147-A177-3AD203B41FA5}">
                      <a16:colId xmlns="" xmlns:a16="http://schemas.microsoft.com/office/drawing/2014/main" val="697547569"/>
                    </a:ext>
                  </a:extLst>
                </a:gridCol>
              </a:tblGrid>
              <a:tr h="118938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646680" algn="l"/>
                        </a:tabLst>
                      </a:pPr>
                      <a:r>
                        <a:rPr lang="en-US" sz="5200" dirty="0">
                          <a:effectLst/>
                        </a:rPr>
                        <a:t> 0                </a:t>
                      </a:r>
                      <a:endParaRPr lang="en-US" sz="52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646680" algn="l"/>
                        </a:tabLst>
                      </a:pPr>
                      <a:r>
                        <a:rPr lang="en-US" sz="5200">
                          <a:effectLst/>
                        </a:rPr>
                        <a:t>0</a:t>
                      </a:r>
                      <a:endParaRPr lang="en-US" sz="52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646680" algn="l"/>
                        </a:tabLst>
                      </a:pPr>
                      <a:r>
                        <a:rPr lang="en-US" sz="5200">
                          <a:effectLst/>
                        </a:rPr>
                        <a:t>1</a:t>
                      </a:r>
                      <a:endParaRPr lang="en-US" sz="52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646680" algn="l"/>
                        </a:tabLst>
                      </a:pPr>
                      <a:r>
                        <a:rPr lang="en-US" sz="5200">
                          <a:effectLst/>
                        </a:rPr>
                        <a:t>1</a:t>
                      </a:r>
                      <a:endParaRPr lang="en-US" sz="52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646680" algn="l"/>
                        </a:tabLst>
                      </a:pPr>
                      <a:r>
                        <a:rPr lang="en-US" sz="5200">
                          <a:effectLst/>
                        </a:rPr>
                        <a:t>1</a:t>
                      </a:r>
                      <a:endParaRPr lang="en-US" sz="52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646680" algn="l"/>
                        </a:tabLst>
                      </a:pPr>
                      <a:r>
                        <a:rPr lang="en-US" sz="5200">
                          <a:effectLst/>
                        </a:rPr>
                        <a:t>3</a:t>
                      </a:r>
                      <a:endParaRPr lang="en-US" sz="52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646680" algn="l"/>
                        </a:tabLst>
                      </a:pPr>
                      <a:r>
                        <a:rPr lang="en-US" sz="5200">
                          <a:effectLst/>
                        </a:rPr>
                        <a:t>4</a:t>
                      </a:r>
                      <a:endParaRPr lang="en-US" sz="52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646680" algn="l"/>
                        </a:tabLst>
                      </a:pPr>
                      <a:r>
                        <a:rPr lang="en-US" sz="5200">
                          <a:effectLst/>
                        </a:rPr>
                        <a:t>4</a:t>
                      </a:r>
                      <a:endParaRPr lang="en-US" sz="52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646680" algn="l"/>
                        </a:tabLst>
                      </a:pPr>
                      <a:r>
                        <a:rPr lang="en-US" sz="5200" dirty="0">
                          <a:effectLst/>
                        </a:rPr>
                        <a:t>5</a:t>
                      </a:r>
                      <a:endParaRPr lang="en-US" sz="52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646680" algn="l"/>
                        </a:tabLst>
                      </a:pPr>
                      <a:r>
                        <a:rPr lang="en-US" sz="5200" dirty="0">
                          <a:effectLst/>
                        </a:rPr>
                        <a:t>6</a:t>
                      </a:r>
                      <a:endParaRPr lang="en-US" sz="52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2644891030"/>
                  </a:ext>
                </a:extLst>
              </a:tr>
            </a:tbl>
          </a:graphicData>
        </a:graphic>
      </p:graphicFrame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0D33DF71-4229-4DAA-BB74-30738281E524}"/>
              </a:ext>
            </a:extLst>
          </p:cNvPr>
          <p:cNvSpPr txBox="1"/>
          <p:nvPr/>
        </p:nvSpPr>
        <p:spPr>
          <a:xfrm>
            <a:off x="355357" y="10000466"/>
            <a:ext cx="23673286" cy="2584041"/>
          </a:xfrm>
          <a:prstGeom prst="rect">
            <a:avLst/>
          </a:prstGeom>
          <a:solidFill>
            <a:srgbClr val="3333FF">
              <a:alpha val="76000"/>
            </a:srgbClr>
          </a:solidFill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en-US" sz="52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Giải</a:t>
            </a:r>
            <a:endParaRPr lang="en-US" sz="52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>
              <a:lnSpc>
                <a:spcPct val="107000"/>
              </a:lnSpc>
              <a:spcAft>
                <a:spcPts val="800"/>
              </a:spcAft>
              <a:tabLst>
                <a:tab pos="2646680" algn="l"/>
              </a:tabLst>
            </a:pP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Vì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học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sinh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truy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cập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Internet 1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giờ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mỗi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ngày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lớn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nhất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3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học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sinh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nên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mốt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1.</a:t>
            </a:r>
          </a:p>
        </p:txBody>
      </p:sp>
    </p:spTree>
    <p:extLst>
      <p:ext uri="{BB962C8B-B14F-4D97-AF65-F5344CB8AC3E}">
        <p14:creationId xmlns:p14="http://schemas.microsoft.com/office/powerpoint/2010/main" val="318484030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2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0C33A11E-73DC-443A-A25E-CE36EF7318DC}"/>
              </a:ext>
            </a:extLst>
          </p:cNvPr>
          <p:cNvSpPr txBox="1"/>
          <p:nvPr/>
        </p:nvSpPr>
        <p:spPr>
          <a:xfrm>
            <a:off x="1133061" y="1607655"/>
            <a:ext cx="5953539" cy="1021305"/>
          </a:xfrm>
          <a:prstGeom prst="rect">
            <a:avLst/>
          </a:prstGeom>
          <a:solidFill>
            <a:srgbClr val="FF0000">
              <a:alpha val="32000"/>
            </a:srgbClr>
          </a:solidFill>
        </p:spPr>
        <p:txBody>
          <a:bodyPr wrap="square">
            <a:spAutoFit/>
          </a:bodyPr>
          <a:lstStyle/>
          <a:p>
            <a:pPr algn="l">
              <a:lnSpc>
                <a:spcPct val="107000"/>
              </a:lnSpc>
              <a:spcAft>
                <a:spcPts val="800"/>
              </a:spcAft>
              <a:tabLst>
                <a:tab pos="2646680" algn="l"/>
              </a:tabLst>
            </a:pPr>
            <a:r>
              <a:rPr lang="en-US" sz="6200" b="1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Nhận</a:t>
            </a:r>
            <a:r>
              <a:rPr lang="en-US" sz="6200" b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6200" b="1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xét</a:t>
            </a:r>
            <a:r>
              <a:rPr lang="en-US" sz="6200" b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62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="" xmlns:a16="http://schemas.microsoft.com/office/drawing/2014/main" id="{BFD7D2AC-3BB5-4883-A3CD-0220AC5C30A6}"/>
              </a:ext>
            </a:extLst>
          </p:cNvPr>
          <p:cNvGraphicFramePr>
            <a:graphicFrameLocks noGrp="1"/>
          </p:cNvGraphicFramePr>
          <p:nvPr/>
        </p:nvGraphicFramePr>
        <p:xfrm>
          <a:off x="2819400" y="4598482"/>
          <a:ext cx="13868397" cy="1057783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703137">
                  <a:extLst>
                    <a:ext uri="{9D8B030D-6E8A-4147-A177-3AD203B41FA5}">
                      <a16:colId xmlns="" xmlns:a16="http://schemas.microsoft.com/office/drawing/2014/main" val="3351927718"/>
                    </a:ext>
                  </a:extLst>
                </a:gridCol>
                <a:gridCol w="1459831">
                  <a:extLst>
                    <a:ext uri="{9D8B030D-6E8A-4147-A177-3AD203B41FA5}">
                      <a16:colId xmlns="" xmlns:a16="http://schemas.microsoft.com/office/drawing/2014/main" val="2136553158"/>
                    </a:ext>
                  </a:extLst>
                </a:gridCol>
                <a:gridCol w="1459831">
                  <a:extLst>
                    <a:ext uri="{9D8B030D-6E8A-4147-A177-3AD203B41FA5}">
                      <a16:colId xmlns="" xmlns:a16="http://schemas.microsoft.com/office/drawing/2014/main" val="1029017582"/>
                    </a:ext>
                  </a:extLst>
                </a:gridCol>
                <a:gridCol w="1703137">
                  <a:extLst>
                    <a:ext uri="{9D8B030D-6E8A-4147-A177-3AD203B41FA5}">
                      <a16:colId xmlns="" xmlns:a16="http://schemas.microsoft.com/office/drawing/2014/main" val="1610345853"/>
                    </a:ext>
                  </a:extLst>
                </a:gridCol>
                <a:gridCol w="1459831">
                  <a:extLst>
                    <a:ext uri="{9D8B030D-6E8A-4147-A177-3AD203B41FA5}">
                      <a16:colId xmlns="" xmlns:a16="http://schemas.microsoft.com/office/drawing/2014/main" val="527938537"/>
                    </a:ext>
                  </a:extLst>
                </a:gridCol>
                <a:gridCol w="1459831">
                  <a:extLst>
                    <a:ext uri="{9D8B030D-6E8A-4147-A177-3AD203B41FA5}">
                      <a16:colId xmlns="" xmlns:a16="http://schemas.microsoft.com/office/drawing/2014/main" val="2321475653"/>
                    </a:ext>
                  </a:extLst>
                </a:gridCol>
                <a:gridCol w="1459831">
                  <a:extLst>
                    <a:ext uri="{9D8B030D-6E8A-4147-A177-3AD203B41FA5}">
                      <a16:colId xmlns="" xmlns:a16="http://schemas.microsoft.com/office/drawing/2014/main" val="936237311"/>
                    </a:ext>
                  </a:extLst>
                </a:gridCol>
                <a:gridCol w="1459831">
                  <a:extLst>
                    <a:ext uri="{9D8B030D-6E8A-4147-A177-3AD203B41FA5}">
                      <a16:colId xmlns="" xmlns:a16="http://schemas.microsoft.com/office/drawing/2014/main" val="3102325064"/>
                    </a:ext>
                  </a:extLst>
                </a:gridCol>
                <a:gridCol w="1703137">
                  <a:extLst>
                    <a:ext uri="{9D8B030D-6E8A-4147-A177-3AD203B41FA5}">
                      <a16:colId xmlns="" xmlns:a16="http://schemas.microsoft.com/office/drawing/2014/main" val="3305596062"/>
                    </a:ext>
                  </a:extLst>
                </a:gridCol>
              </a:tblGrid>
              <a:tr h="765015">
                <a:tc>
                  <a:txBody>
                    <a:bodyPr/>
                    <a:lstStyle/>
                    <a:p>
                      <a:pPr marL="457200" algn="l">
                        <a:lnSpc>
                          <a:spcPct val="150000"/>
                        </a:lnSpc>
                        <a:spcAft>
                          <a:spcPts val="800"/>
                        </a:spcAft>
                        <a:tabLst>
                          <a:tab pos="2646680" algn="l"/>
                        </a:tabLst>
                      </a:pPr>
                      <a:r>
                        <a:rPr lang="en-US" sz="5200">
                          <a:effectLst/>
                        </a:rPr>
                        <a:t>8</a:t>
                      </a:r>
                      <a:endParaRPr lang="en-US" sz="52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50000"/>
                        </a:lnSpc>
                        <a:spcAft>
                          <a:spcPts val="800"/>
                        </a:spcAft>
                        <a:tabLst>
                          <a:tab pos="2646680" algn="l"/>
                        </a:tabLst>
                      </a:pPr>
                      <a:r>
                        <a:rPr lang="en-US" sz="5200">
                          <a:effectLst/>
                        </a:rPr>
                        <a:t>7</a:t>
                      </a:r>
                      <a:endParaRPr lang="en-US" sz="52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50000"/>
                        </a:lnSpc>
                        <a:spcAft>
                          <a:spcPts val="800"/>
                        </a:spcAft>
                        <a:tabLst>
                          <a:tab pos="2646680" algn="l"/>
                        </a:tabLst>
                      </a:pPr>
                      <a:r>
                        <a:rPr lang="en-US" sz="5200">
                          <a:effectLst/>
                        </a:rPr>
                        <a:t>10</a:t>
                      </a:r>
                      <a:endParaRPr lang="en-US" sz="52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50000"/>
                        </a:lnSpc>
                        <a:spcAft>
                          <a:spcPts val="800"/>
                        </a:spcAft>
                        <a:tabLst>
                          <a:tab pos="2646680" algn="l"/>
                        </a:tabLst>
                      </a:pPr>
                      <a:r>
                        <a:rPr lang="en-US" sz="5200">
                          <a:effectLst/>
                        </a:rPr>
                        <a:t>9</a:t>
                      </a:r>
                      <a:endParaRPr lang="en-US" sz="52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50000"/>
                        </a:lnSpc>
                        <a:spcAft>
                          <a:spcPts val="800"/>
                        </a:spcAft>
                        <a:tabLst>
                          <a:tab pos="2646680" algn="l"/>
                        </a:tabLst>
                      </a:pPr>
                      <a:r>
                        <a:rPr lang="en-US" sz="5200">
                          <a:effectLst/>
                        </a:rPr>
                        <a:t>7</a:t>
                      </a:r>
                      <a:endParaRPr lang="en-US" sz="52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50000"/>
                        </a:lnSpc>
                        <a:spcAft>
                          <a:spcPts val="800"/>
                        </a:spcAft>
                        <a:tabLst>
                          <a:tab pos="2646680" algn="l"/>
                        </a:tabLst>
                      </a:pPr>
                      <a:r>
                        <a:rPr lang="en-US" sz="5200" dirty="0">
                          <a:effectLst/>
                        </a:rPr>
                        <a:t>5</a:t>
                      </a:r>
                      <a:endParaRPr lang="en-US" sz="52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50000"/>
                        </a:lnSpc>
                        <a:spcAft>
                          <a:spcPts val="800"/>
                        </a:spcAft>
                        <a:tabLst>
                          <a:tab pos="2646680" algn="l"/>
                        </a:tabLst>
                      </a:pPr>
                      <a:r>
                        <a:rPr lang="en-US" sz="5200">
                          <a:effectLst/>
                        </a:rPr>
                        <a:t>7</a:t>
                      </a:r>
                      <a:endParaRPr lang="en-US" sz="52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50000"/>
                        </a:lnSpc>
                        <a:spcAft>
                          <a:spcPts val="800"/>
                        </a:spcAft>
                        <a:tabLst>
                          <a:tab pos="2646680" algn="l"/>
                        </a:tabLst>
                      </a:pPr>
                      <a:r>
                        <a:rPr lang="en-US" sz="5200">
                          <a:effectLst/>
                        </a:rPr>
                        <a:t>8</a:t>
                      </a:r>
                      <a:endParaRPr lang="en-US" sz="52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50000"/>
                        </a:lnSpc>
                        <a:spcAft>
                          <a:spcPts val="800"/>
                        </a:spcAft>
                        <a:tabLst>
                          <a:tab pos="2646680" algn="l"/>
                        </a:tabLst>
                      </a:pPr>
                      <a:r>
                        <a:rPr lang="en-US" sz="5200" dirty="0">
                          <a:effectLst/>
                        </a:rPr>
                        <a:t>8</a:t>
                      </a:r>
                      <a:endParaRPr lang="en-US" sz="52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450978254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DCE154C3-A87D-478F-A6AC-F4FE2A2B6A28}"/>
              </a:ext>
            </a:extLst>
          </p:cNvPr>
          <p:cNvSpPr txBox="1"/>
          <p:nvPr/>
        </p:nvSpPr>
        <p:spPr>
          <a:xfrm>
            <a:off x="609600" y="3048951"/>
            <a:ext cx="19505544" cy="1129540"/>
          </a:xfrm>
          <a:prstGeom prst="rect">
            <a:avLst/>
          </a:prstGeom>
          <a:solidFill>
            <a:srgbClr val="0070C0">
              <a:alpha val="60000"/>
            </a:srgbClr>
          </a:solidFill>
        </p:spPr>
        <p:txBody>
          <a:bodyPr wrap="square">
            <a:spAutoFit/>
          </a:bodyPr>
          <a:lstStyle/>
          <a:p>
            <a:pPr marL="342900" lvl="0" indent="-342900" algn="l">
              <a:lnSpc>
                <a:spcPct val="150000"/>
              </a:lnSpc>
              <a:spcAft>
                <a:spcPts val="800"/>
              </a:spcAft>
              <a:buFont typeface="Symbol" panose="05050102010706020507" pitchFamily="18" charset="2"/>
              <a:buChar char=""/>
              <a:tabLst>
                <a:tab pos="2646680" algn="l"/>
              </a:tabLst>
            </a:pP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Mốt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thể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không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là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duy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nhất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Chẳng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hạn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với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mẫu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liệu</a:t>
            </a:r>
            <a:endParaRPr lang="en-US" sz="52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="" xmlns:a16="http://schemas.microsoft.com/office/drawing/2014/main" id="{7890D5A5-F47C-4C04-A850-9A6B2E8A9718}"/>
                  </a:ext>
                </a:extLst>
              </p:cNvPr>
              <p:cNvSpPr txBox="1"/>
              <p:nvPr/>
            </p:nvSpPr>
            <p:spPr>
              <a:xfrm>
                <a:off x="1666461" y="6389010"/>
                <a:ext cx="21564599" cy="1727781"/>
              </a:xfrm>
              <a:prstGeom prst="rect">
                <a:avLst/>
              </a:prstGeom>
              <a:solidFill>
                <a:srgbClr val="0070C0">
                  <a:alpha val="60000"/>
                </a:srgbClr>
              </a:solidFill>
            </p:spPr>
            <p:txBody>
              <a:bodyPr wrap="square">
                <a:spAutoFit/>
              </a:bodyPr>
              <a:lstStyle/>
              <a:p>
                <a:pPr marL="457200" algn="l">
                  <a:lnSpc>
                    <a:spcPct val="107000"/>
                  </a:lnSpc>
                  <a:spcAft>
                    <a:spcPts val="800"/>
                  </a:spcAft>
                  <a:tabLst>
                    <a:tab pos="2646680" algn="l"/>
                  </a:tabLst>
                </a:pP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7</m:t>
                    </m:r>
                  </m:oMath>
                </a14:m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</a:t>
                </a:r>
                <a14:m>
                  <m:oMath xmlns:m="http://schemas.openxmlformats.org/officeDocument/2006/math">
                    <m:r>
                      <a:rPr lang="en-US" sz="5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8</m:t>
                    </m:r>
                  </m:oMath>
                </a14:m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đều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xuất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hiện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lần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lớn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nhất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(3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lần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mẫu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liệu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này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mốt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7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8.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890D5A5-F47C-4C04-A850-9A6B2E8A97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6461" y="6389010"/>
                <a:ext cx="21564599" cy="1727781"/>
              </a:xfrm>
              <a:prstGeom prst="rect">
                <a:avLst/>
              </a:prstGeom>
              <a:blipFill>
                <a:blip r:embed="rId2"/>
                <a:stretch>
                  <a:fillRect t="-10247" b="-194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7091BCF0-1928-49EE-9AFC-87C2C27C565A}"/>
              </a:ext>
            </a:extLst>
          </p:cNvPr>
          <p:cNvSpPr txBox="1"/>
          <p:nvPr/>
        </p:nvSpPr>
        <p:spPr>
          <a:xfrm>
            <a:off x="622852" y="8673619"/>
            <a:ext cx="22631400" cy="1727781"/>
          </a:xfrm>
          <a:prstGeom prst="rect">
            <a:avLst/>
          </a:prstGeom>
          <a:solidFill>
            <a:srgbClr val="0070C0">
              <a:alpha val="60000"/>
            </a:srgbClr>
          </a:solidFill>
        </p:spPr>
        <p:txBody>
          <a:bodyPr wrap="square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Khi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trị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mẫu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liệu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xuất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hiện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với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tần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như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nhau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thì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mẫu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liệu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không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mốt</a:t>
            </a:r>
            <a:endParaRPr lang="en-US" sz="5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39312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2" grpId="0" animBg="1"/>
      <p:bldP spid="1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0C33A11E-73DC-443A-A25E-CE36EF7318DC}"/>
              </a:ext>
            </a:extLst>
          </p:cNvPr>
          <p:cNvSpPr txBox="1"/>
          <p:nvPr/>
        </p:nvSpPr>
        <p:spPr>
          <a:xfrm>
            <a:off x="1133061" y="1607655"/>
            <a:ext cx="5953539" cy="1021305"/>
          </a:xfrm>
          <a:prstGeom prst="rect">
            <a:avLst/>
          </a:prstGeom>
          <a:solidFill>
            <a:srgbClr val="FF0000">
              <a:alpha val="32000"/>
            </a:srgbClr>
          </a:solidFill>
        </p:spPr>
        <p:txBody>
          <a:bodyPr wrap="square">
            <a:spAutoFit/>
          </a:bodyPr>
          <a:lstStyle/>
          <a:p>
            <a:pPr algn="l">
              <a:lnSpc>
                <a:spcPct val="107000"/>
              </a:lnSpc>
              <a:spcAft>
                <a:spcPts val="800"/>
              </a:spcAft>
              <a:tabLst>
                <a:tab pos="2646680" algn="l"/>
              </a:tabLst>
            </a:pPr>
            <a:r>
              <a:rPr lang="en-US" sz="6200" b="1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Nhận</a:t>
            </a:r>
            <a:r>
              <a:rPr lang="en-US" sz="6200" b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6200" b="1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xét</a:t>
            </a:r>
            <a:r>
              <a:rPr lang="en-US" sz="6200" b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62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DCE154C3-A87D-478F-A6AC-F4FE2A2B6A28}"/>
              </a:ext>
            </a:extLst>
          </p:cNvPr>
          <p:cNvSpPr txBox="1"/>
          <p:nvPr/>
        </p:nvSpPr>
        <p:spPr>
          <a:xfrm>
            <a:off x="342899" y="2628960"/>
            <a:ext cx="23698200" cy="4893647"/>
          </a:xfrm>
          <a:prstGeom prst="rect">
            <a:avLst/>
          </a:prstGeom>
          <a:solidFill>
            <a:srgbClr val="0070C0">
              <a:alpha val="60000"/>
            </a:srgbClr>
          </a:solidFill>
        </p:spPr>
        <p:txBody>
          <a:bodyPr wrap="square">
            <a:spAutoFit/>
          </a:bodyPr>
          <a:lstStyle/>
          <a:p>
            <a:pPr marL="685800" lvl="0" indent="-685800">
              <a:buFont typeface="Arial" panose="020B0604020202020204" pitchFamily="34" charset="0"/>
              <a:buChar char="•"/>
            </a:pPr>
            <a:r>
              <a:rPr lang="en-US" sz="5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Mốt</a:t>
            </a:r>
            <a:r>
              <a:rPr lang="en-US" sz="5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còn</a:t>
            </a:r>
            <a:r>
              <a:rPr lang="en-US" sz="5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lang="en-US" sz="5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định</a:t>
            </a:r>
            <a:r>
              <a:rPr lang="en-US" sz="5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nghĩa</a:t>
            </a:r>
            <a:r>
              <a:rPr lang="en-US" sz="5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</a:t>
            </a:r>
            <a:r>
              <a:rPr lang="en-US" sz="5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mẫu</a:t>
            </a:r>
            <a:r>
              <a:rPr lang="en-US" sz="5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dữ</a:t>
            </a:r>
            <a:r>
              <a:rPr lang="en-US" sz="5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liệu</a:t>
            </a:r>
            <a:r>
              <a:rPr lang="en-US" sz="5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định</a:t>
            </a:r>
            <a:r>
              <a:rPr lang="en-US" sz="5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tính</a:t>
            </a:r>
            <a:r>
              <a:rPr lang="en-US" sz="5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en-US" sz="5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dữ</a:t>
            </a:r>
            <a:r>
              <a:rPr lang="en-US" sz="5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liệu</a:t>
            </a:r>
            <a:r>
              <a:rPr lang="en-US" sz="5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không</a:t>
            </a:r>
            <a:r>
              <a:rPr lang="en-US" sz="5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phải</a:t>
            </a:r>
            <a:r>
              <a:rPr lang="en-US" sz="5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5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5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). </a:t>
            </a:r>
          </a:p>
          <a:p>
            <a:r>
              <a:rPr lang="en-US" sz="5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Ví</a:t>
            </a:r>
            <a:r>
              <a:rPr lang="en-US" sz="5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dụ</a:t>
            </a:r>
            <a:r>
              <a:rPr lang="en-US" sz="5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báo</a:t>
            </a:r>
            <a:r>
              <a:rPr lang="en-US" sz="5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Tuổi</a:t>
            </a:r>
            <a:r>
              <a:rPr lang="en-US" sz="5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trẻ</a:t>
            </a:r>
            <a:r>
              <a:rPr lang="en-US" sz="5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đã</a:t>
            </a:r>
            <a:r>
              <a:rPr lang="en-US" sz="5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thực</a:t>
            </a:r>
            <a:r>
              <a:rPr lang="en-US" sz="5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hiện</a:t>
            </a:r>
            <a:r>
              <a:rPr lang="en-US" sz="5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thăm</a:t>
            </a:r>
            <a:r>
              <a:rPr lang="en-US" sz="5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dò</a:t>
            </a:r>
            <a:r>
              <a:rPr lang="en-US" sz="5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ý </a:t>
            </a:r>
            <a:r>
              <a:rPr lang="en-US" sz="5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kiến</a:t>
            </a:r>
            <a:r>
              <a:rPr lang="en-US" sz="5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5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bạn</a:t>
            </a:r>
            <a:r>
              <a:rPr lang="en-US" sz="5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đọc</a:t>
            </a:r>
            <a:r>
              <a:rPr lang="en-US" sz="5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với</a:t>
            </a:r>
            <a:r>
              <a:rPr lang="en-US" sz="5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</a:t>
            </a:r>
            <a:r>
              <a:rPr lang="en-US" sz="5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hỏi</a:t>
            </a:r>
            <a:r>
              <a:rPr lang="en-US" sz="5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‘ Theo </a:t>
            </a:r>
            <a:r>
              <a:rPr lang="en-US" sz="5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bạn</a:t>
            </a:r>
            <a:r>
              <a:rPr lang="en-US" sz="5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VFF </a:t>
            </a:r>
            <a:r>
              <a:rPr lang="en-US" sz="5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nên</a:t>
            </a:r>
            <a:r>
              <a:rPr lang="en-US" sz="5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chọn</a:t>
            </a:r>
            <a:r>
              <a:rPr lang="en-US" sz="5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huấn</a:t>
            </a:r>
            <a:r>
              <a:rPr lang="en-US" sz="5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luyện</a:t>
            </a:r>
            <a:r>
              <a:rPr lang="en-US" sz="5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viên</a:t>
            </a:r>
            <a:r>
              <a:rPr lang="en-US" sz="5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ngoại</a:t>
            </a:r>
            <a:r>
              <a:rPr lang="en-US" sz="5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hay </a:t>
            </a:r>
            <a:r>
              <a:rPr lang="en-US" sz="5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nội</a:t>
            </a:r>
            <a:r>
              <a:rPr lang="en-US" sz="5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dẫn</a:t>
            </a:r>
            <a:r>
              <a:rPr lang="en-US" sz="5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dắt</a:t>
            </a:r>
            <a:r>
              <a:rPr lang="en-US" sz="5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đội</a:t>
            </a:r>
            <a:r>
              <a:rPr lang="en-US" sz="5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tuyển</a:t>
            </a:r>
            <a:r>
              <a:rPr lang="en-US" sz="5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bóng</a:t>
            </a:r>
            <a:r>
              <a:rPr lang="en-US" sz="5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đá</a:t>
            </a:r>
            <a:r>
              <a:rPr lang="en-US" sz="5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nam</a:t>
            </a:r>
            <a:r>
              <a:rPr lang="en-US" sz="5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Việt</a:t>
            </a:r>
            <a:r>
              <a:rPr lang="en-US" sz="5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Nam?”.</a:t>
            </a:r>
          </a:p>
          <a:p>
            <a:r>
              <a:rPr lang="en-US" sz="5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Tại</a:t>
            </a:r>
            <a:r>
              <a:rPr lang="en-US" sz="5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thời</a:t>
            </a:r>
            <a:r>
              <a:rPr lang="en-US" sz="5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điểm</a:t>
            </a:r>
            <a:r>
              <a:rPr lang="en-US" sz="5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21 </a:t>
            </a:r>
            <a:r>
              <a:rPr lang="en-US" sz="5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giờ</a:t>
            </a:r>
            <a:r>
              <a:rPr lang="en-US" sz="5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ngày</a:t>
            </a:r>
            <a:r>
              <a:rPr lang="en-US" sz="5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27-4-2021 </a:t>
            </a:r>
            <a:r>
              <a:rPr lang="en-US" sz="5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kết</a:t>
            </a:r>
            <a:r>
              <a:rPr lang="en-US" sz="5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quả</a:t>
            </a:r>
            <a:r>
              <a:rPr lang="en-US" sz="5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bình</a:t>
            </a:r>
            <a:r>
              <a:rPr lang="en-US" sz="5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chọn</a:t>
            </a:r>
            <a:r>
              <a:rPr lang="en-US" sz="5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như</a:t>
            </a:r>
            <a:r>
              <a:rPr lang="en-US" sz="5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sau</a:t>
            </a:r>
            <a:r>
              <a:rPr lang="en-US" sz="5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7890D5A5-F47C-4C04-A850-9A6B2E8A9718}"/>
              </a:ext>
            </a:extLst>
          </p:cNvPr>
          <p:cNvSpPr txBox="1"/>
          <p:nvPr/>
        </p:nvSpPr>
        <p:spPr>
          <a:xfrm>
            <a:off x="1409700" y="11261959"/>
            <a:ext cx="21564599" cy="1692771"/>
          </a:xfrm>
          <a:prstGeom prst="rect">
            <a:avLst/>
          </a:prstGeom>
          <a:solidFill>
            <a:srgbClr val="0070C0">
              <a:alpha val="60000"/>
            </a:srgbClr>
          </a:solidFill>
        </p:spPr>
        <p:txBody>
          <a:bodyPr wrap="square">
            <a:spAutoFit/>
          </a:bodyPr>
          <a:lstStyle/>
          <a:p>
            <a:r>
              <a:rPr lang="en-US" sz="5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sz="5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mẫu</a:t>
            </a:r>
            <a:r>
              <a:rPr lang="en-US" sz="5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dữ</a:t>
            </a:r>
            <a:r>
              <a:rPr lang="en-US" sz="5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liệu</a:t>
            </a:r>
            <a:r>
              <a:rPr lang="en-US" sz="5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này</a:t>
            </a:r>
            <a:r>
              <a:rPr lang="en-US" sz="5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5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lựa</a:t>
            </a:r>
            <a:r>
              <a:rPr lang="en-US" sz="5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chọn</a:t>
            </a:r>
            <a:r>
              <a:rPr lang="en-US" sz="5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“</a:t>
            </a:r>
            <a:r>
              <a:rPr lang="en-US" sz="5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huấn</a:t>
            </a:r>
            <a:r>
              <a:rPr lang="en-US" sz="5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luyện</a:t>
            </a:r>
            <a:r>
              <a:rPr lang="en-US" sz="5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viên</a:t>
            </a:r>
            <a:r>
              <a:rPr lang="en-US" sz="5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ngoại</a:t>
            </a:r>
            <a:r>
              <a:rPr lang="en-US" sz="5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” </a:t>
            </a:r>
            <a:r>
              <a:rPr lang="en-US" sz="5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5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nhiều</a:t>
            </a:r>
            <a:r>
              <a:rPr lang="en-US" sz="5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người</a:t>
            </a:r>
            <a:r>
              <a:rPr lang="en-US" sz="5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bình</a:t>
            </a:r>
            <a:r>
              <a:rPr lang="en-US" sz="5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chọn</a:t>
            </a:r>
            <a:r>
              <a:rPr lang="en-US" sz="5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nhất</a:t>
            </a:r>
            <a:r>
              <a:rPr lang="en-US" sz="5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5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lang="en-US" sz="5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gọi</a:t>
            </a:r>
            <a:r>
              <a:rPr lang="en-US" sz="5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5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mốt</a:t>
            </a:r>
            <a:r>
              <a:rPr lang="en-US" sz="5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="" xmlns:a16="http://schemas.microsoft.com/office/drawing/2014/main" id="{2050EBB2-78BD-4C4E-B817-6D6639B28509}"/>
              </a:ext>
            </a:extLst>
          </p:cNvPr>
          <p:cNvGraphicFramePr>
            <a:graphicFrameLocks noGrp="1"/>
          </p:cNvGraphicFramePr>
          <p:nvPr/>
        </p:nvGraphicFramePr>
        <p:xfrm>
          <a:off x="1981200" y="7748524"/>
          <a:ext cx="18745202" cy="3300476"/>
        </p:xfrm>
        <a:graphic>
          <a:graphicData uri="http://schemas.openxmlformats.org/drawingml/2006/table">
            <a:tbl>
              <a:tblPr firstRow="1" firstCol="1" bandRow="1">
                <a:tableStyleId>{616DA210-FB5B-4158-B5E0-FEB733F419BA}</a:tableStyleId>
              </a:tblPr>
              <a:tblGrid>
                <a:gridCol w="4741987">
                  <a:extLst>
                    <a:ext uri="{9D8B030D-6E8A-4147-A177-3AD203B41FA5}">
                      <a16:colId xmlns="" xmlns:a16="http://schemas.microsoft.com/office/drawing/2014/main" val="832739804"/>
                    </a:ext>
                  </a:extLst>
                </a:gridCol>
                <a:gridCol w="5166813">
                  <a:extLst>
                    <a:ext uri="{9D8B030D-6E8A-4147-A177-3AD203B41FA5}">
                      <a16:colId xmlns="" xmlns:a16="http://schemas.microsoft.com/office/drawing/2014/main" val="233391940"/>
                    </a:ext>
                  </a:extLst>
                </a:gridCol>
                <a:gridCol w="5580159">
                  <a:extLst>
                    <a:ext uri="{9D8B030D-6E8A-4147-A177-3AD203B41FA5}">
                      <a16:colId xmlns="" xmlns:a16="http://schemas.microsoft.com/office/drawing/2014/main" val="1270535166"/>
                    </a:ext>
                  </a:extLst>
                </a:gridCol>
                <a:gridCol w="3256243">
                  <a:extLst>
                    <a:ext uri="{9D8B030D-6E8A-4147-A177-3AD203B41FA5}">
                      <a16:colId xmlns="" xmlns:a16="http://schemas.microsoft.com/office/drawing/2014/main" val="2941485603"/>
                    </a:ext>
                  </a:extLst>
                </a:gridCol>
              </a:tblGrid>
              <a:tr h="136960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lang="en-US" sz="5200">
                          <a:effectLst/>
                        </a:rPr>
                        <a:t>Lựa chọn</a:t>
                      </a:r>
                      <a:endParaRPr lang="en-US" sz="52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5200" dirty="0" err="1">
                          <a:effectLst/>
                        </a:rPr>
                        <a:t>Huấn</a:t>
                      </a:r>
                      <a:r>
                        <a:rPr lang="en-US" sz="5200" dirty="0">
                          <a:effectLst/>
                        </a:rPr>
                        <a:t> </a:t>
                      </a:r>
                      <a:r>
                        <a:rPr lang="en-US" sz="5200" dirty="0" err="1">
                          <a:effectLst/>
                        </a:rPr>
                        <a:t>luyện</a:t>
                      </a:r>
                      <a:r>
                        <a:rPr lang="en-US" sz="5200" dirty="0">
                          <a:effectLst/>
                        </a:rPr>
                        <a:t> </a:t>
                      </a:r>
                      <a:r>
                        <a:rPr lang="en-US" sz="5200" dirty="0" err="1">
                          <a:effectLst/>
                        </a:rPr>
                        <a:t>viên</a:t>
                      </a:r>
                      <a:r>
                        <a:rPr lang="en-US" sz="5200" dirty="0">
                          <a:effectLst/>
                        </a:rPr>
                        <a:t> </a:t>
                      </a:r>
                      <a:r>
                        <a:rPr lang="en-US" sz="5200" dirty="0" err="1">
                          <a:effectLst/>
                        </a:rPr>
                        <a:t>nội</a:t>
                      </a:r>
                      <a:endParaRPr lang="en-US" sz="52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5200" dirty="0" err="1">
                          <a:effectLst/>
                        </a:rPr>
                        <a:t>Huấn</a:t>
                      </a:r>
                      <a:r>
                        <a:rPr lang="en-US" sz="5200" dirty="0">
                          <a:effectLst/>
                        </a:rPr>
                        <a:t> </a:t>
                      </a:r>
                      <a:r>
                        <a:rPr lang="en-US" sz="5200" dirty="0" err="1">
                          <a:effectLst/>
                        </a:rPr>
                        <a:t>luyện</a:t>
                      </a:r>
                      <a:r>
                        <a:rPr lang="en-US" sz="5200" dirty="0">
                          <a:effectLst/>
                        </a:rPr>
                        <a:t> </a:t>
                      </a:r>
                      <a:r>
                        <a:rPr lang="en-US" sz="5200" dirty="0" err="1">
                          <a:effectLst/>
                        </a:rPr>
                        <a:t>viên</a:t>
                      </a:r>
                      <a:r>
                        <a:rPr lang="en-US" sz="5200" dirty="0">
                          <a:effectLst/>
                        </a:rPr>
                        <a:t> </a:t>
                      </a:r>
                      <a:r>
                        <a:rPr lang="en-US" sz="5200" dirty="0" err="1">
                          <a:effectLst/>
                        </a:rPr>
                        <a:t>ngoại</a:t>
                      </a:r>
                      <a:endParaRPr lang="en-US" sz="52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5200" dirty="0">
                          <a:effectLst/>
                        </a:rPr>
                        <a:t>Ý </a:t>
                      </a:r>
                      <a:r>
                        <a:rPr lang="en-US" sz="5200" dirty="0" err="1">
                          <a:effectLst/>
                        </a:rPr>
                        <a:t>kiến</a:t>
                      </a:r>
                      <a:r>
                        <a:rPr lang="en-US" sz="5200" dirty="0">
                          <a:effectLst/>
                        </a:rPr>
                        <a:t> </a:t>
                      </a:r>
                      <a:r>
                        <a:rPr lang="en-US" sz="5200" dirty="0" err="1">
                          <a:effectLst/>
                        </a:rPr>
                        <a:t>khác</a:t>
                      </a:r>
                      <a:endParaRPr lang="en-US" sz="52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2388599399"/>
                  </a:ext>
                </a:extLst>
              </a:tr>
              <a:tr h="136960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lang="en-US" sz="5200" dirty="0" err="1">
                          <a:effectLst/>
                        </a:rPr>
                        <a:t>Số</a:t>
                      </a:r>
                      <a:r>
                        <a:rPr lang="en-US" sz="5200" dirty="0">
                          <a:effectLst/>
                        </a:rPr>
                        <a:t> </a:t>
                      </a:r>
                      <a:r>
                        <a:rPr lang="en-US" sz="5200" dirty="0" err="1">
                          <a:effectLst/>
                        </a:rPr>
                        <a:t>lượt</a:t>
                      </a:r>
                      <a:r>
                        <a:rPr lang="en-US" sz="5200" dirty="0">
                          <a:effectLst/>
                        </a:rPr>
                        <a:t> </a:t>
                      </a:r>
                    </a:p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lang="en-US" sz="5200" dirty="0" err="1">
                          <a:effectLst/>
                        </a:rPr>
                        <a:t>bình</a:t>
                      </a:r>
                      <a:r>
                        <a:rPr lang="en-US" sz="5200" dirty="0">
                          <a:effectLst/>
                        </a:rPr>
                        <a:t> </a:t>
                      </a:r>
                      <a:r>
                        <a:rPr lang="en-US" sz="5200" dirty="0" err="1">
                          <a:effectLst/>
                        </a:rPr>
                        <a:t>chọn</a:t>
                      </a:r>
                      <a:endParaRPr lang="en-US" sz="52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5200">
                          <a:effectLst/>
                        </a:rPr>
                        <a:t>1 897</a:t>
                      </a:r>
                      <a:endParaRPr lang="en-US" sz="52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5200">
                          <a:effectLst/>
                        </a:rPr>
                        <a:t>3 781</a:t>
                      </a:r>
                      <a:endParaRPr lang="en-US" sz="52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5200" dirty="0">
                          <a:effectLst/>
                        </a:rPr>
                        <a:t>747</a:t>
                      </a:r>
                      <a:endParaRPr lang="en-US" sz="52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964515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4223317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A6FCEE91-51C7-4CAA-BCFE-E1E66A0BE1FE}"/>
              </a:ext>
            </a:extLst>
          </p:cNvPr>
          <p:cNvGrpSpPr/>
          <p:nvPr/>
        </p:nvGrpSpPr>
        <p:grpSpPr>
          <a:xfrm>
            <a:off x="381000" y="2362200"/>
            <a:ext cx="1454536" cy="833120"/>
            <a:chOff x="0" y="92326"/>
            <a:chExt cx="575416" cy="197663"/>
          </a:xfrm>
        </p:grpSpPr>
        <p:grpSp>
          <p:nvGrpSpPr>
            <p:cNvPr id="3" name="Group 2">
              <a:extLst>
                <a:ext uri="{FF2B5EF4-FFF2-40B4-BE49-F238E27FC236}">
                  <a16:creationId xmlns="" xmlns:a16="http://schemas.microsoft.com/office/drawing/2014/main" id="{5D7CF228-B3EA-4C54-B215-91357F7C6D8E}"/>
                </a:ext>
              </a:extLst>
            </p:cNvPr>
            <p:cNvGrpSpPr/>
            <p:nvPr/>
          </p:nvGrpSpPr>
          <p:grpSpPr>
            <a:xfrm>
              <a:off x="0" y="92326"/>
              <a:ext cx="575416" cy="197663"/>
              <a:chOff x="0" y="92326"/>
              <a:chExt cx="644449" cy="302837"/>
            </a:xfrm>
          </p:grpSpPr>
          <p:sp>
            <p:nvSpPr>
              <p:cNvPr id="6" name="Arrow: Pentagon 5">
                <a:extLst>
                  <a:ext uri="{FF2B5EF4-FFF2-40B4-BE49-F238E27FC236}">
                    <a16:creationId xmlns="" xmlns:a16="http://schemas.microsoft.com/office/drawing/2014/main" id="{B441DAEF-BE9B-4A5C-B04F-F250E2204F97}"/>
                  </a:ext>
                </a:extLst>
              </p:cNvPr>
              <p:cNvSpPr/>
              <p:nvPr/>
            </p:nvSpPr>
            <p:spPr>
              <a:xfrm>
                <a:off x="0" y="103807"/>
                <a:ext cx="420648" cy="291356"/>
              </a:xfrm>
              <a:prstGeom prst="homePlat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8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" name="Arrow: Chevron 6">
                <a:extLst>
                  <a:ext uri="{FF2B5EF4-FFF2-40B4-BE49-F238E27FC236}">
                    <a16:creationId xmlns="" xmlns:a16="http://schemas.microsoft.com/office/drawing/2014/main" id="{1CC7B1B0-944B-4324-B6D1-4040CC272F75}"/>
                  </a:ext>
                </a:extLst>
              </p:cNvPr>
              <p:cNvSpPr/>
              <p:nvPr/>
            </p:nvSpPr>
            <p:spPr>
              <a:xfrm>
                <a:off x="380243" y="92326"/>
                <a:ext cx="169459" cy="291671"/>
              </a:xfrm>
              <a:prstGeom prst="chevron">
                <a:avLst>
                  <a:gd name="adj" fmla="val 83506"/>
                </a:avLst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8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" name="Arrow: Chevron 7">
                <a:extLst>
                  <a:ext uri="{FF2B5EF4-FFF2-40B4-BE49-F238E27FC236}">
                    <a16:creationId xmlns="" xmlns:a16="http://schemas.microsoft.com/office/drawing/2014/main" id="{203B43CD-040F-4C17-9269-81826EE2D48A}"/>
                  </a:ext>
                </a:extLst>
              </p:cNvPr>
              <p:cNvSpPr/>
              <p:nvPr/>
            </p:nvSpPr>
            <p:spPr>
              <a:xfrm>
                <a:off x="474990" y="92326"/>
                <a:ext cx="169459" cy="291671"/>
              </a:xfrm>
              <a:prstGeom prst="chevron">
                <a:avLst>
                  <a:gd name="adj" fmla="val 83506"/>
                </a:avLst>
              </a:prstGeom>
              <a:solidFill>
                <a:srgbClr val="0000CC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8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4" name="Flowchart: Terminator 3">
              <a:extLst>
                <a:ext uri="{FF2B5EF4-FFF2-40B4-BE49-F238E27FC236}">
                  <a16:creationId xmlns="" xmlns:a16="http://schemas.microsoft.com/office/drawing/2014/main" id="{8B5094AC-53B4-41BF-94FD-D4A37F432497}"/>
                </a:ext>
              </a:extLst>
            </p:cNvPr>
            <p:cNvSpPr/>
            <p:nvPr/>
          </p:nvSpPr>
          <p:spPr>
            <a:xfrm>
              <a:off x="80311" y="137613"/>
              <a:ext cx="253736" cy="115827"/>
            </a:xfrm>
            <a:prstGeom prst="flowChartTerminator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1088639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2177278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3265917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4354556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5443195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6531834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7620472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8709111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4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" name="Oval 4">
              <a:extLst>
                <a:ext uri="{FF2B5EF4-FFF2-40B4-BE49-F238E27FC236}">
                  <a16:creationId xmlns="" xmlns:a16="http://schemas.microsoft.com/office/drawing/2014/main" id="{8B6C7FDA-9BA4-4498-A785-0ECE09D21DCE}"/>
                </a:ext>
              </a:extLst>
            </p:cNvPr>
            <p:cNvSpPr/>
            <p:nvPr/>
          </p:nvSpPr>
          <p:spPr>
            <a:xfrm>
              <a:off x="211660" y="142761"/>
              <a:ext cx="92369" cy="95432"/>
            </a:xfrm>
            <a:prstGeom prst="ellipse">
              <a:avLst/>
            </a:prstGeom>
            <a:solidFill>
              <a:srgbClr val="333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1088639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2177278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3265917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4354556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5443195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6531834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7620472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8709111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4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F43E7986-32AE-4602-B1BF-5E2DC7E8E940}"/>
              </a:ext>
            </a:extLst>
          </p:cNvPr>
          <p:cNvSpPr txBox="1"/>
          <p:nvPr/>
        </p:nvSpPr>
        <p:spPr>
          <a:xfrm>
            <a:off x="2007741" y="2362200"/>
            <a:ext cx="21528194" cy="2584041"/>
          </a:xfrm>
          <a:prstGeom prst="rect">
            <a:avLst/>
          </a:prstGeom>
          <a:solidFill>
            <a:schemeClr val="accent2">
              <a:alpha val="83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en-US" sz="5200" b="1" kern="1200" dirty="0" err="1">
                <a:solidFill>
                  <a:srgbClr val="538135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Vận</a:t>
            </a:r>
            <a:r>
              <a:rPr lang="en-US" sz="5200" b="1" kern="1200" dirty="0">
                <a:solidFill>
                  <a:srgbClr val="538135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b="1" kern="1200" dirty="0" err="1">
                <a:solidFill>
                  <a:srgbClr val="538135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dụng</a:t>
            </a:r>
            <a:r>
              <a:rPr lang="en-US" sz="5200" b="1" kern="1200" dirty="0">
                <a:solidFill>
                  <a:srgbClr val="53813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Hãy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tính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đặc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trưng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đo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xu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thế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trung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tâm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mẫu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liệu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về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điểm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khảo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sát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lớp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̀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lớp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 ở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đầu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học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để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phân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tích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so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sánh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hiệu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quả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học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tập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ở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hai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phương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pháp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này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="" xmlns:a16="http://schemas.microsoft.com/office/drawing/2014/main" id="{B63662AB-AFA9-4A13-99C2-A13D9EE1A445}"/>
                  </a:ext>
                </a:extLst>
              </p:cNvPr>
              <p:cNvSpPr txBox="1"/>
              <p:nvPr/>
            </p:nvSpPr>
            <p:spPr>
              <a:xfrm>
                <a:off x="904707" y="5095464"/>
                <a:ext cx="23030782" cy="7653314"/>
              </a:xfrm>
              <a:prstGeom prst="rect">
                <a:avLst/>
              </a:prstGeom>
              <a:solidFill>
                <a:srgbClr val="0070C0">
                  <a:alpha val="79000"/>
                </a:srgbClr>
              </a:solidFill>
            </p:spPr>
            <p:txBody>
              <a:bodyPr wrap="square">
                <a:spAutoFit/>
              </a:bodyPr>
              <a:lstStyle/>
              <a:p>
                <a:pPr marL="685800" algn="l">
                  <a:lnSpc>
                    <a:spcPct val="150000"/>
                  </a:lnSpc>
                  <a:spcAft>
                    <a:spcPts val="800"/>
                  </a:spcAft>
                  <a:tabLst>
                    <a:tab pos="2646680" algn="l"/>
                  </a:tabLst>
                </a:pPr>
                <a:r>
                  <a:rPr lang="en-US" sz="52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endParaRPr lang="en-US" sz="52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685800" algn="l">
                  <a:lnSpc>
                    <a:spcPct val="150000"/>
                  </a:lnSpc>
                  <a:spcAft>
                    <a:spcPts val="800"/>
                  </a:spcAft>
                  <a:tabLst>
                    <a:tab pos="2646680" algn="l"/>
                  </a:tabLst>
                </a:pPr>
                <a:r>
                  <a:rPr lang="en-US" sz="5200" b="1" i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Lớp</a:t>
                </a:r>
                <a:r>
                  <a:rPr lang="en-US" sz="5200" b="1" i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A:</a:t>
                </a:r>
                <a:endParaRPr lang="en-US" sz="5200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914400" algn="l">
                  <a:lnSpc>
                    <a:spcPct val="150000"/>
                  </a:lnSpc>
                  <a:spcAft>
                    <a:spcPts val="800"/>
                  </a:spcAft>
                  <a:tabLst>
                    <a:tab pos="2646680" algn="l"/>
                  </a:tabLst>
                </a:pP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trung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bình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5200" i="1"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5200" i="1">
                                <a:effectLst/>
                                <a:latin typeface="Cambria Math"/>
                                <a:ea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5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5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𝐴</m:t>
                            </m:r>
                          </m:sub>
                        </m:sSub>
                      </m:e>
                    </m:acc>
                    <m:r>
                      <a:rPr lang="en-US" sz="5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5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5</m:t>
                    </m:r>
                    <m:r>
                      <a:rPr lang="en-US" sz="5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,</m:t>
                    </m:r>
                    <m:r>
                      <a:rPr lang="en-US" sz="5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92</m:t>
                    </m:r>
                  </m:oMath>
                </a14:m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914400" algn="l">
                  <a:lnSpc>
                    <a:spcPct val="150000"/>
                  </a:lnSpc>
                  <a:spcAft>
                    <a:spcPts val="800"/>
                  </a:spcAft>
                  <a:tabLst>
                    <a:tab pos="2646680" algn="l"/>
                  </a:tabLst>
                </a:pP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Sắp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xếp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liệu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theo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tự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giảm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5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2233445555566777777888999</m:t>
                    </m:r>
                  </m:oMath>
                </a14:m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914400" algn="l">
                  <a:lnSpc>
                    <a:spcPct val="150000"/>
                  </a:lnSpc>
                  <a:spcAft>
                    <a:spcPts val="800"/>
                  </a:spcAft>
                  <a:tabLst>
                    <a:tab pos="2646680" algn="l"/>
                  </a:tabLst>
                </a:pP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Trung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vị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6.		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Mốt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7.</a:t>
                </a:r>
              </a:p>
              <a:p>
                <a:pPr marL="914400" algn="l">
                  <a:lnSpc>
                    <a:spcPct val="150000"/>
                  </a:lnSpc>
                  <a:spcAft>
                    <a:spcPts val="800"/>
                  </a:spcAft>
                  <a:tabLst>
                    <a:tab pos="2646680" algn="l"/>
                  </a:tabLst>
                </a:pP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Tứ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phân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vị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5200" i="1"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5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𝑄</m:t>
                        </m:r>
                      </m:e>
                      <m:sub>
                        <m:r>
                          <a:rPr lang="en-US" sz="5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sub>
                    </m:sSub>
                    <m:r>
                      <a:rPr lang="en-US" sz="5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5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4</m:t>
                    </m:r>
                    <m:r>
                      <a:rPr lang="en-US" sz="5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</m:t>
                    </m:r>
                    <m:r>
                      <a:rPr lang="en-US" sz="5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5</m:t>
                    </m:r>
                    <m:r>
                      <a:rPr lang="en-US" sz="5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;</m:t>
                    </m:r>
                    <m:sSub>
                      <m:sSubPr>
                        <m:ctrlPr>
                          <a:rPr lang="en-US" sz="5200" i="1"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5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𝑄</m:t>
                        </m:r>
                      </m:e>
                      <m:sub>
                        <m:r>
                          <a:rPr lang="en-US" sz="5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sub>
                    </m:sSub>
                    <m:r>
                      <a:rPr lang="en-US" sz="5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5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6</m:t>
                    </m:r>
                    <m:r>
                      <a:rPr lang="en-US" sz="5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;</m:t>
                    </m:r>
                    <m:sSub>
                      <m:sSubPr>
                        <m:ctrlPr>
                          <a:rPr lang="en-US" sz="5200" i="1"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5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𝑄</m:t>
                        </m:r>
                      </m:e>
                      <m:sub>
                        <m:r>
                          <a:rPr lang="en-US" sz="5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sub>
                    </m:sSub>
                    <m:r>
                      <a:rPr lang="en-US" sz="5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5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7</m:t>
                    </m:r>
                    <m:r>
                      <a:rPr lang="en-US" sz="5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</m:t>
                    </m:r>
                    <m:r>
                      <a:rPr lang="en-US" sz="5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5</m:t>
                    </m:r>
                  </m:oMath>
                </a14:m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63662AB-AFA9-4A13-99C2-A13D9EE1A4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4707" y="5095464"/>
                <a:ext cx="23030782" cy="7653314"/>
              </a:xfrm>
              <a:prstGeom prst="rect">
                <a:avLst/>
              </a:prstGeom>
              <a:blipFill>
                <a:blip r:embed="rId2"/>
                <a:stretch>
                  <a:fillRect b="-35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971401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A6FCEE91-51C7-4CAA-BCFE-E1E66A0BE1FE}"/>
              </a:ext>
            </a:extLst>
          </p:cNvPr>
          <p:cNvGrpSpPr/>
          <p:nvPr/>
        </p:nvGrpSpPr>
        <p:grpSpPr>
          <a:xfrm>
            <a:off x="381000" y="2362200"/>
            <a:ext cx="1454536" cy="833120"/>
            <a:chOff x="0" y="92326"/>
            <a:chExt cx="575416" cy="197663"/>
          </a:xfrm>
        </p:grpSpPr>
        <p:grpSp>
          <p:nvGrpSpPr>
            <p:cNvPr id="3" name="Group 2">
              <a:extLst>
                <a:ext uri="{FF2B5EF4-FFF2-40B4-BE49-F238E27FC236}">
                  <a16:creationId xmlns="" xmlns:a16="http://schemas.microsoft.com/office/drawing/2014/main" id="{5D7CF228-B3EA-4C54-B215-91357F7C6D8E}"/>
                </a:ext>
              </a:extLst>
            </p:cNvPr>
            <p:cNvGrpSpPr/>
            <p:nvPr/>
          </p:nvGrpSpPr>
          <p:grpSpPr>
            <a:xfrm>
              <a:off x="0" y="92326"/>
              <a:ext cx="575416" cy="197663"/>
              <a:chOff x="0" y="92326"/>
              <a:chExt cx="644449" cy="302837"/>
            </a:xfrm>
          </p:grpSpPr>
          <p:sp>
            <p:nvSpPr>
              <p:cNvPr id="6" name="Arrow: Pentagon 5">
                <a:extLst>
                  <a:ext uri="{FF2B5EF4-FFF2-40B4-BE49-F238E27FC236}">
                    <a16:creationId xmlns="" xmlns:a16="http://schemas.microsoft.com/office/drawing/2014/main" id="{B441DAEF-BE9B-4A5C-B04F-F250E2204F97}"/>
                  </a:ext>
                </a:extLst>
              </p:cNvPr>
              <p:cNvSpPr/>
              <p:nvPr/>
            </p:nvSpPr>
            <p:spPr>
              <a:xfrm>
                <a:off x="0" y="103807"/>
                <a:ext cx="420648" cy="291356"/>
              </a:xfrm>
              <a:prstGeom prst="homePlat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8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" name="Arrow: Chevron 6">
                <a:extLst>
                  <a:ext uri="{FF2B5EF4-FFF2-40B4-BE49-F238E27FC236}">
                    <a16:creationId xmlns="" xmlns:a16="http://schemas.microsoft.com/office/drawing/2014/main" id="{1CC7B1B0-944B-4324-B6D1-4040CC272F75}"/>
                  </a:ext>
                </a:extLst>
              </p:cNvPr>
              <p:cNvSpPr/>
              <p:nvPr/>
            </p:nvSpPr>
            <p:spPr>
              <a:xfrm>
                <a:off x="380243" y="92326"/>
                <a:ext cx="169459" cy="291671"/>
              </a:xfrm>
              <a:prstGeom prst="chevron">
                <a:avLst>
                  <a:gd name="adj" fmla="val 83506"/>
                </a:avLst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8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" name="Arrow: Chevron 7">
                <a:extLst>
                  <a:ext uri="{FF2B5EF4-FFF2-40B4-BE49-F238E27FC236}">
                    <a16:creationId xmlns="" xmlns:a16="http://schemas.microsoft.com/office/drawing/2014/main" id="{203B43CD-040F-4C17-9269-81826EE2D48A}"/>
                  </a:ext>
                </a:extLst>
              </p:cNvPr>
              <p:cNvSpPr/>
              <p:nvPr/>
            </p:nvSpPr>
            <p:spPr>
              <a:xfrm>
                <a:off x="474990" y="92326"/>
                <a:ext cx="169459" cy="291671"/>
              </a:xfrm>
              <a:prstGeom prst="chevron">
                <a:avLst>
                  <a:gd name="adj" fmla="val 83506"/>
                </a:avLst>
              </a:prstGeom>
              <a:solidFill>
                <a:srgbClr val="0000CC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8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4" name="Flowchart: Terminator 3">
              <a:extLst>
                <a:ext uri="{FF2B5EF4-FFF2-40B4-BE49-F238E27FC236}">
                  <a16:creationId xmlns="" xmlns:a16="http://schemas.microsoft.com/office/drawing/2014/main" id="{8B5094AC-53B4-41BF-94FD-D4A37F432497}"/>
                </a:ext>
              </a:extLst>
            </p:cNvPr>
            <p:cNvSpPr/>
            <p:nvPr/>
          </p:nvSpPr>
          <p:spPr>
            <a:xfrm>
              <a:off x="80311" y="137613"/>
              <a:ext cx="253736" cy="115827"/>
            </a:xfrm>
            <a:prstGeom prst="flowChartTerminator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1088639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2177278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3265917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4354556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5443195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6531834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7620472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8709111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4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" name="Oval 4">
              <a:extLst>
                <a:ext uri="{FF2B5EF4-FFF2-40B4-BE49-F238E27FC236}">
                  <a16:creationId xmlns="" xmlns:a16="http://schemas.microsoft.com/office/drawing/2014/main" id="{8B6C7FDA-9BA4-4498-A785-0ECE09D21DCE}"/>
                </a:ext>
              </a:extLst>
            </p:cNvPr>
            <p:cNvSpPr/>
            <p:nvPr/>
          </p:nvSpPr>
          <p:spPr>
            <a:xfrm>
              <a:off x="211660" y="142761"/>
              <a:ext cx="92369" cy="95432"/>
            </a:xfrm>
            <a:prstGeom prst="ellipse">
              <a:avLst/>
            </a:prstGeom>
            <a:solidFill>
              <a:srgbClr val="333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1088639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2177278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3265917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4354556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5443195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6531834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7620472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8709111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4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F43E7986-32AE-4602-B1BF-5E2DC7E8E940}"/>
              </a:ext>
            </a:extLst>
          </p:cNvPr>
          <p:cNvSpPr txBox="1"/>
          <p:nvPr/>
        </p:nvSpPr>
        <p:spPr>
          <a:xfrm>
            <a:off x="2007741" y="2362200"/>
            <a:ext cx="21528194" cy="2584041"/>
          </a:xfrm>
          <a:prstGeom prst="rect">
            <a:avLst/>
          </a:prstGeom>
          <a:solidFill>
            <a:schemeClr val="accent2">
              <a:alpha val="83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en-US" sz="5200" b="1" kern="1200" dirty="0" err="1">
                <a:solidFill>
                  <a:srgbClr val="538135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Vận</a:t>
            </a:r>
            <a:r>
              <a:rPr lang="en-US" sz="5200" b="1" kern="1200" dirty="0">
                <a:solidFill>
                  <a:srgbClr val="538135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b="1" kern="1200" dirty="0" err="1">
                <a:solidFill>
                  <a:srgbClr val="538135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dụng</a:t>
            </a:r>
            <a:r>
              <a:rPr lang="en-US" sz="5200" b="1" kern="1200" dirty="0">
                <a:solidFill>
                  <a:srgbClr val="53813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Hãy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tính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đặc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trưng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đo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xu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thế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trung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tâm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mẫu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liệu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về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điểm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khảo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sát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lớp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̀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lớp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 ở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đầu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học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để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phân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tích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so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sánh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hiệu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quả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học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tập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ở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hai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phương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pháp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này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="" xmlns:a16="http://schemas.microsoft.com/office/drawing/2014/main" id="{B63662AB-AFA9-4A13-99C2-A13D9EE1A445}"/>
                  </a:ext>
                </a:extLst>
              </p:cNvPr>
              <p:cNvSpPr txBox="1"/>
              <p:nvPr/>
            </p:nvSpPr>
            <p:spPr>
              <a:xfrm>
                <a:off x="839141" y="4977826"/>
                <a:ext cx="23030782" cy="7131183"/>
              </a:xfrm>
              <a:prstGeom prst="rect">
                <a:avLst/>
              </a:prstGeom>
              <a:solidFill>
                <a:srgbClr val="0070C0">
                  <a:alpha val="79000"/>
                </a:srgbClr>
              </a:solidFill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5200" b="1" i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Lớp</a:t>
                </a:r>
                <a:r>
                  <a:rPr lang="en-US" sz="52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B:</a:t>
                </a:r>
                <a:endParaRPr lang="en-US" sz="52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52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52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trung</a:t>
                </a:r>
                <a:r>
                  <a:rPr lang="en-US" sz="52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bình</a:t>
                </a:r>
                <a:r>
                  <a:rPr lang="en-US" sz="52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52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5200" i="1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̄"/>
                            <m:ctrlPr>
                              <a:rPr lang="en-US" sz="52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52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sz="5200" i="1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en-US" sz="52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5200" i="1">
                        <a:latin typeface="Cambria Math" panose="02040503050406030204" pitchFamily="18" charset="0"/>
                      </a:rPr>
                      <m:t>6</m:t>
                    </m:r>
                    <m:r>
                      <a:rPr lang="en-US" sz="52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5200" i="1">
                        <a:latin typeface="Cambria Math" panose="02040503050406030204" pitchFamily="18" charset="0"/>
                      </a:rPr>
                      <m:t>28</m:t>
                    </m:r>
                  </m:oMath>
                </a14:m>
                <a:r>
                  <a:rPr lang="en-US" sz="52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52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Sắp</a:t>
                </a:r>
                <a:r>
                  <a:rPr lang="en-US" sz="52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xếp</a:t>
                </a:r>
                <a:r>
                  <a:rPr lang="en-US" sz="52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52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liệu</a:t>
                </a:r>
                <a:r>
                  <a:rPr lang="en-US" sz="52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theo</a:t>
                </a:r>
                <a:r>
                  <a:rPr lang="en-US" sz="52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</a:t>
                </a:r>
                <a:r>
                  <a:rPr lang="en-US" sz="52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tự</a:t>
                </a:r>
                <a:r>
                  <a:rPr lang="en-US" sz="52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sz="52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giảm</a:t>
                </a:r>
                <a:r>
                  <a:rPr lang="en-US" sz="52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5200" i="1">
                        <a:latin typeface="Cambria Math" panose="02040503050406030204" pitchFamily="18" charset="0"/>
                      </a:rPr>
                      <m:t>334455556666667777777889910</m:t>
                    </m:r>
                  </m:oMath>
                </a14:m>
                <a:r>
                  <a:rPr lang="en-US" sz="52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52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Trung</a:t>
                </a:r>
                <a:r>
                  <a:rPr lang="en-US" sz="52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vị</a:t>
                </a:r>
                <a:r>
                  <a:rPr lang="en-US" sz="52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52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200" i="1">
                        <a:latin typeface="Cambria Math" panose="02040503050406030204" pitchFamily="18" charset="0"/>
                      </a:rPr>
                      <m:t>6</m:t>
                    </m:r>
                  </m:oMath>
                </a14:m>
                <a:r>
                  <a:rPr lang="en-US" sz="52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.		</a:t>
                </a:r>
                <a:r>
                  <a:rPr lang="en-US" sz="52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Mốt</a:t>
                </a:r>
                <a:r>
                  <a:rPr lang="en-US" sz="52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52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7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52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Tứ</a:t>
                </a:r>
                <a:r>
                  <a:rPr lang="en-US" sz="52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phân</a:t>
                </a:r>
                <a:r>
                  <a:rPr lang="en-US" sz="52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vị</a:t>
                </a:r>
                <a:r>
                  <a:rPr lang="en-US" sz="52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5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5200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sz="52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52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5200" i="1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sz="5200" i="1">
                        <a:latin typeface="Cambria Math" panose="02040503050406030204" pitchFamily="18" charset="0"/>
                      </a:rPr>
                      <m:t>;</m:t>
                    </m:r>
                    <m:sSub>
                      <m:sSubPr>
                        <m:ctrlPr>
                          <a:rPr lang="en-US" sz="5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5200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sz="52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52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5200" i="1">
                        <a:latin typeface="Cambria Math" panose="02040503050406030204" pitchFamily="18" charset="0"/>
                      </a:rPr>
                      <m:t>6</m:t>
                    </m:r>
                    <m:r>
                      <a:rPr lang="en-US" sz="5200" i="1">
                        <a:latin typeface="Cambria Math" panose="02040503050406030204" pitchFamily="18" charset="0"/>
                      </a:rPr>
                      <m:t>;</m:t>
                    </m:r>
                    <m:sSub>
                      <m:sSubPr>
                        <m:ctrlPr>
                          <a:rPr lang="en-US" sz="5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5200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sz="5200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52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5200" i="1">
                        <a:latin typeface="Cambria Math" panose="02040503050406030204" pitchFamily="18" charset="0"/>
                      </a:rPr>
                      <m:t>7</m:t>
                    </m:r>
                  </m:oMath>
                </a14:m>
                <a:r>
                  <a:rPr lang="en-US" sz="52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52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52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pháp</a:t>
                </a:r>
                <a:r>
                  <a:rPr lang="en-US" sz="52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lớp</a:t>
                </a:r>
                <a:r>
                  <a:rPr lang="en-US" sz="52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 </a:t>
                </a:r>
                <a:r>
                  <a:rPr lang="en-US" sz="52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hiệu</a:t>
                </a:r>
                <a:r>
                  <a:rPr lang="en-US" sz="52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quả</a:t>
                </a:r>
                <a:r>
                  <a:rPr lang="en-US" sz="52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hơn</a:t>
                </a:r>
                <a:r>
                  <a:rPr lang="en-US" sz="52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52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chất</a:t>
                </a:r>
                <a:r>
                  <a:rPr lang="en-US" sz="52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lượng</a:t>
                </a:r>
                <a:r>
                  <a:rPr lang="en-US" sz="52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học</a:t>
                </a:r>
                <a:r>
                  <a:rPr lang="en-US" sz="52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52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đồng</a:t>
                </a:r>
                <a:r>
                  <a:rPr lang="en-US" sz="52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đều</a:t>
                </a:r>
                <a:r>
                  <a:rPr lang="en-US" sz="52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hơn</a:t>
                </a:r>
                <a:r>
                  <a:rPr lang="en-US" sz="52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63662AB-AFA9-4A13-99C2-A13D9EE1A4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141" y="4977826"/>
                <a:ext cx="23030782" cy="7131183"/>
              </a:xfrm>
              <a:prstGeom prst="rect">
                <a:avLst/>
              </a:prstGeom>
              <a:blipFill>
                <a:blip r:embed="rId2"/>
                <a:stretch>
                  <a:fillRect l="-1350" b="-40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8883816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26520E7F-7991-4EFA-9451-C9E1B9453586}"/>
              </a:ext>
            </a:extLst>
          </p:cNvPr>
          <p:cNvSpPr txBox="1"/>
          <p:nvPr/>
        </p:nvSpPr>
        <p:spPr>
          <a:xfrm>
            <a:off x="609600" y="2057400"/>
            <a:ext cx="3584713" cy="765015"/>
          </a:xfrm>
          <a:prstGeom prst="rect">
            <a:avLst/>
          </a:prstGeom>
          <a:solidFill>
            <a:srgbClr val="FF0000">
              <a:alpha val="28000"/>
            </a:srgbClr>
          </a:solidFill>
        </p:spPr>
        <p:txBody>
          <a:bodyPr wrap="square">
            <a:spAutoFit/>
          </a:bodyPr>
          <a:lstStyle/>
          <a:p>
            <a:pPr marL="457200" indent="-171450" algn="l">
              <a:lnSpc>
                <a:spcPct val="107000"/>
              </a:lnSpc>
              <a:spcAft>
                <a:spcPts val="800"/>
              </a:spcAft>
              <a:tabLst>
                <a:tab pos="2646680" algn="l"/>
              </a:tabLst>
            </a:pPr>
            <a:r>
              <a:rPr lang="en-US" sz="4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BÀI</a:t>
            </a:r>
            <a:r>
              <a:rPr lang="en-US" sz="4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TẬP</a:t>
            </a:r>
            <a:r>
              <a:rPr lang="en-US" sz="4400" dirty="0">
                <a:effectLst/>
                <a:highlight>
                  <a:srgbClr val="00FFFF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4400" dirty="0"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8B634433-D390-467A-9810-1A818200C397}"/>
              </a:ext>
            </a:extLst>
          </p:cNvPr>
          <p:cNvSpPr txBox="1"/>
          <p:nvPr/>
        </p:nvSpPr>
        <p:spPr>
          <a:xfrm>
            <a:off x="1066800" y="2880102"/>
            <a:ext cx="22250400" cy="2686633"/>
          </a:xfrm>
          <a:prstGeom prst="rect">
            <a:avLst/>
          </a:prstGeom>
          <a:solidFill>
            <a:schemeClr val="accent2">
              <a:alpha val="70000"/>
            </a:schemeClr>
          </a:solidFill>
        </p:spPr>
        <p:txBody>
          <a:bodyPr wrap="square">
            <a:spAutoFit/>
          </a:bodyPr>
          <a:lstStyle/>
          <a:p>
            <a:pPr marL="457200" indent="-171450" algn="l">
              <a:lnSpc>
                <a:spcPct val="107000"/>
              </a:lnSpc>
              <a:spcAft>
                <a:spcPts val="800"/>
              </a:spcAft>
              <a:tabLst>
                <a:tab pos="2646680" algn="l"/>
              </a:tabLst>
            </a:pPr>
            <a:r>
              <a:rPr lang="en-US" sz="5200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5.7.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Tìm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trung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bình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trung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vị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mốt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tứ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phân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vị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mỗi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mẫu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liệu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sau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đây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 marL="457200" algn="l">
              <a:lnSpc>
                <a:spcPct val="107000"/>
              </a:lnSpc>
              <a:tabLst>
                <a:tab pos="2646680" algn="l"/>
              </a:tabLst>
            </a:pP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a)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điểm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mà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năm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vận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động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viên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bóng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rổ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ghi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trận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đấu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</p:txBody>
      </p:sp>
      <p:graphicFrame>
        <p:nvGraphicFramePr>
          <p:cNvPr id="9" name="Table 9">
            <a:extLst>
              <a:ext uri="{FF2B5EF4-FFF2-40B4-BE49-F238E27FC236}">
                <a16:creationId xmlns="" xmlns:a16="http://schemas.microsoft.com/office/drawing/2014/main" id="{A29EA9A5-FF52-4473-B08E-18FDE0A45AA0}"/>
              </a:ext>
            </a:extLst>
          </p:cNvPr>
          <p:cNvGraphicFramePr>
            <a:graphicFrameLocks noGrp="1"/>
          </p:cNvGraphicFramePr>
          <p:nvPr/>
        </p:nvGraphicFramePr>
        <p:xfrm>
          <a:off x="4419600" y="5943600"/>
          <a:ext cx="13716000" cy="914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43200">
                  <a:extLst>
                    <a:ext uri="{9D8B030D-6E8A-4147-A177-3AD203B41FA5}">
                      <a16:colId xmlns="" xmlns:a16="http://schemas.microsoft.com/office/drawing/2014/main" val="3446068948"/>
                    </a:ext>
                  </a:extLst>
                </a:gridCol>
                <a:gridCol w="2743200">
                  <a:extLst>
                    <a:ext uri="{9D8B030D-6E8A-4147-A177-3AD203B41FA5}">
                      <a16:colId xmlns="" xmlns:a16="http://schemas.microsoft.com/office/drawing/2014/main" val="2084445531"/>
                    </a:ext>
                  </a:extLst>
                </a:gridCol>
                <a:gridCol w="2743200">
                  <a:extLst>
                    <a:ext uri="{9D8B030D-6E8A-4147-A177-3AD203B41FA5}">
                      <a16:colId xmlns="" xmlns:a16="http://schemas.microsoft.com/office/drawing/2014/main" val="746565292"/>
                    </a:ext>
                  </a:extLst>
                </a:gridCol>
                <a:gridCol w="2743200">
                  <a:extLst>
                    <a:ext uri="{9D8B030D-6E8A-4147-A177-3AD203B41FA5}">
                      <a16:colId xmlns="" xmlns:a16="http://schemas.microsoft.com/office/drawing/2014/main" val="2465730696"/>
                    </a:ext>
                  </a:extLst>
                </a:gridCol>
                <a:gridCol w="2743200">
                  <a:extLst>
                    <a:ext uri="{9D8B030D-6E8A-4147-A177-3AD203B41FA5}">
                      <a16:colId xmlns="" xmlns:a16="http://schemas.microsoft.com/office/drawing/2014/main" val="2652658858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r>
                        <a:rPr lang="en-US" sz="5200" dirty="0"/>
                        <a:t>9</a:t>
                      </a:r>
                      <a:endParaRPr lang="en-US" sz="5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5200" dirty="0"/>
                        <a:t>8</a:t>
                      </a:r>
                      <a:endParaRPr lang="en-US" sz="5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5200" dirty="0"/>
                        <a:t>15</a:t>
                      </a:r>
                      <a:endParaRPr lang="en-US" sz="5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5200" dirty="0"/>
                        <a:t>8</a:t>
                      </a:r>
                      <a:endParaRPr lang="en-US" sz="5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5200" dirty="0"/>
                        <a:t>20</a:t>
                      </a:r>
                      <a:endParaRPr lang="en-US" sz="5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02158156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="" xmlns:a16="http://schemas.microsoft.com/office/drawing/2014/main" id="{245AF5C1-CA57-4B53-B898-DA2FB45E3174}"/>
                  </a:ext>
                </a:extLst>
              </p:cNvPr>
              <p:cNvSpPr txBox="1"/>
              <p:nvPr/>
            </p:nvSpPr>
            <p:spPr>
              <a:xfrm>
                <a:off x="1093304" y="7234865"/>
                <a:ext cx="22250400" cy="5047472"/>
              </a:xfrm>
              <a:prstGeom prst="rect">
                <a:avLst/>
              </a:prstGeom>
              <a:solidFill>
                <a:schemeClr val="accent2">
                  <a:alpha val="72000"/>
                </a:schemeClr>
              </a:solidFill>
            </p:spPr>
            <p:txBody>
              <a:bodyPr wrap="square">
                <a:spAutoFit/>
              </a:bodyPr>
              <a:lstStyle/>
              <a:p>
                <a:pPr marL="342900" lvl="0" indent="-342900" algn="l">
                  <a:lnSpc>
                    <a:spcPct val="150000"/>
                  </a:lnSpc>
                  <a:spcAft>
                    <a:spcPts val="800"/>
                  </a:spcAft>
                  <a:buFont typeface="Times New Roman" panose="02020603050405020304" pitchFamily="18" charset="0"/>
                  <a:buAutoNum type="alphaLcParenR" startAt="2"/>
                  <a:tabLst>
                    <a:tab pos="2646680" algn="l"/>
                  </a:tabLst>
                </a:pP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của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loại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giày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đơn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vị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nghìn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đồng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):</a:t>
                </a:r>
              </a:p>
              <a:p>
                <a:pPr marL="685800" algn="ctr">
                  <a:lnSpc>
                    <a:spcPct val="150000"/>
                  </a:lnSpc>
                  <a:spcAft>
                    <a:spcPts val="800"/>
                  </a:spcAft>
                  <a:tabLst>
                    <a:tab pos="2646680" algn="l"/>
                  </a:tabLst>
                </a:pPr>
                <a14:m>
                  <m:oMath xmlns:m="http://schemas.openxmlformats.org/officeDocument/2006/math">
                    <m:r>
                      <a:rPr lang="en-US" sz="5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350300650300450500300250</m:t>
                    </m:r>
                  </m:oMath>
                </a14:m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  <a:p>
                <a:pPr lvl="0" algn="l">
                  <a:lnSpc>
                    <a:spcPct val="150000"/>
                  </a:lnSpc>
                  <a:spcAft>
                    <a:spcPts val="800"/>
                  </a:spcAft>
                  <a:tabLst>
                    <a:tab pos="2646680" algn="l"/>
                  </a:tabLst>
                </a:pP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c)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kênh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chiếu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hãng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truyền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cáp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  <a:p>
                <a:pPr marL="685800" algn="ctr">
                  <a:lnSpc>
                    <a:spcPct val="150000"/>
                  </a:lnSpc>
                  <a:spcAft>
                    <a:spcPts val="800"/>
                  </a:spcAft>
                  <a:tabLst>
                    <a:tab pos="2646680" algn="l"/>
                  </a:tabLst>
                </a:pPr>
                <a14:m>
                  <m:oMath xmlns:m="http://schemas.openxmlformats.org/officeDocument/2006/math">
                    <m:r>
                      <a:rPr lang="en-US" sz="5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36​​​38333432303435</m:t>
                    </m:r>
                  </m:oMath>
                </a14:m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45AF5C1-CA57-4B53-B898-DA2FB45E31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3304" y="7234865"/>
                <a:ext cx="22250400" cy="5047472"/>
              </a:xfrm>
              <a:prstGeom prst="rect">
                <a:avLst/>
              </a:prstGeom>
              <a:blipFill>
                <a:blip r:embed="rId2"/>
                <a:stretch>
                  <a:fillRect l="-1370" b="-57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84656955"/>
      </p:ext>
    </p:extLst>
  </p:cSld>
  <p:clrMapOvr>
    <a:masterClrMapping/>
  </p:clrMapOvr>
  <p:transition spd="slow"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26520E7F-7991-4EFA-9451-C9E1B9453586}"/>
              </a:ext>
            </a:extLst>
          </p:cNvPr>
          <p:cNvSpPr txBox="1"/>
          <p:nvPr/>
        </p:nvSpPr>
        <p:spPr>
          <a:xfrm>
            <a:off x="609600" y="1676400"/>
            <a:ext cx="3584713" cy="765015"/>
          </a:xfrm>
          <a:prstGeom prst="rect">
            <a:avLst/>
          </a:prstGeom>
          <a:solidFill>
            <a:srgbClr val="FF0000">
              <a:alpha val="28000"/>
            </a:srgbClr>
          </a:solidFill>
        </p:spPr>
        <p:txBody>
          <a:bodyPr wrap="square">
            <a:spAutoFit/>
          </a:bodyPr>
          <a:lstStyle/>
          <a:p>
            <a:pPr marL="457200" indent="-171450" algn="l">
              <a:lnSpc>
                <a:spcPct val="107000"/>
              </a:lnSpc>
              <a:spcAft>
                <a:spcPts val="800"/>
              </a:spcAft>
              <a:tabLst>
                <a:tab pos="2646680" algn="l"/>
              </a:tabLst>
            </a:pPr>
            <a:r>
              <a:rPr lang="en-US" sz="4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BÀI</a:t>
            </a:r>
            <a:r>
              <a:rPr lang="en-US" sz="4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TẬP</a:t>
            </a:r>
            <a:r>
              <a:rPr lang="en-US" sz="4400" dirty="0">
                <a:effectLst/>
                <a:highlight>
                  <a:srgbClr val="00FFFF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4400" dirty="0"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8B634433-D390-467A-9810-1A818200C397}"/>
              </a:ext>
            </a:extLst>
          </p:cNvPr>
          <p:cNvSpPr txBox="1"/>
          <p:nvPr/>
        </p:nvSpPr>
        <p:spPr>
          <a:xfrm>
            <a:off x="1066800" y="2499102"/>
            <a:ext cx="22250400" cy="2686633"/>
          </a:xfrm>
          <a:prstGeom prst="rect">
            <a:avLst/>
          </a:prstGeom>
          <a:solidFill>
            <a:schemeClr val="accent2">
              <a:alpha val="70000"/>
            </a:schemeClr>
          </a:solidFill>
        </p:spPr>
        <p:txBody>
          <a:bodyPr wrap="square">
            <a:spAutoFit/>
          </a:bodyPr>
          <a:lstStyle/>
          <a:p>
            <a:pPr marL="457200" indent="-171450" algn="l">
              <a:lnSpc>
                <a:spcPct val="107000"/>
              </a:lnSpc>
              <a:spcAft>
                <a:spcPts val="800"/>
              </a:spcAft>
              <a:tabLst>
                <a:tab pos="2646680" algn="l"/>
              </a:tabLst>
            </a:pPr>
            <a:r>
              <a:rPr lang="en-US" sz="5200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5.7.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Tìm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trung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bình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trung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vị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mốt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tứ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phân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vị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mỗi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mẫu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liệu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sau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đây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 marL="457200" algn="l">
              <a:lnSpc>
                <a:spcPct val="107000"/>
              </a:lnSpc>
              <a:tabLst>
                <a:tab pos="2646680" algn="l"/>
              </a:tabLst>
            </a:pP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a)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điểm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mà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năm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vận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động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viên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bóng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rổ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ghi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trận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đấu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</p:txBody>
      </p:sp>
      <p:graphicFrame>
        <p:nvGraphicFramePr>
          <p:cNvPr id="9" name="Table 9">
            <a:extLst>
              <a:ext uri="{FF2B5EF4-FFF2-40B4-BE49-F238E27FC236}">
                <a16:creationId xmlns="" xmlns:a16="http://schemas.microsoft.com/office/drawing/2014/main" id="{A29EA9A5-FF52-4473-B08E-18FDE0A45AA0}"/>
              </a:ext>
            </a:extLst>
          </p:cNvPr>
          <p:cNvGraphicFramePr>
            <a:graphicFrameLocks noGrp="1"/>
          </p:cNvGraphicFramePr>
          <p:nvPr/>
        </p:nvGraphicFramePr>
        <p:xfrm>
          <a:off x="4419600" y="5486400"/>
          <a:ext cx="13716000" cy="914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43200">
                  <a:extLst>
                    <a:ext uri="{9D8B030D-6E8A-4147-A177-3AD203B41FA5}">
                      <a16:colId xmlns="" xmlns:a16="http://schemas.microsoft.com/office/drawing/2014/main" val="3446068948"/>
                    </a:ext>
                  </a:extLst>
                </a:gridCol>
                <a:gridCol w="2743200">
                  <a:extLst>
                    <a:ext uri="{9D8B030D-6E8A-4147-A177-3AD203B41FA5}">
                      <a16:colId xmlns="" xmlns:a16="http://schemas.microsoft.com/office/drawing/2014/main" val="2084445531"/>
                    </a:ext>
                  </a:extLst>
                </a:gridCol>
                <a:gridCol w="2743200">
                  <a:extLst>
                    <a:ext uri="{9D8B030D-6E8A-4147-A177-3AD203B41FA5}">
                      <a16:colId xmlns="" xmlns:a16="http://schemas.microsoft.com/office/drawing/2014/main" val="746565292"/>
                    </a:ext>
                  </a:extLst>
                </a:gridCol>
                <a:gridCol w="2743200">
                  <a:extLst>
                    <a:ext uri="{9D8B030D-6E8A-4147-A177-3AD203B41FA5}">
                      <a16:colId xmlns="" xmlns:a16="http://schemas.microsoft.com/office/drawing/2014/main" val="2465730696"/>
                    </a:ext>
                  </a:extLst>
                </a:gridCol>
                <a:gridCol w="2743200">
                  <a:extLst>
                    <a:ext uri="{9D8B030D-6E8A-4147-A177-3AD203B41FA5}">
                      <a16:colId xmlns="" xmlns:a16="http://schemas.microsoft.com/office/drawing/2014/main" val="2652658858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r>
                        <a:rPr lang="en-US" sz="5200" dirty="0"/>
                        <a:t>9</a:t>
                      </a:r>
                      <a:endParaRPr lang="en-US" sz="5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5200" dirty="0"/>
                        <a:t>8</a:t>
                      </a:r>
                      <a:endParaRPr lang="en-US" sz="5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5200" dirty="0"/>
                        <a:t>15</a:t>
                      </a:r>
                      <a:endParaRPr lang="en-US" sz="5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5200" dirty="0"/>
                        <a:t>8</a:t>
                      </a:r>
                      <a:endParaRPr lang="en-US" sz="5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5200" dirty="0"/>
                        <a:t>20</a:t>
                      </a:r>
                      <a:endParaRPr lang="en-US" sz="5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02158156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="" xmlns:a16="http://schemas.microsoft.com/office/drawing/2014/main" id="{5D6A6CDC-A52B-48A5-AE16-701FE2E8A55E}"/>
                  </a:ext>
                </a:extLst>
              </p:cNvPr>
              <p:cNvSpPr txBox="1"/>
              <p:nvPr/>
            </p:nvSpPr>
            <p:spPr>
              <a:xfrm>
                <a:off x="1066800" y="6537960"/>
                <a:ext cx="22250400" cy="6872009"/>
              </a:xfrm>
              <a:prstGeom prst="rect">
                <a:avLst/>
              </a:prstGeom>
              <a:solidFill>
                <a:schemeClr val="accent1">
                  <a:alpha val="72000"/>
                </a:schemeClr>
              </a:solidFill>
            </p:spPr>
            <p:txBody>
              <a:bodyPr wrap="square">
                <a:spAutoFit/>
              </a:bodyPr>
              <a:lstStyle/>
              <a:p>
                <a:pPr marL="914400" algn="l">
                  <a:lnSpc>
                    <a:spcPct val="150000"/>
                  </a:lnSpc>
                  <a:spcAft>
                    <a:spcPts val="800"/>
                  </a:spcAft>
                  <a:tabLst>
                    <a:tab pos="2646680" algn="l"/>
                  </a:tabLst>
                </a:pPr>
                <a:r>
                  <a:rPr lang="en-US" sz="52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r>
                  <a:rPr lang="en-US" sz="5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trung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bình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200" i="1"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5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8.2+9+15+20</m:t>
                        </m:r>
                      </m:num>
                      <m:den>
                        <m:r>
                          <a:rPr lang="en-US" sz="5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5</m:t>
                        </m:r>
                      </m:den>
                    </m:f>
                    <m:r>
                      <a:rPr lang="en-US" sz="5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=12</m:t>
                    </m:r>
                  </m:oMath>
                </a14:m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.</a:t>
                </a:r>
              </a:p>
              <a:p>
                <a:pPr marL="914400" algn="l">
                  <a:lnSpc>
                    <a:spcPct val="150000"/>
                  </a:lnSpc>
                  <a:spcAft>
                    <a:spcPts val="800"/>
                  </a:spcAft>
                  <a:tabLst>
                    <a:tab pos="2646680" algn="l"/>
                  </a:tabLst>
                </a:pP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Sắp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xếp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liệu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theo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tự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giảm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5200" i="1" smtClean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8891520</m:t>
                    </m:r>
                  </m:oMath>
                </a14:m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 marL="914400" algn="l">
                  <a:lnSpc>
                    <a:spcPct val="150000"/>
                  </a:lnSpc>
                  <a:spcAft>
                    <a:spcPts val="800"/>
                  </a:spcAft>
                  <a:tabLst>
                    <a:tab pos="2646680" algn="l"/>
                  </a:tabLst>
                </a:pP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Trung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vị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9</m:t>
                    </m:r>
                  </m:oMath>
                </a14:m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.</a:t>
                </a:r>
              </a:p>
              <a:p>
                <a:pPr marL="914400" algn="l">
                  <a:lnSpc>
                    <a:spcPct val="150000"/>
                  </a:lnSpc>
                  <a:spcAft>
                    <a:spcPts val="800"/>
                  </a:spcAft>
                  <a:tabLst>
                    <a:tab pos="2646680" algn="l"/>
                  </a:tabLst>
                </a:pP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8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xuất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hiện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nhiều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nhất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mốt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8</m:t>
                    </m:r>
                  </m:oMath>
                </a14:m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914400">
                  <a:lnSpc>
                    <a:spcPct val="150000"/>
                  </a:lnSpc>
                  <a:spcAft>
                    <a:spcPts val="800"/>
                  </a:spcAft>
                  <a:tabLst>
                    <a:tab pos="2646680" algn="l"/>
                  </a:tabLst>
                </a:pP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Tứ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phân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vị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5200" i="1"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5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𝑄</m:t>
                        </m:r>
                      </m:e>
                      <m:sub>
                        <m:r>
                          <a:rPr lang="en-US" sz="5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sub>
                    </m:sSub>
                    <m:r>
                      <a:rPr lang="en-US" sz="5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=8;</m:t>
                    </m:r>
                    <m:sSub>
                      <m:sSubPr>
                        <m:ctrlPr>
                          <a:rPr lang="en-US" sz="5200" i="1"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5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𝑄</m:t>
                        </m:r>
                      </m:e>
                      <m:sub>
                        <m:r>
                          <a:rPr lang="en-US" sz="5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sub>
                    </m:sSub>
                    <m:r>
                      <a:rPr lang="en-US" sz="5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=9;</m:t>
                    </m:r>
                    <m:sSub>
                      <m:sSubPr>
                        <m:ctrlPr>
                          <a:rPr lang="en-US" sz="5200" i="1"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5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𝑄</m:t>
                        </m:r>
                      </m:e>
                      <m:sub>
                        <m:r>
                          <a:rPr lang="en-US" sz="5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sub>
                    </m:sSub>
                    <m:r>
                      <a:rPr lang="en-US" sz="5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=17.5</m:t>
                    </m:r>
                  </m:oMath>
                </a14:m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D6A6CDC-A52B-48A5-AE16-701FE2E8A5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6537960"/>
                <a:ext cx="22250400" cy="6872009"/>
              </a:xfrm>
              <a:prstGeom prst="rect">
                <a:avLst/>
              </a:prstGeom>
              <a:blipFill>
                <a:blip r:embed="rId2"/>
                <a:stretch>
                  <a:fillRect b="-39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3173093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26520E7F-7991-4EFA-9451-C9E1B9453586}"/>
              </a:ext>
            </a:extLst>
          </p:cNvPr>
          <p:cNvSpPr txBox="1"/>
          <p:nvPr/>
        </p:nvSpPr>
        <p:spPr>
          <a:xfrm>
            <a:off x="609600" y="1828800"/>
            <a:ext cx="3584713" cy="765015"/>
          </a:xfrm>
          <a:prstGeom prst="rect">
            <a:avLst/>
          </a:prstGeom>
          <a:solidFill>
            <a:srgbClr val="FF0000">
              <a:alpha val="28000"/>
            </a:srgbClr>
          </a:solidFill>
        </p:spPr>
        <p:txBody>
          <a:bodyPr wrap="square">
            <a:spAutoFit/>
          </a:bodyPr>
          <a:lstStyle/>
          <a:p>
            <a:pPr marL="457200" indent="-171450" algn="l">
              <a:lnSpc>
                <a:spcPct val="107000"/>
              </a:lnSpc>
              <a:spcAft>
                <a:spcPts val="800"/>
              </a:spcAft>
              <a:tabLst>
                <a:tab pos="2646680" algn="l"/>
              </a:tabLst>
            </a:pPr>
            <a:r>
              <a:rPr lang="en-US" sz="4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BÀI</a:t>
            </a:r>
            <a:r>
              <a:rPr lang="en-US" sz="4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TẬP</a:t>
            </a:r>
            <a:r>
              <a:rPr lang="en-US" sz="4400" dirty="0">
                <a:effectLst/>
                <a:highlight>
                  <a:srgbClr val="00FFFF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4400" dirty="0"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="" xmlns:a16="http://schemas.microsoft.com/office/drawing/2014/main" id="{8B634433-D390-467A-9810-1A818200C397}"/>
                  </a:ext>
                </a:extLst>
              </p:cNvPr>
              <p:cNvSpPr txBox="1"/>
              <p:nvPr/>
            </p:nvSpPr>
            <p:spPr>
              <a:xfrm>
                <a:off x="1066800" y="2651502"/>
                <a:ext cx="22250400" cy="3641959"/>
              </a:xfrm>
              <a:prstGeom prst="rect">
                <a:avLst/>
              </a:prstGeom>
              <a:solidFill>
                <a:schemeClr val="accent2">
                  <a:alpha val="70000"/>
                </a:schemeClr>
              </a:solidFill>
            </p:spPr>
            <p:txBody>
              <a:bodyPr wrap="square">
                <a:spAutoFit/>
              </a:bodyPr>
              <a:lstStyle/>
              <a:p>
                <a:pPr marL="342900" lvl="0" indent="-342900" algn="l">
                  <a:lnSpc>
                    <a:spcPct val="150000"/>
                  </a:lnSpc>
                  <a:spcAft>
                    <a:spcPts val="800"/>
                  </a:spcAft>
                  <a:buFont typeface="Times New Roman" panose="02020603050405020304" pitchFamily="18" charset="0"/>
                  <a:buAutoNum type="alphaLcParenR" startAt="2"/>
                  <a:tabLst>
                    <a:tab pos="2646680" algn="l"/>
                  </a:tabLst>
                </a:pPr>
                <a:r>
                  <a:rPr lang="en-US" sz="5200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5.7.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trung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bình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trung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vị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mốt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tứ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phân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vị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mỗi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mẫu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liệu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đây:b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của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loại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giày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đơn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vị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nghìn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đồng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):</a:t>
                </a:r>
              </a:p>
              <a:p>
                <a:pPr marL="685800" algn="ctr">
                  <a:lnSpc>
                    <a:spcPct val="150000"/>
                  </a:lnSpc>
                  <a:spcAft>
                    <a:spcPts val="800"/>
                  </a:spcAft>
                  <a:tabLst>
                    <a:tab pos="2646680" algn="l"/>
                  </a:tabLst>
                </a:pPr>
                <a14:m>
                  <m:oMath xmlns:m="http://schemas.openxmlformats.org/officeDocument/2006/math">
                    <m:r>
                      <a:rPr lang="en-US" sz="5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350300650300450500300250</m:t>
                    </m:r>
                  </m:oMath>
                </a14:m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B634433-D390-467A-9810-1A818200C3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2651502"/>
                <a:ext cx="22250400" cy="3641959"/>
              </a:xfrm>
              <a:prstGeom prst="rect">
                <a:avLst/>
              </a:prstGeom>
              <a:blipFill>
                <a:blip r:embed="rId2"/>
                <a:stretch>
                  <a:fillRect l="-1370" b="-85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="" xmlns:a16="http://schemas.microsoft.com/office/drawing/2014/main" id="{B970A8C6-5B17-40FF-A08A-6145804020FA}"/>
                  </a:ext>
                </a:extLst>
              </p:cNvPr>
              <p:cNvSpPr txBox="1"/>
              <p:nvPr/>
            </p:nvSpPr>
            <p:spPr>
              <a:xfrm>
                <a:off x="914400" y="6351148"/>
                <a:ext cx="22479000" cy="6872779"/>
              </a:xfrm>
              <a:prstGeom prst="rect">
                <a:avLst/>
              </a:prstGeom>
              <a:solidFill>
                <a:srgbClr val="0070C0">
                  <a:alpha val="66000"/>
                </a:srgbClr>
              </a:solidFill>
            </p:spPr>
            <p:txBody>
              <a:bodyPr wrap="square">
                <a:spAutoFit/>
              </a:bodyPr>
              <a:lstStyle/>
              <a:p>
                <a:pPr marL="914400" algn="l">
                  <a:lnSpc>
                    <a:spcPct val="150000"/>
                  </a:lnSpc>
                  <a:spcAft>
                    <a:spcPts val="800"/>
                  </a:spcAft>
                  <a:tabLst>
                    <a:tab pos="2646680" algn="l"/>
                  </a:tabLst>
                </a:pPr>
                <a:r>
                  <a:rPr lang="en-US" sz="52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r>
                  <a:rPr lang="en-US" sz="52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trung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bình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200" i="1"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5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250+300.3+350+450+500+650</m:t>
                        </m:r>
                      </m:num>
                      <m:den>
                        <m:r>
                          <a:rPr lang="en-US" sz="5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8</m:t>
                        </m:r>
                      </m:den>
                    </m:f>
                    <m:r>
                      <a:rPr lang="en-US" sz="5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=387.5</m:t>
                    </m:r>
                  </m:oMath>
                </a14:m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.</a:t>
                </a:r>
              </a:p>
              <a:p>
                <a:pPr marL="914400" algn="l">
                  <a:lnSpc>
                    <a:spcPct val="150000"/>
                  </a:lnSpc>
                  <a:spcAft>
                    <a:spcPts val="800"/>
                  </a:spcAft>
                  <a:tabLst>
                    <a:tab pos="2646680" algn="l"/>
                  </a:tabLst>
                </a:pP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Sắp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xếp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liệu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theo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tự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giảm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 </a:t>
                </a:r>
                <a14:m>
                  <m:oMath xmlns:m="http://schemas.openxmlformats.org/officeDocument/2006/math">
                    <m:r>
                      <a:rPr lang="en-US" sz="5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250300300300350450500650</m:t>
                    </m:r>
                  </m:oMath>
                </a14:m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914400" algn="l">
                  <a:lnSpc>
                    <a:spcPct val="150000"/>
                  </a:lnSpc>
                  <a:spcAft>
                    <a:spcPts val="800"/>
                  </a:spcAft>
                  <a:tabLst>
                    <a:tab pos="2646680" algn="l"/>
                  </a:tabLst>
                </a:pP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Trung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vị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325</m:t>
                    </m:r>
                  </m:oMath>
                </a14:m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.</a:t>
                </a:r>
              </a:p>
              <a:p>
                <a:pPr marL="914400" algn="l">
                  <a:lnSpc>
                    <a:spcPct val="150000"/>
                  </a:lnSpc>
                  <a:spcAft>
                    <a:spcPts val="800"/>
                  </a:spcAft>
                  <a:tabLst>
                    <a:tab pos="2646680" algn="l"/>
                  </a:tabLst>
                </a:pP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Mốt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300</m:t>
                    </m:r>
                  </m:oMath>
                </a14:m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. </a:t>
                </a:r>
              </a:p>
              <a:p>
                <a:pPr marL="914400" algn="l">
                  <a:lnSpc>
                    <a:spcPct val="150000"/>
                  </a:lnSpc>
                  <a:spcAft>
                    <a:spcPts val="800"/>
                  </a:spcAft>
                  <a:tabLst>
                    <a:tab pos="2646680" algn="l"/>
                  </a:tabLst>
                </a:pP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Tứ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phân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vị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5200" i="1"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5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𝑄</m:t>
                        </m:r>
                      </m:e>
                      <m:sub>
                        <m:r>
                          <a:rPr lang="en-US" sz="5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sub>
                    </m:sSub>
                    <m:r>
                      <a:rPr lang="en-US" sz="5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=300;</m:t>
                    </m:r>
                    <m:sSub>
                      <m:sSubPr>
                        <m:ctrlPr>
                          <a:rPr lang="en-US" sz="5200" i="1"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5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𝑄</m:t>
                        </m:r>
                      </m:e>
                      <m:sub>
                        <m:r>
                          <a:rPr lang="en-US" sz="5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sub>
                    </m:sSub>
                    <m:r>
                      <a:rPr lang="en-US" sz="5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=325;</m:t>
                    </m:r>
                    <m:sSub>
                      <m:sSubPr>
                        <m:ctrlPr>
                          <a:rPr lang="en-US" sz="5200" i="1"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5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𝑄</m:t>
                        </m:r>
                      </m:e>
                      <m:sub>
                        <m:r>
                          <a:rPr lang="en-US" sz="5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sub>
                    </m:sSub>
                    <m:r>
                      <a:rPr lang="en-US" sz="5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=475</m:t>
                    </m:r>
                  </m:oMath>
                </a14:m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970A8C6-5B17-40FF-A08A-6145804020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6351148"/>
                <a:ext cx="22479000" cy="6872779"/>
              </a:xfrm>
              <a:prstGeom prst="rect">
                <a:avLst/>
              </a:prstGeom>
              <a:blipFill>
                <a:blip r:embed="rId3"/>
                <a:stretch>
                  <a:fillRect r="-380" b="-40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452571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1">
            <a:extLst>
              <a:ext uri="{FF2B5EF4-FFF2-40B4-BE49-F238E27FC236}">
                <a16:creationId xmlns="" xmlns:a16="http://schemas.microsoft.com/office/drawing/2014/main" id="{D87ADF89-46F9-4713-9744-A644701231B8}"/>
              </a:ext>
            </a:extLst>
          </p:cNvPr>
          <p:cNvSpPr txBox="1">
            <a:spLocks/>
          </p:cNvSpPr>
          <p:nvPr/>
        </p:nvSpPr>
        <p:spPr>
          <a:xfrm>
            <a:off x="838200" y="1879600"/>
            <a:ext cx="23164800" cy="27685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99" name="Content Placeholder 2">
            <a:extLst>
              <a:ext uri="{FF2B5EF4-FFF2-40B4-BE49-F238E27FC236}">
                <a16:creationId xmlns="" xmlns:a16="http://schemas.microsoft.com/office/drawing/2014/main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838200" y="4716464"/>
            <a:ext cx="7239000" cy="8786812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="" xmlns:a16="http://schemas.microsoft.com/office/drawing/2014/main" id="{08B49A2E-2A9D-46FD-AE9C-29462A33F0E6}"/>
              </a:ext>
            </a:extLst>
          </p:cNvPr>
          <p:cNvSpPr txBox="1">
            <a:spLocks/>
          </p:cNvSpPr>
          <p:nvPr/>
        </p:nvSpPr>
        <p:spPr>
          <a:xfrm>
            <a:off x="8077200" y="4784724"/>
            <a:ext cx="15898091" cy="8702676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>
                <a:solidFill>
                  <a:srgbClr val="00B050"/>
                </a:solidFill>
              </a:rPr>
              <a:t>KIẾN THỨC, KĨ NĂNG</a:t>
            </a:r>
            <a:endParaRPr lang="en-US" dirty="0">
              <a:solidFill>
                <a:srgbClr val="00B050"/>
              </a:solidFill>
            </a:endParaRPr>
          </a:p>
          <a:p>
            <a:pPr lvl="0"/>
            <a:r>
              <a:rPr lang="en-US" dirty="0" err="1"/>
              <a:t>Lựa</a:t>
            </a:r>
            <a:r>
              <a:rPr lang="en-US" dirty="0"/>
              <a:t> </a:t>
            </a:r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tính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đặc</a:t>
            </a:r>
            <a:r>
              <a:rPr lang="en-US" dirty="0"/>
              <a:t> </a:t>
            </a:r>
            <a:r>
              <a:rPr lang="en-US" dirty="0" err="1"/>
              <a:t>trưng</a:t>
            </a:r>
            <a:r>
              <a:rPr lang="en-US" dirty="0"/>
              <a:t> </a:t>
            </a:r>
            <a:r>
              <a:rPr lang="en-US" dirty="0" err="1"/>
              <a:t>đo</a:t>
            </a:r>
            <a:r>
              <a:rPr lang="en-US" dirty="0"/>
              <a:t> xu </a:t>
            </a:r>
            <a:r>
              <a:rPr lang="en-US" dirty="0" err="1"/>
              <a:t>thế</a:t>
            </a:r>
            <a:r>
              <a:rPr lang="en-US" dirty="0"/>
              <a:t> </a:t>
            </a:r>
            <a:r>
              <a:rPr lang="en-US" dirty="0" err="1"/>
              <a:t>trung</a:t>
            </a:r>
            <a:r>
              <a:rPr lang="en-US" dirty="0"/>
              <a:t> </a:t>
            </a:r>
            <a:r>
              <a:rPr lang="en-US" dirty="0" err="1"/>
              <a:t>tâm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mẫu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liệu</a:t>
            </a:r>
            <a:r>
              <a:rPr lang="en-US" dirty="0"/>
              <a:t>: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trung</a:t>
            </a:r>
            <a:r>
              <a:rPr lang="en-US" dirty="0"/>
              <a:t> </a:t>
            </a:r>
            <a:r>
              <a:rPr lang="en-US" dirty="0" err="1"/>
              <a:t>bình</a:t>
            </a:r>
            <a:r>
              <a:rPr lang="en-US" dirty="0"/>
              <a:t>, </a:t>
            </a:r>
            <a:r>
              <a:rPr lang="en-US" dirty="0" err="1"/>
              <a:t>trung</a:t>
            </a:r>
            <a:r>
              <a:rPr lang="en-US" dirty="0"/>
              <a:t> </a:t>
            </a:r>
            <a:r>
              <a:rPr lang="en-US" dirty="0" err="1"/>
              <a:t>vị</a:t>
            </a:r>
            <a:r>
              <a:rPr lang="en-US" dirty="0"/>
              <a:t>, </a:t>
            </a:r>
            <a:r>
              <a:rPr lang="en-US" dirty="0" err="1"/>
              <a:t>tứ</a:t>
            </a:r>
            <a:r>
              <a:rPr lang="en-US" dirty="0"/>
              <a:t> </a:t>
            </a:r>
            <a:r>
              <a:rPr lang="en-US" dirty="0" err="1"/>
              <a:t>phân</a:t>
            </a:r>
            <a:r>
              <a:rPr lang="en-US" dirty="0"/>
              <a:t> </a:t>
            </a:r>
            <a:r>
              <a:rPr lang="en-US" dirty="0" err="1"/>
              <a:t>vị</a:t>
            </a:r>
            <a:r>
              <a:rPr lang="en-US" dirty="0"/>
              <a:t>, </a:t>
            </a:r>
            <a:r>
              <a:rPr lang="en-US" dirty="0" err="1"/>
              <a:t>mốt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Giải</a:t>
            </a:r>
            <a:r>
              <a:rPr lang="en-US" dirty="0"/>
              <a:t> </a:t>
            </a:r>
            <a:r>
              <a:rPr lang="en-US" dirty="0" err="1"/>
              <a:t>thích</a:t>
            </a:r>
            <a:r>
              <a:rPr lang="en-US" dirty="0"/>
              <a:t> ý </a:t>
            </a:r>
            <a:r>
              <a:rPr lang="en-US" dirty="0" err="1"/>
              <a:t>nghĩa</a:t>
            </a:r>
            <a:r>
              <a:rPr lang="en-US" dirty="0"/>
              <a:t>, </a:t>
            </a:r>
            <a:r>
              <a:rPr lang="en-US" dirty="0" err="1"/>
              <a:t>vai</a:t>
            </a:r>
            <a:r>
              <a:rPr lang="en-US" dirty="0"/>
              <a:t> </a:t>
            </a:r>
            <a:r>
              <a:rPr lang="en-US" dirty="0" err="1"/>
              <a:t>trò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đặc</a:t>
            </a:r>
            <a:r>
              <a:rPr lang="en-US" dirty="0"/>
              <a:t> </a:t>
            </a:r>
            <a:r>
              <a:rPr lang="en-US" dirty="0" err="1"/>
              <a:t>trưng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mẫu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liệu</a:t>
            </a:r>
            <a:r>
              <a:rPr lang="en-US" dirty="0"/>
              <a:t> </a:t>
            </a:r>
            <a:r>
              <a:rPr lang="en-US" dirty="0" err="1"/>
              <a:t>thực</a:t>
            </a:r>
            <a:r>
              <a:rPr lang="en-US" dirty="0"/>
              <a:t> </a:t>
            </a:r>
            <a:r>
              <a:rPr lang="en-US" dirty="0" err="1"/>
              <a:t>tiễn</a:t>
            </a:r>
            <a:r>
              <a:rPr lang="en-US" dirty="0"/>
              <a:t>.</a:t>
            </a:r>
          </a:p>
          <a:p>
            <a:r>
              <a:rPr lang="vi-VN" dirty="0"/>
              <a:t>Rút ra kết luận từ ý nghĩa của các số đặc trưng đo xu thế trung tâm.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0A5005E7-6AC4-4467-8FD5-23EA7EE3D4AB}"/>
              </a:ext>
            </a:extLst>
          </p:cNvPr>
          <p:cNvSpPr txBox="1"/>
          <p:nvPr/>
        </p:nvSpPr>
        <p:spPr>
          <a:xfrm>
            <a:off x="1409700" y="4737246"/>
            <a:ext cx="5829300" cy="5164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</a:pPr>
            <a:r>
              <a:rPr lang="en-US" sz="4800" b="1" dirty="0">
                <a:solidFill>
                  <a:srgbClr val="C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THUẬT NGỮ</a:t>
            </a:r>
            <a:endParaRPr lang="en-US" sz="48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trung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bình</a:t>
            </a:r>
            <a:endParaRPr lang="en-US" sz="48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Trung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vị</a:t>
            </a:r>
            <a:endParaRPr lang="en-US" sz="48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Tứ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phân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vị</a:t>
            </a:r>
            <a:endParaRPr lang="en-US" sz="48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vi-VN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Mốt</a:t>
            </a:r>
            <a:endParaRPr lang="en-US" sz="4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F805739C-FAEA-4338-BEDA-4E149AAB4F9A}"/>
              </a:ext>
            </a:extLst>
          </p:cNvPr>
          <p:cNvGrpSpPr/>
          <p:nvPr/>
        </p:nvGrpSpPr>
        <p:grpSpPr>
          <a:xfrm>
            <a:off x="3352800" y="2017338"/>
            <a:ext cx="16191223" cy="1882880"/>
            <a:chOff x="71819" y="148683"/>
            <a:chExt cx="6445708" cy="1287478"/>
          </a:xfrm>
        </p:grpSpPr>
        <p:pic>
          <p:nvPicPr>
            <p:cNvPr id="9" name="Picture 8">
              <a:extLst>
                <a:ext uri="{FF2B5EF4-FFF2-40B4-BE49-F238E27FC236}">
                  <a16:creationId xmlns="" xmlns:a16="http://schemas.microsoft.com/office/drawing/2014/main" id="{183A3FA0-E221-4C14-B481-4842E44F5C9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1819" y="148683"/>
              <a:ext cx="6395438" cy="1287478"/>
            </a:xfrm>
            <a:prstGeom prst="rect">
              <a:avLst/>
            </a:prstGeom>
          </p:spPr>
        </p:pic>
        <p:sp>
          <p:nvSpPr>
            <p:cNvPr id="10" name="TextBox 321">
              <a:extLst>
                <a:ext uri="{FF2B5EF4-FFF2-40B4-BE49-F238E27FC236}">
                  <a16:creationId xmlns="" xmlns:a16="http://schemas.microsoft.com/office/drawing/2014/main" id="{411B80D4-1322-4897-B1DE-FB6039D983DD}"/>
                </a:ext>
              </a:extLst>
            </p:cNvPr>
            <p:cNvSpPr txBox="1"/>
            <p:nvPr/>
          </p:nvSpPr>
          <p:spPr>
            <a:xfrm>
              <a:off x="1236809" y="306005"/>
              <a:ext cx="5280718" cy="535681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algn="ctr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4800" b="1" dirty="0">
                  <a:solidFill>
                    <a:srgbClr val="0000FF"/>
                  </a:solidFill>
                  <a:effectLst/>
                  <a:latin typeface="Tahoma" pitchFamily="34" charset="0"/>
                  <a:ea typeface="Tahoma" pitchFamily="34" charset="0"/>
                  <a:cs typeface="Tahoma" pitchFamily="34" charset="0"/>
                </a:rPr>
                <a:t>CÁC SỐ ĐẶC TRƯNG ĐO XU THẾ TRUNG TÂM</a:t>
              </a:r>
              <a:endParaRPr lang="en-US" sz="4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TextBox 321">
              <a:extLst>
                <a:ext uri="{FF2B5EF4-FFF2-40B4-BE49-F238E27FC236}">
                  <a16:creationId xmlns="" xmlns:a16="http://schemas.microsoft.com/office/drawing/2014/main" id="{B92A5FC1-BD9A-47EF-BC28-D5029C550976}"/>
                </a:ext>
              </a:extLst>
            </p:cNvPr>
            <p:cNvSpPr txBox="1"/>
            <p:nvPr/>
          </p:nvSpPr>
          <p:spPr>
            <a:xfrm>
              <a:off x="426113" y="393460"/>
              <a:ext cx="652658" cy="872484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algn="ctr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4800" b="1" kern="1200" dirty="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scadia Mono" panose="020B0609020000020004" pitchFamily="49" charset="0"/>
                  <a:cs typeface="Times New Roman" panose="02020603050405020304" pitchFamily="18" charset="0"/>
                </a:rPr>
                <a:t>13</a:t>
              </a:r>
              <a:endParaRPr lang="en-US" sz="4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816989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9" grpId="0" animBg="1"/>
      <p:bldP spid="7" grpId="0" animBg="1"/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26520E7F-7991-4EFA-9451-C9E1B9453586}"/>
              </a:ext>
            </a:extLst>
          </p:cNvPr>
          <p:cNvSpPr txBox="1"/>
          <p:nvPr/>
        </p:nvSpPr>
        <p:spPr>
          <a:xfrm>
            <a:off x="609600" y="2057400"/>
            <a:ext cx="3584713" cy="765015"/>
          </a:xfrm>
          <a:prstGeom prst="rect">
            <a:avLst/>
          </a:prstGeom>
          <a:solidFill>
            <a:srgbClr val="FF0000">
              <a:alpha val="28000"/>
            </a:srgbClr>
          </a:solidFill>
        </p:spPr>
        <p:txBody>
          <a:bodyPr wrap="square">
            <a:spAutoFit/>
          </a:bodyPr>
          <a:lstStyle/>
          <a:p>
            <a:pPr marL="457200" indent="-171450" algn="l">
              <a:lnSpc>
                <a:spcPct val="107000"/>
              </a:lnSpc>
              <a:spcAft>
                <a:spcPts val="800"/>
              </a:spcAft>
              <a:tabLst>
                <a:tab pos="2646680" algn="l"/>
              </a:tabLst>
            </a:pPr>
            <a:r>
              <a:rPr lang="en-US" sz="4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BÀI</a:t>
            </a:r>
            <a:r>
              <a:rPr lang="en-US" sz="4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TẬP</a:t>
            </a:r>
            <a:r>
              <a:rPr lang="en-US" sz="4400" dirty="0">
                <a:effectLst/>
                <a:highlight>
                  <a:srgbClr val="00FFFF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4400" dirty="0"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="" xmlns:a16="http://schemas.microsoft.com/office/drawing/2014/main" id="{8B634433-D390-467A-9810-1A818200C397}"/>
                  </a:ext>
                </a:extLst>
              </p:cNvPr>
              <p:cNvSpPr txBox="1"/>
              <p:nvPr/>
            </p:nvSpPr>
            <p:spPr>
              <a:xfrm>
                <a:off x="1066800" y="2880102"/>
                <a:ext cx="22250400" cy="3641959"/>
              </a:xfrm>
              <a:prstGeom prst="rect">
                <a:avLst/>
              </a:prstGeom>
              <a:solidFill>
                <a:schemeClr val="accent2">
                  <a:alpha val="70000"/>
                </a:schemeClr>
              </a:solidFill>
            </p:spPr>
            <p:txBody>
              <a:bodyPr wrap="square">
                <a:spAutoFit/>
              </a:bodyPr>
              <a:lstStyle/>
              <a:p>
                <a:pPr lvl="0" algn="l">
                  <a:lnSpc>
                    <a:spcPct val="150000"/>
                  </a:lnSpc>
                  <a:spcAft>
                    <a:spcPts val="800"/>
                  </a:spcAft>
                  <a:tabLst>
                    <a:tab pos="2646680" algn="l"/>
                  </a:tabLst>
                </a:pPr>
                <a:r>
                  <a:rPr lang="en-US" sz="5200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5.7.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trung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bình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trung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vị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mốt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tứ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phân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vị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mỗi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mẫu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liệu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đây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:c)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kênh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chiếu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hãng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truyền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cáp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  <a:p>
                <a:pPr marL="685800" algn="ctr">
                  <a:lnSpc>
                    <a:spcPct val="150000"/>
                  </a:lnSpc>
                  <a:spcAft>
                    <a:spcPts val="800"/>
                  </a:spcAft>
                  <a:tabLst>
                    <a:tab pos="2646680" algn="l"/>
                  </a:tabLst>
                </a:pPr>
                <a14:m>
                  <m:oMath xmlns:m="http://schemas.openxmlformats.org/officeDocument/2006/math">
                    <m:r>
                      <a:rPr lang="en-US" sz="5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36​​​38333432303435</m:t>
                    </m:r>
                  </m:oMath>
                </a14:m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B634433-D390-467A-9810-1A818200C3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2880102"/>
                <a:ext cx="22250400" cy="3641959"/>
              </a:xfrm>
              <a:prstGeom prst="rect">
                <a:avLst/>
              </a:prstGeom>
              <a:blipFill>
                <a:blip r:embed="rId2"/>
                <a:stretch>
                  <a:fillRect l="-1370" r="-2055" b="-83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="" xmlns:a16="http://schemas.microsoft.com/office/drawing/2014/main" id="{9F0AB5FE-812A-4D37-A883-D363EBC29DDD}"/>
                  </a:ext>
                </a:extLst>
              </p:cNvPr>
              <p:cNvSpPr txBox="1"/>
              <p:nvPr/>
            </p:nvSpPr>
            <p:spPr>
              <a:xfrm>
                <a:off x="1028700" y="6858000"/>
                <a:ext cx="22250400" cy="6195927"/>
              </a:xfrm>
              <a:prstGeom prst="rect">
                <a:avLst/>
              </a:prstGeom>
              <a:solidFill>
                <a:srgbClr val="0070C0">
                  <a:alpha val="76000"/>
                </a:srgbClr>
              </a:solidFill>
            </p:spPr>
            <p:txBody>
              <a:bodyPr wrap="square">
                <a:spAutoFit/>
              </a:bodyPr>
              <a:lstStyle/>
              <a:p>
                <a:r>
                  <a:rPr lang="en-US" sz="52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r>
                  <a:rPr lang="en-US" sz="52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  <a:r>
                  <a:rPr lang="vi-VN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c) Số trung bình là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200" i="1">
                            <a:effectLst/>
                            <a:latin typeface="Cambria Math"/>
                          </a:rPr>
                        </m:ctrlPr>
                      </m:fPr>
                      <m:num>
                        <m:r>
                          <a:rPr lang="vi-VN" sz="52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30+32+33+34.2+35+36+38</m:t>
                        </m:r>
                      </m:num>
                      <m:den>
                        <m:r>
                          <a:rPr lang="vi-VN" sz="52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8</m:t>
                        </m:r>
                      </m:den>
                    </m:f>
                    <m:r>
                      <a:rPr lang="vi-VN" sz="52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=34</m:t>
                    </m:r>
                  </m:oMath>
                </a14:m>
                <a:endParaRPr lang="en-US" sz="5200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914400" algn="l">
                  <a:lnSpc>
                    <a:spcPct val="150000"/>
                  </a:lnSpc>
                  <a:spcAft>
                    <a:spcPts val="800"/>
                  </a:spcAft>
                  <a:tabLst>
                    <a:tab pos="2646680" algn="l"/>
                  </a:tabLst>
                </a:pP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Sắp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xếp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liệu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theo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tự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giảm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 </a:t>
                </a:r>
                <a14:m>
                  <m:oMath xmlns:m="http://schemas.openxmlformats.org/officeDocument/2006/math">
                    <m:r>
                      <a:rPr lang="en-US" sz="5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30323334343536​​​38</m:t>
                    </m:r>
                  </m:oMath>
                </a14:m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914400" algn="l">
                  <a:lnSpc>
                    <a:spcPct val="150000"/>
                  </a:lnSpc>
                  <a:spcAft>
                    <a:spcPts val="800"/>
                  </a:spcAft>
                  <a:tabLst>
                    <a:tab pos="2646680" algn="l"/>
                  </a:tabLst>
                </a:pP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Trung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vị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34</m:t>
                    </m:r>
                  </m:oMath>
                </a14:m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.</a:t>
                </a:r>
              </a:p>
              <a:p>
                <a:pPr marL="914400" algn="l">
                  <a:lnSpc>
                    <a:spcPct val="150000"/>
                  </a:lnSpc>
                  <a:spcAft>
                    <a:spcPts val="800"/>
                  </a:spcAft>
                  <a:tabLst>
                    <a:tab pos="2646680" algn="l"/>
                  </a:tabLst>
                </a:pP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Mốt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34</m:t>
                    </m:r>
                  </m:oMath>
                </a14:m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.</a:t>
                </a:r>
              </a:p>
              <a:p>
                <a:pPr marL="914400" algn="l">
                  <a:lnSpc>
                    <a:spcPct val="150000"/>
                  </a:lnSpc>
                  <a:spcAft>
                    <a:spcPts val="800"/>
                  </a:spcAft>
                  <a:tabLst>
                    <a:tab pos="2646680" algn="l"/>
                  </a:tabLst>
                </a:pP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Tứ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phân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vị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5200" i="1"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5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𝑄</m:t>
                        </m:r>
                      </m:e>
                      <m:sub>
                        <m:r>
                          <a:rPr lang="en-US" sz="5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sub>
                    </m:sSub>
                    <m:r>
                      <a:rPr lang="en-US" sz="5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=32.5;</m:t>
                    </m:r>
                    <m:sSub>
                      <m:sSubPr>
                        <m:ctrlPr>
                          <a:rPr lang="en-US" sz="5200" i="1"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5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𝑄</m:t>
                        </m:r>
                      </m:e>
                      <m:sub>
                        <m:r>
                          <a:rPr lang="en-US" sz="5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sub>
                    </m:sSub>
                    <m:r>
                      <a:rPr lang="en-US" sz="5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=34;</m:t>
                    </m:r>
                    <m:sSub>
                      <m:sSubPr>
                        <m:ctrlPr>
                          <a:rPr lang="en-US" sz="5200" i="1"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5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𝑄</m:t>
                        </m:r>
                      </m:e>
                      <m:sub>
                        <m:r>
                          <a:rPr lang="en-US" sz="5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sub>
                    </m:sSub>
                    <m:r>
                      <a:rPr lang="en-US" sz="5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=35.5</m:t>
                    </m:r>
                  </m:oMath>
                </a14:m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F0AB5FE-812A-4D37-A883-D363EBC29D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8700" y="6858000"/>
                <a:ext cx="22250400" cy="6195927"/>
              </a:xfrm>
              <a:prstGeom prst="rect">
                <a:avLst/>
              </a:prstGeom>
              <a:blipFill>
                <a:blip r:embed="rId3"/>
                <a:stretch>
                  <a:fillRect l="-1397" t="-197" b="-46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0558311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26520E7F-7991-4EFA-9451-C9E1B9453586}"/>
              </a:ext>
            </a:extLst>
          </p:cNvPr>
          <p:cNvSpPr txBox="1"/>
          <p:nvPr/>
        </p:nvSpPr>
        <p:spPr>
          <a:xfrm>
            <a:off x="609600" y="2057400"/>
            <a:ext cx="3584713" cy="765015"/>
          </a:xfrm>
          <a:prstGeom prst="rect">
            <a:avLst/>
          </a:prstGeom>
          <a:solidFill>
            <a:srgbClr val="FF0000">
              <a:alpha val="28000"/>
            </a:srgbClr>
          </a:solidFill>
        </p:spPr>
        <p:txBody>
          <a:bodyPr wrap="square">
            <a:spAutoFit/>
          </a:bodyPr>
          <a:lstStyle/>
          <a:p>
            <a:pPr marL="457200" indent="-171450" algn="l">
              <a:lnSpc>
                <a:spcPct val="107000"/>
              </a:lnSpc>
              <a:spcAft>
                <a:spcPts val="800"/>
              </a:spcAft>
              <a:tabLst>
                <a:tab pos="2646680" algn="l"/>
              </a:tabLst>
            </a:pPr>
            <a:r>
              <a:rPr lang="en-US" sz="4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BÀI</a:t>
            </a:r>
            <a:r>
              <a:rPr lang="en-US" sz="4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TẬP</a:t>
            </a:r>
            <a:r>
              <a:rPr lang="en-US" sz="4400" dirty="0">
                <a:effectLst/>
                <a:highlight>
                  <a:srgbClr val="00FFFF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4400" dirty="0"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8B634433-D390-467A-9810-1A818200C397}"/>
              </a:ext>
            </a:extLst>
          </p:cNvPr>
          <p:cNvSpPr txBox="1"/>
          <p:nvPr/>
        </p:nvSpPr>
        <p:spPr>
          <a:xfrm>
            <a:off x="1066800" y="2860515"/>
            <a:ext cx="22250400" cy="5345309"/>
          </a:xfrm>
          <a:prstGeom prst="rect">
            <a:avLst/>
          </a:prstGeom>
          <a:solidFill>
            <a:schemeClr val="accent2">
              <a:alpha val="70000"/>
            </a:schemeClr>
          </a:solidFill>
        </p:spPr>
        <p:txBody>
          <a:bodyPr wrap="square">
            <a:spAutoFit/>
          </a:bodyPr>
          <a:lstStyle/>
          <a:p>
            <a:pPr marL="685800" indent="-400050" algn="l">
              <a:lnSpc>
                <a:spcPct val="107000"/>
              </a:lnSpc>
              <a:spcAft>
                <a:spcPts val="800"/>
              </a:spcAft>
              <a:tabLst>
                <a:tab pos="2646680" algn="l"/>
              </a:tabLst>
            </a:pPr>
            <a:r>
              <a:rPr lang="en-US" sz="5200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5.8</a:t>
            </a:r>
            <a:r>
              <a:rPr lang="vi-VN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Hãy chọn số đặc trưng </a:t>
            </a:r>
            <a:r>
              <a:rPr lang="en-US" sz="5200" dirty="0" err="1">
                <a:effectLst/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phù</a:t>
            </a:r>
            <a:r>
              <a:rPr lang="en-US" sz="5200" dirty="0">
                <a:effectLst/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hợp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vi-VN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đo xu thế trung tâm của mỗi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mẫu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vi-VN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 liệu sau. Giải thích và tính giá trị của số đặc trưng đó.</a:t>
            </a:r>
            <a:endParaRPr lang="en-US" sz="52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685800" algn="l">
              <a:lnSpc>
                <a:spcPct val="150000"/>
              </a:lnSpc>
              <a:spcAft>
                <a:spcPts val="800"/>
              </a:spcAft>
              <a:tabLst>
                <a:tab pos="2646680" algn="l"/>
              </a:tabLst>
            </a:pP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a) </a:t>
            </a:r>
            <a:r>
              <a:rPr lang="en-US" sz="5200" dirty="0" err="1">
                <a:effectLst/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Không</a:t>
            </a:r>
            <a:r>
              <a:rPr lang="en-US" sz="5200" dirty="0">
                <a:effectLst/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giống</a:t>
            </a:r>
            <a:r>
              <a:rPr lang="en-US" sz="5200" dirty="0">
                <a:effectLst/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như</a:t>
            </a:r>
            <a:r>
              <a:rPr lang="en-US" sz="5200" dirty="0">
                <a:effectLst/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Trái</a:t>
            </a:r>
            <a:r>
              <a:rPr lang="en-US" sz="5200" dirty="0">
                <a:effectLst/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đất</a:t>
            </a:r>
            <a:r>
              <a:rPr lang="en-US" sz="5200" dirty="0">
                <a:effectLst/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chỉ</a:t>
            </a:r>
            <a:r>
              <a:rPr lang="en-US" sz="5200" dirty="0">
                <a:effectLst/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5200" dirty="0">
                <a:effectLst/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5200" dirty="0">
                <a:effectLst/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mặt</a:t>
            </a:r>
            <a:r>
              <a:rPr lang="en-US" sz="5200" dirty="0">
                <a:effectLst/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trăng</a:t>
            </a:r>
            <a:r>
              <a:rPr lang="en-US" sz="5200" dirty="0">
                <a:effectLst/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5200" dirty="0" err="1">
                <a:effectLst/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5200" dirty="0">
                <a:effectLst/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lượng</a:t>
            </a:r>
            <a:r>
              <a:rPr lang="en-US" sz="5200" dirty="0">
                <a:effectLst/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mặt</a:t>
            </a:r>
            <a:r>
              <a:rPr lang="en-US" sz="5200" dirty="0">
                <a:effectLst/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trăng</a:t>
            </a:r>
            <a:r>
              <a:rPr lang="en-US" sz="5200" dirty="0">
                <a:effectLst/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5200" dirty="0">
                <a:effectLst/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5200" dirty="0">
                <a:effectLst/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hành</a:t>
            </a:r>
            <a:r>
              <a:rPr lang="en-US" sz="5200" dirty="0">
                <a:effectLst/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tinh</a:t>
            </a:r>
            <a:r>
              <a:rPr lang="en-US" sz="5200" dirty="0">
                <a:effectLst/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sz="5200" dirty="0">
                <a:effectLst/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hệ</a:t>
            </a:r>
            <a:r>
              <a:rPr lang="en-US" sz="5200" dirty="0">
                <a:effectLst/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mặt</a:t>
            </a:r>
            <a:r>
              <a:rPr lang="en-US" sz="5200" dirty="0">
                <a:effectLst/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trời</a:t>
            </a:r>
            <a:r>
              <a:rPr lang="en-US" sz="5200" dirty="0">
                <a:effectLst/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rất</a:t>
            </a:r>
            <a:r>
              <a:rPr lang="en-US" sz="5200" dirty="0">
                <a:effectLst/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khác</a:t>
            </a:r>
            <a:r>
              <a:rPr lang="en-US" sz="5200" dirty="0">
                <a:effectLst/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nhau</a:t>
            </a:r>
            <a:r>
              <a:rPr lang="en-US" sz="5200" dirty="0">
                <a:effectLst/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5200" dirty="0" err="1">
                <a:effectLst/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Thống</a:t>
            </a:r>
            <a:r>
              <a:rPr lang="en-US" sz="5200" dirty="0">
                <a:effectLst/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kê</a:t>
            </a:r>
            <a:r>
              <a:rPr lang="en-US" sz="5200" dirty="0">
                <a:effectLst/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5200" dirty="0">
                <a:effectLst/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mặt</a:t>
            </a:r>
            <a:r>
              <a:rPr lang="en-US" sz="5200" dirty="0">
                <a:effectLst/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trăng</a:t>
            </a:r>
            <a:r>
              <a:rPr lang="en-US" sz="5200" dirty="0">
                <a:effectLst/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đã</a:t>
            </a:r>
            <a:r>
              <a:rPr lang="en-US" sz="5200" dirty="0">
                <a:effectLst/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biết</a:t>
            </a:r>
            <a:r>
              <a:rPr lang="en-US" sz="5200" dirty="0">
                <a:effectLst/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5200" dirty="0">
                <a:effectLst/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5200" dirty="0">
                <a:effectLst/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hành</a:t>
            </a:r>
            <a:r>
              <a:rPr lang="en-US" sz="5200" dirty="0">
                <a:effectLst/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tinh</a:t>
            </a:r>
            <a:r>
              <a:rPr lang="en-US" sz="5200" dirty="0">
                <a:effectLst/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như</a:t>
            </a:r>
            <a:r>
              <a:rPr lang="en-US" sz="5200" dirty="0">
                <a:effectLst/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sau</a:t>
            </a:r>
            <a:r>
              <a:rPr lang="en-US" sz="18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  <a:endParaRPr lang="en-US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="" xmlns:a16="http://schemas.microsoft.com/office/drawing/2014/main" id="{75B82EDA-566B-4623-8CAE-75D32A2B5432}"/>
              </a:ext>
            </a:extLst>
          </p:cNvPr>
          <p:cNvGraphicFramePr>
            <a:graphicFrameLocks noGrp="1"/>
          </p:cNvGraphicFramePr>
          <p:nvPr/>
        </p:nvGraphicFramePr>
        <p:xfrm>
          <a:off x="609600" y="8686800"/>
          <a:ext cx="23164800" cy="2994403"/>
        </p:xfrm>
        <a:graphic>
          <a:graphicData uri="http://schemas.openxmlformats.org/drawingml/2006/table">
            <a:tbl>
              <a:tblPr firstRow="1" firstCol="1" bandRow="1">
                <a:tableStyleId>{616DA210-FB5B-4158-B5E0-FEB733F419BA}</a:tableStyleId>
              </a:tblPr>
              <a:tblGrid>
                <a:gridCol w="4126976">
                  <a:extLst>
                    <a:ext uri="{9D8B030D-6E8A-4147-A177-3AD203B41FA5}">
                      <a16:colId xmlns="" xmlns:a16="http://schemas.microsoft.com/office/drawing/2014/main" val="2754776376"/>
                    </a:ext>
                  </a:extLst>
                </a:gridCol>
                <a:gridCol w="2378507">
                  <a:extLst>
                    <a:ext uri="{9D8B030D-6E8A-4147-A177-3AD203B41FA5}">
                      <a16:colId xmlns="" xmlns:a16="http://schemas.microsoft.com/office/drawing/2014/main" val="1902886683"/>
                    </a:ext>
                  </a:extLst>
                </a:gridCol>
                <a:gridCol w="2380949">
                  <a:extLst>
                    <a:ext uri="{9D8B030D-6E8A-4147-A177-3AD203B41FA5}">
                      <a16:colId xmlns="" xmlns:a16="http://schemas.microsoft.com/office/drawing/2014/main" val="3738646665"/>
                    </a:ext>
                  </a:extLst>
                </a:gridCol>
                <a:gridCol w="2378507">
                  <a:extLst>
                    <a:ext uri="{9D8B030D-6E8A-4147-A177-3AD203B41FA5}">
                      <a16:colId xmlns="" xmlns:a16="http://schemas.microsoft.com/office/drawing/2014/main" val="1294762326"/>
                    </a:ext>
                  </a:extLst>
                </a:gridCol>
                <a:gridCol w="2380949">
                  <a:extLst>
                    <a:ext uri="{9D8B030D-6E8A-4147-A177-3AD203B41FA5}">
                      <a16:colId xmlns="" xmlns:a16="http://schemas.microsoft.com/office/drawing/2014/main" val="1750634212"/>
                    </a:ext>
                  </a:extLst>
                </a:gridCol>
                <a:gridCol w="2378507">
                  <a:extLst>
                    <a:ext uri="{9D8B030D-6E8A-4147-A177-3AD203B41FA5}">
                      <a16:colId xmlns="" xmlns:a16="http://schemas.microsoft.com/office/drawing/2014/main" val="4001160022"/>
                    </a:ext>
                  </a:extLst>
                </a:gridCol>
                <a:gridCol w="2380949">
                  <a:extLst>
                    <a:ext uri="{9D8B030D-6E8A-4147-A177-3AD203B41FA5}">
                      <a16:colId xmlns="" xmlns:a16="http://schemas.microsoft.com/office/drawing/2014/main" val="3100206117"/>
                    </a:ext>
                  </a:extLst>
                </a:gridCol>
                <a:gridCol w="2378507">
                  <a:extLst>
                    <a:ext uri="{9D8B030D-6E8A-4147-A177-3AD203B41FA5}">
                      <a16:colId xmlns="" xmlns:a16="http://schemas.microsoft.com/office/drawing/2014/main" val="886572476"/>
                    </a:ext>
                  </a:extLst>
                </a:gridCol>
                <a:gridCol w="2380949">
                  <a:extLst>
                    <a:ext uri="{9D8B030D-6E8A-4147-A177-3AD203B41FA5}">
                      <a16:colId xmlns="" xmlns:a16="http://schemas.microsoft.com/office/drawing/2014/main" val="2464890466"/>
                    </a:ext>
                  </a:extLst>
                </a:gridCol>
              </a:tblGrid>
              <a:tr h="20712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4200" dirty="0" err="1">
                          <a:effectLst/>
                        </a:rPr>
                        <a:t>Hành</a:t>
                      </a:r>
                      <a:r>
                        <a:rPr lang="en-US" sz="4200" dirty="0">
                          <a:effectLst/>
                        </a:rPr>
                        <a:t> </a:t>
                      </a:r>
                      <a:r>
                        <a:rPr lang="en-US" sz="4200" dirty="0" err="1">
                          <a:effectLst/>
                        </a:rPr>
                        <a:t>tinh</a:t>
                      </a:r>
                      <a:endParaRPr lang="en-US" sz="42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4200" dirty="0" err="1">
                          <a:effectLst/>
                        </a:rPr>
                        <a:t>Thuỷ</a:t>
                      </a:r>
                      <a:r>
                        <a:rPr lang="en-US" sz="4200" dirty="0">
                          <a:effectLst/>
                        </a:rPr>
                        <a:t> </a:t>
                      </a:r>
                      <a:r>
                        <a:rPr lang="en-US" sz="4200" dirty="0" err="1">
                          <a:effectLst/>
                        </a:rPr>
                        <a:t>tinh</a:t>
                      </a:r>
                      <a:endParaRPr lang="en-US" sz="42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4200" dirty="0">
                          <a:effectLst/>
                        </a:rPr>
                        <a:t>Kim </a:t>
                      </a:r>
                      <a:r>
                        <a:rPr lang="en-US" sz="4200" dirty="0" err="1">
                          <a:effectLst/>
                        </a:rPr>
                        <a:t>tinh</a:t>
                      </a:r>
                      <a:endParaRPr lang="en-US" sz="42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4200" dirty="0" err="1">
                          <a:effectLst/>
                        </a:rPr>
                        <a:t>Trái</a:t>
                      </a:r>
                      <a:r>
                        <a:rPr lang="en-US" sz="4200" dirty="0">
                          <a:effectLst/>
                        </a:rPr>
                        <a:t> </a:t>
                      </a:r>
                      <a:r>
                        <a:rPr lang="en-US" sz="4200" dirty="0" err="1">
                          <a:effectLst/>
                        </a:rPr>
                        <a:t>Đất</a:t>
                      </a:r>
                      <a:endParaRPr lang="en-US" sz="42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4200" dirty="0" err="1">
                          <a:effectLst/>
                        </a:rPr>
                        <a:t>Hoả</a:t>
                      </a:r>
                      <a:r>
                        <a:rPr lang="en-US" sz="4200" dirty="0">
                          <a:effectLst/>
                        </a:rPr>
                        <a:t> </a:t>
                      </a:r>
                      <a:r>
                        <a:rPr lang="en-US" sz="4200" dirty="0" err="1">
                          <a:effectLst/>
                        </a:rPr>
                        <a:t>tinh</a:t>
                      </a:r>
                      <a:endParaRPr lang="en-US" sz="42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4200">
                          <a:effectLst/>
                        </a:rPr>
                        <a:t>Mộc tinh</a:t>
                      </a:r>
                      <a:endParaRPr lang="en-US" sz="42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4200">
                          <a:effectLst/>
                        </a:rPr>
                        <a:t>Thổ tinh</a:t>
                      </a:r>
                      <a:endParaRPr lang="en-US" sz="42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4200" dirty="0" err="1">
                          <a:effectLst/>
                        </a:rPr>
                        <a:t>Thiên</a:t>
                      </a:r>
                      <a:r>
                        <a:rPr lang="en-US" sz="4200" dirty="0">
                          <a:effectLst/>
                        </a:rPr>
                        <a:t> </a:t>
                      </a:r>
                      <a:r>
                        <a:rPr lang="en-US" sz="4200" dirty="0" err="1">
                          <a:effectLst/>
                        </a:rPr>
                        <a:t>Vương</a:t>
                      </a:r>
                      <a:r>
                        <a:rPr lang="en-US" sz="4200" dirty="0">
                          <a:effectLst/>
                        </a:rPr>
                        <a:t> </a:t>
                      </a:r>
                      <a:r>
                        <a:rPr lang="en-US" sz="4200" dirty="0" err="1">
                          <a:effectLst/>
                        </a:rPr>
                        <a:t>tinh</a:t>
                      </a:r>
                      <a:endParaRPr lang="en-US" sz="42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4200" dirty="0" err="1">
                          <a:effectLst/>
                        </a:rPr>
                        <a:t>Hải</a:t>
                      </a:r>
                      <a:r>
                        <a:rPr lang="en-US" sz="4200" dirty="0">
                          <a:effectLst/>
                        </a:rPr>
                        <a:t> </a:t>
                      </a:r>
                      <a:r>
                        <a:rPr lang="en-US" sz="4200" dirty="0" err="1">
                          <a:effectLst/>
                        </a:rPr>
                        <a:t>Vương</a:t>
                      </a:r>
                      <a:r>
                        <a:rPr lang="en-US" sz="4200" dirty="0">
                          <a:effectLst/>
                        </a:rPr>
                        <a:t> </a:t>
                      </a:r>
                      <a:r>
                        <a:rPr lang="en-US" sz="4200" dirty="0" err="1">
                          <a:effectLst/>
                        </a:rPr>
                        <a:t>tinh</a:t>
                      </a:r>
                      <a:endParaRPr lang="en-US" sz="42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4069303558"/>
                  </a:ext>
                </a:extLst>
              </a:tr>
              <a:tr h="92315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4200">
                          <a:effectLst/>
                        </a:rPr>
                        <a:t>Số mặt trăng</a:t>
                      </a:r>
                      <a:endParaRPr lang="en-US" sz="42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4200">
                          <a:effectLst/>
                        </a:rPr>
                        <a:t>0</a:t>
                      </a:r>
                      <a:endParaRPr lang="en-US" sz="42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4200">
                          <a:effectLst/>
                        </a:rPr>
                        <a:t>0</a:t>
                      </a:r>
                      <a:endParaRPr lang="en-US" sz="42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4200" dirty="0">
                          <a:effectLst/>
                        </a:rPr>
                        <a:t>1</a:t>
                      </a:r>
                      <a:endParaRPr lang="en-US" sz="42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4200" dirty="0">
                          <a:effectLst/>
                        </a:rPr>
                        <a:t>2</a:t>
                      </a:r>
                      <a:endParaRPr lang="en-US" sz="42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4200" dirty="0">
                          <a:effectLst/>
                        </a:rPr>
                        <a:t>63</a:t>
                      </a:r>
                      <a:endParaRPr lang="en-US" sz="42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4200" dirty="0">
                          <a:effectLst/>
                        </a:rPr>
                        <a:t>34</a:t>
                      </a:r>
                      <a:endParaRPr lang="en-US" sz="42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4200" dirty="0">
                          <a:effectLst/>
                        </a:rPr>
                        <a:t>27</a:t>
                      </a:r>
                      <a:endParaRPr lang="en-US" sz="42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4200" dirty="0">
                          <a:effectLst/>
                        </a:rPr>
                        <a:t>13</a:t>
                      </a:r>
                      <a:endParaRPr lang="en-US" sz="42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34901207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56635824"/>
      </p:ext>
    </p:extLst>
  </p:cSld>
  <p:clrMapOvr>
    <a:masterClrMapping/>
  </p:clrMapOvr>
  <p:transition spd="slow"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="" xmlns:a16="http://schemas.microsoft.com/office/drawing/2014/main" id="{6F77D709-06E1-44AE-BDB6-42D1782C71B1}"/>
                  </a:ext>
                </a:extLst>
              </p:cNvPr>
              <p:cNvSpPr txBox="1"/>
              <p:nvPr/>
            </p:nvSpPr>
            <p:spPr>
              <a:xfrm>
                <a:off x="838200" y="2590800"/>
                <a:ext cx="22555200" cy="6862584"/>
              </a:xfrm>
              <a:prstGeom prst="rect">
                <a:avLst/>
              </a:prstGeom>
              <a:solidFill>
                <a:srgbClr val="0070C0">
                  <a:alpha val="64000"/>
                </a:srgbClr>
              </a:solidFill>
            </p:spPr>
            <p:txBody>
              <a:bodyPr wrap="square">
                <a:spAutoFit/>
              </a:bodyPr>
              <a:lstStyle/>
              <a:p>
                <a:pPr marL="685800" algn="l">
                  <a:lnSpc>
                    <a:spcPct val="150000"/>
                  </a:lnSpc>
                  <a:spcAft>
                    <a:spcPts val="800"/>
                  </a:spcAft>
                  <a:tabLst>
                    <a:tab pos="2646680" algn="l"/>
                  </a:tabLst>
                </a:pPr>
                <a:r>
                  <a:rPr lang="en-US" sz="52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5.8</a:t>
                </a:r>
              </a:p>
              <a:p>
                <a:pPr marL="685800" algn="l">
                  <a:lnSpc>
                    <a:spcPct val="150000"/>
                  </a:lnSpc>
                  <a:spcAft>
                    <a:spcPts val="800"/>
                  </a:spcAft>
                  <a:tabLst>
                    <a:tab pos="2646680" algn="l"/>
                  </a:tabLst>
                </a:pPr>
                <a:r>
                  <a:rPr lang="en-US" sz="52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endParaRPr lang="en-US" sz="5200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685800" algn="l">
                  <a:lnSpc>
                    <a:spcPct val="107000"/>
                  </a:lnSpc>
                  <a:spcAft>
                    <a:spcPts val="800"/>
                  </a:spcAft>
                  <a:tabLst>
                    <a:tab pos="2646680" algn="l"/>
                  </a:tabLst>
                </a:pP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:r>
                  <a:rPr lang="vi-VN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Chọn số đặc trưng là tứ phân vị, vì các số liệu không đồng đều nhau, nhiều số liệu trong mẫu chênh lệch lớn so với trung vị. </a:t>
                </a:r>
                <a:endParaRPr lang="en-US" sz="5200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914400" algn="l">
                  <a:lnSpc>
                    <a:spcPct val="150000"/>
                  </a:lnSpc>
                  <a:spcAft>
                    <a:spcPts val="800"/>
                  </a:spcAft>
                  <a:tabLst>
                    <a:tab pos="2646680" algn="l"/>
                  </a:tabLst>
                </a:pP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Sắp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xếp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liệu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theo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tự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giảm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5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001213273463</m:t>
                    </m:r>
                  </m:oMath>
                </a14:m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914400" algn="l">
                  <a:lnSpc>
                    <a:spcPct val="150000"/>
                  </a:lnSpc>
                  <a:spcAft>
                    <a:spcPts val="800"/>
                  </a:spcAft>
                  <a:tabLst>
                    <a:tab pos="2646680" algn="l"/>
                  </a:tabLst>
                </a:pP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Tứ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phân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vị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5200" i="1"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5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𝑄</m:t>
                        </m:r>
                      </m:e>
                      <m:sub>
                        <m:r>
                          <a:rPr lang="en-US" sz="5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sub>
                    </m:sSub>
                    <m:r>
                      <a:rPr lang="en-US" sz="5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5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0</m:t>
                    </m:r>
                    <m:r>
                      <a:rPr lang="en-US" sz="5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</m:t>
                    </m:r>
                    <m:r>
                      <a:rPr lang="en-US" sz="5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5</m:t>
                    </m:r>
                    <m:r>
                      <a:rPr lang="en-US" sz="5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;</m:t>
                    </m:r>
                    <m:sSub>
                      <m:sSubPr>
                        <m:ctrlPr>
                          <a:rPr lang="en-US" sz="5200" i="1"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5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𝑄</m:t>
                        </m:r>
                      </m:e>
                      <m:sub>
                        <m:r>
                          <a:rPr lang="en-US" sz="5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sub>
                    </m:sSub>
                    <m:r>
                      <a:rPr lang="en-US" sz="5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5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7</m:t>
                    </m:r>
                    <m:r>
                      <a:rPr lang="en-US" sz="5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</m:t>
                    </m:r>
                    <m:r>
                      <a:rPr lang="en-US" sz="5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5</m:t>
                    </m:r>
                    <m:r>
                      <a:rPr lang="en-US" sz="5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;</m:t>
                    </m:r>
                    <m:sSub>
                      <m:sSubPr>
                        <m:ctrlPr>
                          <a:rPr lang="en-US" sz="5200" i="1"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5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𝑄</m:t>
                        </m:r>
                      </m:e>
                      <m:sub>
                        <m:r>
                          <a:rPr lang="en-US" sz="5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sub>
                    </m:sSub>
                    <m:r>
                      <a:rPr lang="en-US" sz="5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5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30</m:t>
                    </m:r>
                    <m:r>
                      <a:rPr lang="en-US" sz="5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</m:t>
                    </m:r>
                    <m:r>
                      <a:rPr lang="en-US" sz="5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5</m:t>
                    </m:r>
                  </m:oMath>
                </a14:m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F77D709-06E1-44AE-BDB6-42D1782C71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590800"/>
                <a:ext cx="22555200" cy="6862584"/>
              </a:xfrm>
              <a:prstGeom prst="rect">
                <a:avLst/>
              </a:prstGeom>
              <a:blipFill>
                <a:blip r:embed="rId2"/>
                <a:stretch>
                  <a:fillRect b="-39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7870442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26520E7F-7991-4EFA-9451-C9E1B9453586}"/>
              </a:ext>
            </a:extLst>
          </p:cNvPr>
          <p:cNvSpPr txBox="1"/>
          <p:nvPr/>
        </p:nvSpPr>
        <p:spPr>
          <a:xfrm>
            <a:off x="609600" y="2057400"/>
            <a:ext cx="3584713" cy="765015"/>
          </a:xfrm>
          <a:prstGeom prst="rect">
            <a:avLst/>
          </a:prstGeom>
          <a:solidFill>
            <a:srgbClr val="FF0000">
              <a:alpha val="28000"/>
            </a:srgbClr>
          </a:solidFill>
        </p:spPr>
        <p:txBody>
          <a:bodyPr wrap="square">
            <a:spAutoFit/>
          </a:bodyPr>
          <a:lstStyle/>
          <a:p>
            <a:pPr marL="457200" indent="-171450" algn="l">
              <a:lnSpc>
                <a:spcPct val="107000"/>
              </a:lnSpc>
              <a:spcAft>
                <a:spcPts val="800"/>
              </a:spcAft>
              <a:tabLst>
                <a:tab pos="2646680" algn="l"/>
              </a:tabLst>
            </a:pPr>
            <a:r>
              <a:rPr lang="en-US" sz="4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BÀI</a:t>
            </a:r>
            <a:r>
              <a:rPr lang="en-US" sz="4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TẬP</a:t>
            </a:r>
            <a:r>
              <a:rPr lang="en-US" sz="4400" dirty="0">
                <a:effectLst/>
                <a:highlight>
                  <a:srgbClr val="00FFFF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4400" dirty="0"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="" xmlns:a16="http://schemas.microsoft.com/office/drawing/2014/main" id="{8B634433-D390-467A-9810-1A818200C397}"/>
                  </a:ext>
                </a:extLst>
              </p:cNvPr>
              <p:cNvSpPr txBox="1"/>
              <p:nvPr/>
            </p:nvSpPr>
            <p:spPr>
              <a:xfrm>
                <a:off x="1066800" y="2928767"/>
                <a:ext cx="22250400" cy="6055312"/>
              </a:xfrm>
              <a:prstGeom prst="rect">
                <a:avLst/>
              </a:prstGeom>
              <a:solidFill>
                <a:schemeClr val="accent2">
                  <a:alpha val="70000"/>
                </a:schemeClr>
              </a:solidFill>
            </p:spPr>
            <p:txBody>
              <a:bodyPr wrap="square">
                <a:spAutoFit/>
              </a:bodyPr>
              <a:lstStyle/>
              <a:p>
                <a:pPr marL="685800" indent="-400050" algn="l">
                  <a:lnSpc>
                    <a:spcPct val="107000"/>
                  </a:lnSpc>
                  <a:spcAft>
                    <a:spcPts val="800"/>
                  </a:spcAft>
                  <a:tabLst>
                    <a:tab pos="2646680" algn="l"/>
                  </a:tabLst>
                </a:pPr>
                <a:r>
                  <a:rPr lang="en-US" sz="5200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5.8</a:t>
                </a:r>
                <a:r>
                  <a:rPr lang="vi-VN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Hãy chọn số đặc trưng </a:t>
                </a:r>
                <a:r>
                  <a:rPr lang="en-US" sz="5200" dirty="0" err="1">
                    <a:effectLst/>
                    <a:highlight>
                      <a:srgbClr val="FFFF00"/>
                    </a:highlight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phù</a:t>
                </a:r>
                <a:r>
                  <a:rPr lang="en-US" sz="5200" dirty="0">
                    <a:effectLst/>
                    <a:highlight>
                      <a:srgbClr val="FFFF00"/>
                    </a:highlight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highlight>
                      <a:srgbClr val="FFFF00"/>
                    </a:highlight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đo xu thế trung tâm của mỗi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mẫu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 liệu sau. Giải thích và tính giá trị của số đặc trưng đó.</a:t>
                </a:r>
                <a:endParaRPr lang="en-US" sz="5200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685800" algn="just">
                  <a:lnSpc>
                    <a:spcPct val="150000"/>
                  </a:lnSpc>
                  <a:spcAft>
                    <a:spcPts val="800"/>
                  </a:spcAft>
                  <a:tabLst>
                    <a:tab pos="2646680" algn="l"/>
                  </a:tabLst>
                </a:pP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chuyền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thành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công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trận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đấu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sô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́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cầu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thủ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bóng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đá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5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3224201423</m:t>
                    </m:r>
                  </m:oMath>
                </a14:m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457200" indent="228600" algn="just">
                  <a:lnSpc>
                    <a:spcPct val="107000"/>
                  </a:lnSpc>
                </a:pP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c)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Chỉ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IQ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nhóm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học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sinh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52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60726383687490867480</m:t>
                    </m:r>
                  </m:oMath>
                </a14:m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457200" indent="228600" algn="just">
                  <a:lnSpc>
                    <a:spcPct val="107000"/>
                  </a:lnSpc>
                </a:pP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d)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sai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phép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đo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52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1015181514134215121442</m:t>
                    </m:r>
                  </m:oMath>
                </a14:m>
                <a:r>
                  <a:rPr lang="en-US" sz="1800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B634433-D390-467A-9810-1A818200C3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2928767"/>
                <a:ext cx="22250400" cy="6055312"/>
              </a:xfrm>
              <a:prstGeom prst="rect">
                <a:avLst/>
              </a:prstGeom>
              <a:blipFill>
                <a:blip r:embed="rId2"/>
                <a:stretch>
                  <a:fillRect l="-82" t="-2918" r="-2329" b="-46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31699048"/>
      </p:ext>
    </p:extLst>
  </p:cSld>
  <p:clrMapOvr>
    <a:masterClrMapping/>
  </p:clrMapOvr>
  <p:transition spd="slow"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26520E7F-7991-4EFA-9451-C9E1B9453586}"/>
              </a:ext>
            </a:extLst>
          </p:cNvPr>
          <p:cNvSpPr txBox="1"/>
          <p:nvPr/>
        </p:nvSpPr>
        <p:spPr>
          <a:xfrm>
            <a:off x="609600" y="2057400"/>
            <a:ext cx="3584713" cy="765015"/>
          </a:xfrm>
          <a:prstGeom prst="rect">
            <a:avLst/>
          </a:prstGeom>
          <a:solidFill>
            <a:srgbClr val="FF0000">
              <a:alpha val="28000"/>
            </a:srgbClr>
          </a:solidFill>
        </p:spPr>
        <p:txBody>
          <a:bodyPr wrap="square">
            <a:spAutoFit/>
          </a:bodyPr>
          <a:lstStyle/>
          <a:p>
            <a:pPr marL="457200" indent="-171450" algn="l">
              <a:lnSpc>
                <a:spcPct val="107000"/>
              </a:lnSpc>
              <a:spcAft>
                <a:spcPts val="800"/>
              </a:spcAft>
              <a:tabLst>
                <a:tab pos="2646680" algn="l"/>
              </a:tabLst>
            </a:pPr>
            <a:r>
              <a:rPr lang="en-US" sz="4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BÀI</a:t>
            </a:r>
            <a:r>
              <a:rPr lang="en-US" sz="4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TẬP</a:t>
            </a:r>
            <a:r>
              <a:rPr lang="en-US" sz="4400" dirty="0">
                <a:effectLst/>
                <a:highlight>
                  <a:srgbClr val="00FFFF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4400" dirty="0"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="" xmlns:a16="http://schemas.microsoft.com/office/drawing/2014/main" id="{8B634433-D390-467A-9810-1A818200C397}"/>
                  </a:ext>
                </a:extLst>
              </p:cNvPr>
              <p:cNvSpPr txBox="1"/>
              <p:nvPr/>
            </p:nvSpPr>
            <p:spPr>
              <a:xfrm>
                <a:off x="1066800" y="2928767"/>
                <a:ext cx="22250400" cy="4154151"/>
              </a:xfrm>
              <a:prstGeom prst="rect">
                <a:avLst/>
              </a:prstGeom>
              <a:solidFill>
                <a:schemeClr val="accent2">
                  <a:alpha val="70000"/>
                </a:schemeClr>
              </a:solidFill>
            </p:spPr>
            <p:txBody>
              <a:bodyPr wrap="square">
                <a:spAutoFit/>
              </a:bodyPr>
              <a:lstStyle/>
              <a:p>
                <a:pPr marL="685800" indent="-400050" algn="l">
                  <a:lnSpc>
                    <a:spcPct val="107000"/>
                  </a:lnSpc>
                  <a:spcAft>
                    <a:spcPts val="800"/>
                  </a:spcAft>
                  <a:tabLst>
                    <a:tab pos="2646680" algn="l"/>
                  </a:tabLst>
                </a:pPr>
                <a:r>
                  <a:rPr lang="en-US" sz="5200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5.8</a:t>
                </a:r>
                <a:r>
                  <a:rPr lang="vi-VN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Hãy chọn số đặc trưng </a:t>
                </a:r>
                <a:r>
                  <a:rPr lang="en-US" sz="5200" dirty="0" err="1">
                    <a:effectLst/>
                    <a:highlight>
                      <a:srgbClr val="FFFF00"/>
                    </a:highlight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phù</a:t>
                </a:r>
                <a:r>
                  <a:rPr lang="en-US" sz="5200" dirty="0">
                    <a:effectLst/>
                    <a:highlight>
                      <a:srgbClr val="FFFF00"/>
                    </a:highlight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highlight>
                      <a:srgbClr val="FFFF00"/>
                    </a:highlight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đo xu thế trung tâm của mỗi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mẫu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 liệu sau. Giải thích và tính giá trị của số đặc trưng đó.</a:t>
                </a:r>
                <a:endParaRPr lang="en-US" sz="5200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685800" algn="just">
                  <a:lnSpc>
                    <a:spcPct val="150000"/>
                  </a:lnSpc>
                  <a:spcAft>
                    <a:spcPts val="800"/>
                  </a:spcAft>
                  <a:tabLst>
                    <a:tab pos="2646680" algn="l"/>
                  </a:tabLst>
                </a:pP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chuyền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thành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công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trận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đấu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sô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́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cầu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thủ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bóng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đá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5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3224201423</m:t>
                    </m:r>
                  </m:oMath>
                </a14:m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B634433-D390-467A-9810-1A818200C3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2928767"/>
                <a:ext cx="22250400" cy="4154151"/>
              </a:xfrm>
              <a:prstGeom prst="rect">
                <a:avLst/>
              </a:prstGeom>
              <a:blipFill>
                <a:blip r:embed="rId2"/>
                <a:stretch>
                  <a:fillRect l="-82" t="-4252" r="-2329" b="-71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="" xmlns:a16="http://schemas.microsoft.com/office/drawing/2014/main" id="{055118E0-087E-47CB-907F-FD45744A2968}"/>
                  </a:ext>
                </a:extLst>
              </p:cNvPr>
              <p:cNvSpPr txBox="1"/>
              <p:nvPr/>
            </p:nvSpPr>
            <p:spPr>
              <a:xfrm>
                <a:off x="1066800" y="8305800"/>
                <a:ext cx="22250400" cy="2613985"/>
              </a:xfrm>
              <a:prstGeom prst="rect">
                <a:avLst/>
              </a:prstGeom>
              <a:solidFill>
                <a:srgbClr val="0070C0">
                  <a:alpha val="78000"/>
                </a:srgbClr>
              </a:solidFill>
            </p:spPr>
            <p:txBody>
              <a:bodyPr wrap="square">
                <a:spAutoFit/>
              </a:bodyPr>
              <a:lstStyle/>
              <a:p>
                <a:pPr marL="685800" algn="l">
                  <a:lnSpc>
                    <a:spcPct val="107000"/>
                  </a:lnSpc>
                  <a:spcAft>
                    <a:spcPts val="800"/>
                  </a:spcAft>
                  <a:tabLst>
                    <a:tab pos="2646680" algn="l"/>
                  </a:tabLst>
                </a:pPr>
                <a:r>
                  <a:rPr lang="en-US" sz="52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r>
                  <a:rPr lang="en-US" sz="52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:r>
                  <a:rPr lang="vi-VN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Chọn số đặc trưng là số trung bình, các giá trị không lặp lại. </a:t>
                </a:r>
                <a:endParaRPr lang="en-US" sz="5200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914400" algn="l">
                  <a:lnSpc>
                    <a:spcPct val="150000"/>
                  </a:lnSpc>
                  <a:spcAft>
                    <a:spcPts val="800"/>
                  </a:spcAft>
                  <a:tabLst>
                    <a:tab pos="2646680" algn="l"/>
                  </a:tabLst>
                </a:pP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trung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bình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200" i="1"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5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32</m:t>
                        </m:r>
                        <m:r>
                          <a:rPr lang="en-US" sz="5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</m:t>
                        </m:r>
                        <m:r>
                          <a:rPr lang="en-US" sz="5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24</m:t>
                        </m:r>
                        <m:r>
                          <a:rPr lang="en-US" sz="5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</m:t>
                        </m:r>
                        <m:r>
                          <a:rPr lang="en-US" sz="5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20</m:t>
                        </m:r>
                        <m:r>
                          <a:rPr lang="en-US" sz="5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</m:t>
                        </m:r>
                        <m:r>
                          <a:rPr lang="en-US" sz="5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14</m:t>
                        </m:r>
                        <m:r>
                          <a:rPr lang="en-US" sz="5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</m:t>
                        </m:r>
                        <m:r>
                          <a:rPr lang="en-US" sz="5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23</m:t>
                        </m:r>
                      </m:num>
                      <m:den>
                        <m:r>
                          <a:rPr lang="en-US" sz="5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5</m:t>
                        </m:r>
                      </m:den>
                    </m:f>
                    <m:r>
                      <a:rPr lang="en-US" sz="5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5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22</m:t>
                    </m:r>
                    <m:r>
                      <a:rPr lang="en-US" sz="5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</m:t>
                    </m:r>
                    <m:r>
                      <a:rPr lang="en-US" sz="5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6</m:t>
                    </m:r>
                  </m:oMath>
                </a14:m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55118E0-087E-47CB-907F-FD45744A29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8305800"/>
                <a:ext cx="22250400" cy="2613985"/>
              </a:xfrm>
              <a:prstGeom prst="rect">
                <a:avLst/>
              </a:prstGeom>
              <a:blipFill>
                <a:blip r:embed="rId3"/>
                <a:stretch>
                  <a:fillRect t="-7009" b="-46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1511774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26520E7F-7991-4EFA-9451-C9E1B9453586}"/>
              </a:ext>
            </a:extLst>
          </p:cNvPr>
          <p:cNvSpPr txBox="1"/>
          <p:nvPr/>
        </p:nvSpPr>
        <p:spPr>
          <a:xfrm>
            <a:off x="609600" y="2057400"/>
            <a:ext cx="3584713" cy="765015"/>
          </a:xfrm>
          <a:prstGeom prst="rect">
            <a:avLst/>
          </a:prstGeom>
          <a:solidFill>
            <a:srgbClr val="FF0000">
              <a:alpha val="28000"/>
            </a:srgbClr>
          </a:solidFill>
        </p:spPr>
        <p:txBody>
          <a:bodyPr wrap="square">
            <a:spAutoFit/>
          </a:bodyPr>
          <a:lstStyle/>
          <a:p>
            <a:pPr marL="457200" indent="-171450" algn="l">
              <a:lnSpc>
                <a:spcPct val="107000"/>
              </a:lnSpc>
              <a:spcAft>
                <a:spcPts val="800"/>
              </a:spcAft>
              <a:tabLst>
                <a:tab pos="2646680" algn="l"/>
              </a:tabLst>
            </a:pPr>
            <a:r>
              <a:rPr lang="en-US" sz="4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BÀI</a:t>
            </a:r>
            <a:r>
              <a:rPr lang="en-US" sz="4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TẬP</a:t>
            </a:r>
            <a:r>
              <a:rPr lang="en-US" sz="4400" dirty="0">
                <a:effectLst/>
                <a:highlight>
                  <a:srgbClr val="00FFFF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4400" dirty="0"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="" xmlns:a16="http://schemas.microsoft.com/office/drawing/2014/main" id="{8B634433-D390-467A-9810-1A818200C397}"/>
                  </a:ext>
                </a:extLst>
              </p:cNvPr>
              <p:cNvSpPr txBox="1"/>
              <p:nvPr/>
            </p:nvSpPr>
            <p:spPr>
              <a:xfrm>
                <a:off x="1066800" y="2928767"/>
                <a:ext cx="22250400" cy="3552063"/>
              </a:xfrm>
              <a:prstGeom prst="rect">
                <a:avLst/>
              </a:prstGeom>
              <a:solidFill>
                <a:schemeClr val="accent2">
                  <a:alpha val="70000"/>
                </a:schemeClr>
              </a:solidFill>
            </p:spPr>
            <p:txBody>
              <a:bodyPr wrap="square">
                <a:spAutoFit/>
              </a:bodyPr>
              <a:lstStyle/>
              <a:p>
                <a:pPr marL="685800" indent="-400050" algn="l">
                  <a:lnSpc>
                    <a:spcPct val="107000"/>
                  </a:lnSpc>
                  <a:spcAft>
                    <a:spcPts val="800"/>
                  </a:spcAft>
                  <a:tabLst>
                    <a:tab pos="2646680" algn="l"/>
                  </a:tabLst>
                </a:pPr>
                <a:r>
                  <a:rPr lang="en-US" sz="5200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5.8</a:t>
                </a:r>
                <a:r>
                  <a:rPr lang="vi-VN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Hãy chọn số đặc trưng </a:t>
                </a:r>
                <a:r>
                  <a:rPr lang="en-US" sz="5200" dirty="0" err="1">
                    <a:effectLst/>
                    <a:highlight>
                      <a:srgbClr val="FFFF00"/>
                    </a:highlight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phù</a:t>
                </a:r>
                <a:r>
                  <a:rPr lang="en-US" sz="5200" dirty="0">
                    <a:effectLst/>
                    <a:highlight>
                      <a:srgbClr val="FFFF00"/>
                    </a:highlight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highlight>
                      <a:srgbClr val="FFFF00"/>
                    </a:highlight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đo xu thế trung tâm của mỗi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mẫu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 liệu sau. Giải thích và tính giá trị của số đặc trưng đó.</a:t>
                </a:r>
                <a:endParaRPr lang="en-US" sz="5200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457200" indent="228600" algn="just">
                  <a:lnSpc>
                    <a:spcPct val="107000"/>
                  </a:lnSpc>
                </a:pP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c)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Chỉ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IQ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nhóm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học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sinh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52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60726383687490867480</m:t>
                    </m:r>
                  </m:oMath>
                </a14:m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457200" indent="228600" algn="just">
                  <a:lnSpc>
                    <a:spcPct val="107000"/>
                  </a:lnSpc>
                </a:pP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d)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sai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phép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đo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52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1015181514134215121442</m:t>
                    </m:r>
                  </m:oMath>
                </a14:m>
                <a:r>
                  <a:rPr lang="en-US" sz="1800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B634433-D390-467A-9810-1A818200C3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2928767"/>
                <a:ext cx="22250400" cy="3552063"/>
              </a:xfrm>
              <a:prstGeom prst="rect">
                <a:avLst/>
              </a:prstGeom>
              <a:blipFill>
                <a:blip r:embed="rId2"/>
                <a:stretch>
                  <a:fillRect l="-82" t="-4974" b="-85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="" xmlns:a16="http://schemas.microsoft.com/office/drawing/2014/main" id="{016DE445-55E6-4C51-9764-FBED42751CD5}"/>
                  </a:ext>
                </a:extLst>
              </p:cNvPr>
              <p:cNvSpPr txBox="1"/>
              <p:nvPr/>
            </p:nvSpPr>
            <p:spPr>
              <a:xfrm>
                <a:off x="1066799" y="7235171"/>
                <a:ext cx="22783801" cy="4263347"/>
              </a:xfrm>
              <a:prstGeom prst="rect">
                <a:avLst/>
              </a:prstGeom>
              <a:solidFill>
                <a:srgbClr val="00B0F0">
                  <a:alpha val="71000"/>
                </a:srgbClr>
              </a:solidFill>
            </p:spPr>
            <p:txBody>
              <a:bodyPr wrap="square">
                <a:spAutoFit/>
              </a:bodyPr>
              <a:lstStyle/>
              <a:p>
                <a:pPr marL="685800" algn="l">
                  <a:lnSpc>
                    <a:spcPct val="107000"/>
                  </a:lnSpc>
                  <a:spcAft>
                    <a:spcPts val="800"/>
                  </a:spcAft>
                  <a:tabLst>
                    <a:tab pos="2646680" algn="l"/>
                  </a:tabLst>
                </a:pPr>
                <a:r>
                  <a:rPr lang="en-US" sz="52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r>
                  <a:rPr lang="en-US" sz="52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</a:p>
              <a:p>
                <a:pPr marL="685800" algn="l">
                  <a:lnSpc>
                    <a:spcPct val="107000"/>
                  </a:lnSpc>
                  <a:spcAft>
                    <a:spcPts val="800"/>
                  </a:spcAft>
                  <a:tabLst>
                    <a:tab pos="2646680" algn="l"/>
                  </a:tabLst>
                </a:pP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c) </a:t>
                </a:r>
                <a:r>
                  <a:rPr lang="vi-VN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Chọn số đặc trưng là trung bình, vì các số liệu gần nhau.Số trung bình là: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200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52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60+63+68+72+74.2+80+83+86+90</m:t>
                        </m:r>
                      </m:num>
                      <m:den>
                        <m:r>
                          <a:rPr lang="vi-VN" sz="52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10</m:t>
                        </m:r>
                      </m:den>
                    </m:f>
                    <m:r>
                      <a:rPr lang="vi-VN" sz="52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=75</m:t>
                    </m:r>
                  </m:oMath>
                </a14:m>
                <a:r>
                  <a:rPr lang="vi-VN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5200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685800" algn="l">
                  <a:lnSpc>
                    <a:spcPct val="150000"/>
                  </a:lnSpc>
                  <a:spcAft>
                    <a:spcPts val="800"/>
                  </a:spcAft>
                  <a:tabLst>
                    <a:tab pos="2646680" algn="l"/>
                  </a:tabLst>
                </a:pP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d)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Chọn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đặc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trưng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trung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vị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vì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42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lớn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bất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thường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Trung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vị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15.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16DE445-55E6-4C51-9764-FBED42751C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799" y="7235171"/>
                <a:ext cx="22783801" cy="4263347"/>
              </a:xfrm>
              <a:prstGeom prst="rect">
                <a:avLst/>
              </a:prstGeom>
              <a:blipFill>
                <a:blip r:embed="rId3"/>
                <a:stretch>
                  <a:fillRect t="-4292" r="-1204" b="-72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8935905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26520E7F-7991-4EFA-9451-C9E1B9453586}"/>
              </a:ext>
            </a:extLst>
          </p:cNvPr>
          <p:cNvSpPr txBox="1"/>
          <p:nvPr/>
        </p:nvSpPr>
        <p:spPr>
          <a:xfrm>
            <a:off x="609600" y="1676400"/>
            <a:ext cx="3584713" cy="765015"/>
          </a:xfrm>
          <a:prstGeom prst="rect">
            <a:avLst/>
          </a:prstGeom>
          <a:solidFill>
            <a:srgbClr val="FF0000">
              <a:alpha val="28000"/>
            </a:srgbClr>
          </a:solidFill>
        </p:spPr>
        <p:txBody>
          <a:bodyPr wrap="square">
            <a:spAutoFit/>
          </a:bodyPr>
          <a:lstStyle/>
          <a:p>
            <a:pPr marL="457200" indent="-171450" algn="l">
              <a:lnSpc>
                <a:spcPct val="107000"/>
              </a:lnSpc>
              <a:spcAft>
                <a:spcPts val="800"/>
              </a:spcAft>
              <a:tabLst>
                <a:tab pos="2646680" algn="l"/>
              </a:tabLst>
            </a:pPr>
            <a:r>
              <a:rPr lang="en-US" sz="4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BÀI</a:t>
            </a:r>
            <a:r>
              <a:rPr lang="en-US" sz="4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TẬP</a:t>
            </a:r>
            <a:r>
              <a:rPr lang="en-US" sz="4400" dirty="0">
                <a:effectLst/>
                <a:highlight>
                  <a:srgbClr val="00FFFF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4400" dirty="0"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="" xmlns:a16="http://schemas.microsoft.com/office/drawing/2014/main" id="{8B634433-D390-467A-9810-1A818200C397}"/>
                  </a:ext>
                </a:extLst>
              </p:cNvPr>
              <p:cNvSpPr txBox="1"/>
              <p:nvPr/>
            </p:nvSpPr>
            <p:spPr>
              <a:xfrm>
                <a:off x="1066800" y="2547767"/>
                <a:ext cx="22250400" cy="3440301"/>
              </a:xfrm>
              <a:prstGeom prst="rect">
                <a:avLst/>
              </a:prstGeom>
              <a:solidFill>
                <a:schemeClr val="accent2">
                  <a:alpha val="70000"/>
                </a:schemeClr>
              </a:solidFill>
            </p:spPr>
            <p:txBody>
              <a:bodyPr wrap="square">
                <a:spAutoFit/>
              </a:bodyPr>
              <a:lstStyle/>
              <a:p>
                <a:pPr marL="457200" indent="-171450" algn="just">
                  <a:lnSpc>
                    <a:spcPct val="107000"/>
                  </a:lnSpc>
                </a:pPr>
                <a:r>
                  <a:rPr lang="en-US" sz="5200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5.9.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lượng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học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sinh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giỏi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Quốc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gia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năm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học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2018 - 2019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10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trường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Trung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học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phổ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thông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như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52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00400010060</m:t>
                    </m:r>
                  </m:oMath>
                </a14:m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457200" algn="just">
                  <a:lnSpc>
                    <a:spcPct val="107000"/>
                  </a:lnSpc>
                </a:pP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trung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bình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mốt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tứ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phân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vị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mẫu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liệu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457200" algn="just">
                  <a:lnSpc>
                    <a:spcPct val="107000"/>
                  </a:lnSpc>
                </a:pP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thích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tạo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sao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tứ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phân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vị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nhất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trung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vị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trùng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nhau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B634433-D390-467A-9810-1A818200C3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2547767"/>
                <a:ext cx="22250400" cy="3440301"/>
              </a:xfrm>
              <a:prstGeom prst="rect">
                <a:avLst/>
              </a:prstGeom>
              <a:blipFill>
                <a:blip r:embed="rId2"/>
                <a:stretch>
                  <a:fillRect l="-82" t="-5319" r="-2329" b="-93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="" xmlns:a16="http://schemas.microsoft.com/office/drawing/2014/main" id="{9703A7D3-605E-4F57-984E-C07F49CA4134}"/>
                  </a:ext>
                </a:extLst>
              </p:cNvPr>
              <p:cNvSpPr txBox="1"/>
              <p:nvPr/>
            </p:nvSpPr>
            <p:spPr>
              <a:xfrm>
                <a:off x="1028700" y="5949968"/>
                <a:ext cx="21793200" cy="6854890"/>
              </a:xfrm>
              <a:prstGeom prst="rect">
                <a:avLst/>
              </a:prstGeom>
              <a:solidFill>
                <a:srgbClr val="00B0F0">
                  <a:alpha val="48000"/>
                </a:srgbClr>
              </a:solidFill>
            </p:spPr>
            <p:txBody>
              <a:bodyPr wrap="square">
                <a:spAutoFit/>
              </a:bodyPr>
              <a:lstStyle/>
              <a:p>
                <a:pPr marL="685800" algn="l">
                  <a:lnSpc>
                    <a:spcPct val="150000"/>
                  </a:lnSpc>
                  <a:spcAft>
                    <a:spcPts val="800"/>
                  </a:spcAft>
                  <a:tabLst>
                    <a:tab pos="2646680" algn="l"/>
                  </a:tabLst>
                </a:pPr>
                <a:r>
                  <a:rPr lang="en-US" sz="52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endParaRPr lang="en-US" sz="5200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342900" lvl="0" indent="-342900" algn="l">
                  <a:lnSpc>
                    <a:spcPct val="150000"/>
                  </a:lnSpc>
                  <a:spcAft>
                    <a:spcPts val="800"/>
                  </a:spcAft>
                  <a:buFont typeface="+mj-lt"/>
                  <a:buAutoNum type="alphaLcParenR"/>
                  <a:tabLst>
                    <a:tab pos="2646680" algn="l"/>
                  </a:tabLst>
                </a:pP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trung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bình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200" i="1"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5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0.7+4+6+10</m:t>
                        </m:r>
                      </m:num>
                      <m:den>
                        <m:r>
                          <a:rPr lang="en-US" sz="5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10</m:t>
                        </m:r>
                      </m:den>
                    </m:f>
                    <m:r>
                      <a:rPr lang="en-US" sz="5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=2</m:t>
                    </m:r>
                  </m:oMath>
                </a14:m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.</a:t>
                </a:r>
              </a:p>
              <a:p>
                <a:pPr marL="914400" algn="l">
                  <a:lnSpc>
                    <a:spcPct val="150000"/>
                  </a:lnSpc>
                  <a:spcAft>
                    <a:spcPts val="800"/>
                  </a:spcAft>
                  <a:tabLst>
                    <a:tab pos="2646680" algn="l"/>
                  </a:tabLst>
                </a:pP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Sắp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xếp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liệu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theo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tự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giảm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5200" i="1" smtClean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00000004610</m:t>
                    </m:r>
                  </m:oMath>
                </a14:m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 marL="914400" algn="l">
                  <a:lnSpc>
                    <a:spcPct val="150000"/>
                  </a:lnSpc>
                  <a:spcAft>
                    <a:spcPts val="800"/>
                  </a:spcAft>
                  <a:tabLst>
                    <a:tab pos="2646680" algn="l"/>
                  </a:tabLst>
                </a:pP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0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xuất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hiện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nhiều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nhất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mốt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0</m:t>
                    </m:r>
                  </m:oMath>
                </a14:m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914400" algn="l">
                  <a:lnSpc>
                    <a:spcPct val="150000"/>
                  </a:lnSpc>
                  <a:spcAft>
                    <a:spcPts val="800"/>
                  </a:spcAft>
                  <a:tabLst>
                    <a:tab pos="2646680" algn="l"/>
                  </a:tabLst>
                </a:pP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Tứ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phân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vị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5200" i="1"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5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𝑄</m:t>
                        </m:r>
                      </m:e>
                      <m:sub>
                        <m:r>
                          <a:rPr lang="en-US" sz="5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sub>
                    </m:sSub>
                    <m:r>
                      <a:rPr lang="en-US" sz="5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=0;</m:t>
                    </m:r>
                    <m:sSub>
                      <m:sSubPr>
                        <m:ctrlPr>
                          <a:rPr lang="en-US" sz="5200" i="1"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5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𝑄</m:t>
                        </m:r>
                      </m:e>
                      <m:sub>
                        <m:r>
                          <a:rPr lang="en-US" sz="5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sub>
                    </m:sSub>
                    <m:r>
                      <a:rPr lang="en-US" sz="5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=0;</m:t>
                    </m:r>
                    <m:sSub>
                      <m:sSubPr>
                        <m:ctrlPr>
                          <a:rPr lang="en-US" sz="5200" i="1"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5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𝑄</m:t>
                        </m:r>
                      </m:e>
                      <m:sub>
                        <m:r>
                          <a:rPr lang="en-US" sz="5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sub>
                    </m:sSub>
                    <m:r>
                      <a:rPr lang="en-US" sz="5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=4</m:t>
                    </m:r>
                  </m:oMath>
                </a14:m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703A7D3-605E-4F57-984E-C07F49CA41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8700" y="5949968"/>
                <a:ext cx="21793200" cy="6854890"/>
              </a:xfrm>
              <a:prstGeom prst="rect">
                <a:avLst/>
              </a:prstGeom>
              <a:blipFill>
                <a:blip r:embed="rId3"/>
                <a:stretch>
                  <a:fillRect l="-1427" b="-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8403402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26520E7F-7991-4EFA-9451-C9E1B9453586}"/>
              </a:ext>
            </a:extLst>
          </p:cNvPr>
          <p:cNvSpPr txBox="1"/>
          <p:nvPr/>
        </p:nvSpPr>
        <p:spPr>
          <a:xfrm>
            <a:off x="609600" y="1676400"/>
            <a:ext cx="3584713" cy="765015"/>
          </a:xfrm>
          <a:prstGeom prst="rect">
            <a:avLst/>
          </a:prstGeom>
          <a:solidFill>
            <a:srgbClr val="FF0000">
              <a:alpha val="28000"/>
            </a:srgbClr>
          </a:solidFill>
        </p:spPr>
        <p:txBody>
          <a:bodyPr wrap="square">
            <a:spAutoFit/>
          </a:bodyPr>
          <a:lstStyle/>
          <a:p>
            <a:pPr marL="457200" indent="-171450" algn="l">
              <a:lnSpc>
                <a:spcPct val="107000"/>
              </a:lnSpc>
              <a:spcAft>
                <a:spcPts val="800"/>
              </a:spcAft>
              <a:tabLst>
                <a:tab pos="2646680" algn="l"/>
              </a:tabLst>
            </a:pPr>
            <a:r>
              <a:rPr lang="en-US" sz="4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BÀI</a:t>
            </a:r>
            <a:r>
              <a:rPr lang="en-US" sz="4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TẬP</a:t>
            </a:r>
            <a:r>
              <a:rPr lang="en-US" sz="4400" dirty="0">
                <a:effectLst/>
                <a:highlight>
                  <a:srgbClr val="00FFFF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4400" dirty="0"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="" xmlns:a16="http://schemas.microsoft.com/office/drawing/2014/main" id="{8B634433-D390-467A-9810-1A818200C397}"/>
                  </a:ext>
                </a:extLst>
              </p:cNvPr>
              <p:cNvSpPr txBox="1"/>
              <p:nvPr/>
            </p:nvSpPr>
            <p:spPr>
              <a:xfrm>
                <a:off x="1066800" y="2547767"/>
                <a:ext cx="22250400" cy="3440301"/>
              </a:xfrm>
              <a:prstGeom prst="rect">
                <a:avLst/>
              </a:prstGeom>
              <a:solidFill>
                <a:schemeClr val="accent2">
                  <a:alpha val="70000"/>
                </a:schemeClr>
              </a:solidFill>
            </p:spPr>
            <p:txBody>
              <a:bodyPr wrap="square">
                <a:spAutoFit/>
              </a:bodyPr>
              <a:lstStyle/>
              <a:p>
                <a:pPr marL="457200" indent="-171450" algn="just">
                  <a:lnSpc>
                    <a:spcPct val="107000"/>
                  </a:lnSpc>
                </a:pPr>
                <a:r>
                  <a:rPr lang="en-US" sz="5200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5.9.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lượng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học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sinh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giỏi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Quốc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gia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năm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học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2018 - 2019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10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trường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Trung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học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phổ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thông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như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52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00400010060</m:t>
                    </m:r>
                  </m:oMath>
                </a14:m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457200" algn="just">
                  <a:lnSpc>
                    <a:spcPct val="107000"/>
                  </a:lnSpc>
                </a:pP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trung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bình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mốt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tứ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phân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vị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mẫu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liệu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457200" algn="just">
                  <a:lnSpc>
                    <a:spcPct val="107000"/>
                  </a:lnSpc>
                </a:pP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thích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tạo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sao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tứ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phân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vị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nhất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trung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vị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trùng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nhau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B634433-D390-467A-9810-1A818200C3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2547767"/>
                <a:ext cx="22250400" cy="3440301"/>
              </a:xfrm>
              <a:prstGeom prst="rect">
                <a:avLst/>
              </a:prstGeom>
              <a:blipFill>
                <a:blip r:embed="rId2"/>
                <a:stretch>
                  <a:fillRect l="-82" t="-5319" r="-1370" b="-93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="" xmlns:a16="http://schemas.microsoft.com/office/drawing/2014/main" id="{9703A7D3-605E-4F57-984E-C07F49CA4134}"/>
                  </a:ext>
                </a:extLst>
              </p:cNvPr>
              <p:cNvSpPr txBox="1"/>
              <p:nvPr/>
            </p:nvSpPr>
            <p:spPr>
              <a:xfrm>
                <a:off x="1028700" y="6175310"/>
                <a:ext cx="21793200" cy="6854890"/>
              </a:xfrm>
              <a:prstGeom prst="rect">
                <a:avLst/>
              </a:prstGeom>
              <a:solidFill>
                <a:srgbClr val="00B0F0">
                  <a:alpha val="48000"/>
                </a:srgbClr>
              </a:solidFill>
            </p:spPr>
            <p:txBody>
              <a:bodyPr wrap="square">
                <a:spAutoFit/>
              </a:bodyPr>
              <a:lstStyle/>
              <a:p>
                <a:pPr marL="685800" algn="l">
                  <a:lnSpc>
                    <a:spcPct val="150000"/>
                  </a:lnSpc>
                  <a:spcAft>
                    <a:spcPts val="800"/>
                  </a:spcAft>
                  <a:tabLst>
                    <a:tab pos="2646680" algn="l"/>
                  </a:tabLst>
                </a:pPr>
                <a:r>
                  <a:rPr lang="en-US" sz="52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endParaRPr lang="en-US" sz="5200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342900" lvl="0" indent="-342900" algn="l">
                  <a:lnSpc>
                    <a:spcPct val="150000"/>
                  </a:lnSpc>
                  <a:spcAft>
                    <a:spcPts val="800"/>
                  </a:spcAft>
                  <a:buFont typeface="+mj-lt"/>
                  <a:buAutoNum type="alphaLcParenR"/>
                  <a:tabLst>
                    <a:tab pos="2646680" algn="l"/>
                  </a:tabLst>
                </a:pP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trung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bình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200" i="1"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5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0</m:t>
                        </m:r>
                        <m:r>
                          <a:rPr lang="en-US" sz="5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.</m:t>
                        </m:r>
                        <m:r>
                          <a:rPr lang="en-US" sz="5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7</m:t>
                        </m:r>
                        <m:r>
                          <a:rPr lang="en-US" sz="5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</m:t>
                        </m:r>
                        <m:r>
                          <a:rPr lang="en-US" sz="5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4</m:t>
                        </m:r>
                        <m:r>
                          <a:rPr lang="en-US" sz="5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</m:t>
                        </m:r>
                        <m:r>
                          <a:rPr lang="en-US" sz="5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6</m:t>
                        </m:r>
                        <m:r>
                          <a:rPr lang="en-US" sz="5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</m:t>
                        </m:r>
                        <m:r>
                          <a:rPr lang="en-US" sz="5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10</m:t>
                        </m:r>
                      </m:num>
                      <m:den>
                        <m:r>
                          <a:rPr lang="en-US" sz="5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10</m:t>
                        </m:r>
                      </m:den>
                    </m:f>
                    <m:r>
                      <a:rPr lang="en-US" sz="5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5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2</m:t>
                    </m:r>
                  </m:oMath>
                </a14:m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.</a:t>
                </a:r>
              </a:p>
              <a:p>
                <a:pPr marL="914400" algn="l">
                  <a:lnSpc>
                    <a:spcPct val="150000"/>
                  </a:lnSpc>
                  <a:spcAft>
                    <a:spcPts val="800"/>
                  </a:spcAft>
                  <a:tabLst>
                    <a:tab pos="2646680" algn="l"/>
                  </a:tabLst>
                </a:pP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Sắp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xếp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liệu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theo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tự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giảm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5200" i="1" smtClean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00000004610</m:t>
                    </m:r>
                  </m:oMath>
                </a14:m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 marL="914400" algn="l">
                  <a:lnSpc>
                    <a:spcPct val="150000"/>
                  </a:lnSpc>
                  <a:spcAft>
                    <a:spcPts val="800"/>
                  </a:spcAft>
                  <a:tabLst>
                    <a:tab pos="2646680" algn="l"/>
                  </a:tabLst>
                </a:pP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0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xuất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hiện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nhiều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nhất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mốt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0</m:t>
                    </m:r>
                  </m:oMath>
                </a14:m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914400" algn="l">
                  <a:lnSpc>
                    <a:spcPct val="150000"/>
                  </a:lnSpc>
                  <a:spcAft>
                    <a:spcPts val="800"/>
                  </a:spcAft>
                  <a:tabLst>
                    <a:tab pos="2646680" algn="l"/>
                  </a:tabLst>
                </a:pP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Tứ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phân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vị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5200" i="1"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5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𝑄</m:t>
                        </m:r>
                      </m:e>
                      <m:sub>
                        <m:r>
                          <a:rPr lang="en-US" sz="5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sub>
                    </m:sSub>
                    <m:r>
                      <a:rPr lang="en-US" sz="5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5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0</m:t>
                    </m:r>
                    <m:r>
                      <a:rPr lang="en-US" sz="5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;</m:t>
                    </m:r>
                    <m:sSub>
                      <m:sSubPr>
                        <m:ctrlPr>
                          <a:rPr lang="en-US" sz="5200" i="1"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5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𝑄</m:t>
                        </m:r>
                      </m:e>
                      <m:sub>
                        <m:r>
                          <a:rPr lang="en-US" sz="5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sub>
                    </m:sSub>
                    <m:r>
                      <a:rPr lang="en-US" sz="5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5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0</m:t>
                    </m:r>
                    <m:r>
                      <a:rPr lang="en-US" sz="5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;</m:t>
                    </m:r>
                    <m:sSub>
                      <m:sSubPr>
                        <m:ctrlPr>
                          <a:rPr lang="en-US" sz="5200" i="1"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5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𝑄</m:t>
                        </m:r>
                      </m:e>
                      <m:sub>
                        <m:r>
                          <a:rPr lang="en-US" sz="5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sub>
                    </m:sSub>
                    <m:r>
                      <a:rPr lang="en-US" sz="5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5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4</m:t>
                    </m:r>
                  </m:oMath>
                </a14:m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703A7D3-605E-4F57-984E-C07F49CA41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8700" y="6175310"/>
                <a:ext cx="21793200" cy="6854890"/>
              </a:xfrm>
              <a:prstGeom prst="rect">
                <a:avLst/>
              </a:prstGeom>
              <a:blipFill>
                <a:blip r:embed="rId3"/>
                <a:stretch>
                  <a:fillRect l="-1427" b="-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0419613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26520E7F-7991-4EFA-9451-C9E1B9453586}"/>
              </a:ext>
            </a:extLst>
          </p:cNvPr>
          <p:cNvSpPr txBox="1"/>
          <p:nvPr/>
        </p:nvSpPr>
        <p:spPr>
          <a:xfrm>
            <a:off x="609600" y="1676400"/>
            <a:ext cx="3584713" cy="765015"/>
          </a:xfrm>
          <a:prstGeom prst="rect">
            <a:avLst/>
          </a:prstGeom>
          <a:solidFill>
            <a:srgbClr val="FF0000">
              <a:alpha val="28000"/>
            </a:srgbClr>
          </a:solidFill>
        </p:spPr>
        <p:txBody>
          <a:bodyPr wrap="square">
            <a:spAutoFit/>
          </a:bodyPr>
          <a:lstStyle/>
          <a:p>
            <a:pPr marL="457200" indent="-171450" algn="l">
              <a:lnSpc>
                <a:spcPct val="107000"/>
              </a:lnSpc>
              <a:spcAft>
                <a:spcPts val="800"/>
              </a:spcAft>
              <a:tabLst>
                <a:tab pos="2646680" algn="l"/>
              </a:tabLst>
            </a:pPr>
            <a:r>
              <a:rPr lang="en-US" sz="4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BÀI</a:t>
            </a:r>
            <a:r>
              <a:rPr lang="en-US" sz="4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TẬP</a:t>
            </a:r>
            <a:r>
              <a:rPr lang="en-US" sz="4400" dirty="0">
                <a:effectLst/>
                <a:highlight>
                  <a:srgbClr val="00FFFF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4400" dirty="0"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="" xmlns:a16="http://schemas.microsoft.com/office/drawing/2014/main" id="{8B634433-D390-467A-9810-1A818200C397}"/>
                  </a:ext>
                </a:extLst>
              </p:cNvPr>
              <p:cNvSpPr txBox="1"/>
              <p:nvPr/>
            </p:nvSpPr>
            <p:spPr>
              <a:xfrm>
                <a:off x="1066800" y="2547767"/>
                <a:ext cx="22250400" cy="3440301"/>
              </a:xfrm>
              <a:prstGeom prst="rect">
                <a:avLst/>
              </a:prstGeom>
              <a:solidFill>
                <a:schemeClr val="accent2">
                  <a:alpha val="70000"/>
                </a:schemeClr>
              </a:solidFill>
            </p:spPr>
            <p:txBody>
              <a:bodyPr wrap="square">
                <a:spAutoFit/>
              </a:bodyPr>
              <a:lstStyle/>
              <a:p>
                <a:pPr marL="457200" indent="-171450" algn="just">
                  <a:lnSpc>
                    <a:spcPct val="107000"/>
                  </a:lnSpc>
                </a:pPr>
                <a:r>
                  <a:rPr lang="en-US" sz="5200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5.9.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lượng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học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sinh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giỏi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Quốc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gia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năm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học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2018 - 2019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10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trường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Trung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học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phổ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thông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như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52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00400010060</m:t>
                    </m:r>
                  </m:oMath>
                </a14:m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457200" algn="just">
                  <a:lnSpc>
                    <a:spcPct val="107000"/>
                  </a:lnSpc>
                </a:pP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trung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bình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mốt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tứ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phân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vị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mẫu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liệu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457200" algn="just">
                  <a:lnSpc>
                    <a:spcPct val="107000"/>
                  </a:lnSpc>
                </a:pP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thích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tạo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sao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tứ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phân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vị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nhất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trung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vị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trùng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nhau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B634433-D390-467A-9810-1A818200C3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2547767"/>
                <a:ext cx="22250400" cy="3440301"/>
              </a:xfrm>
              <a:prstGeom prst="rect">
                <a:avLst/>
              </a:prstGeom>
              <a:blipFill>
                <a:blip r:embed="rId2"/>
                <a:stretch>
                  <a:fillRect l="-82" t="-5319" r="-2329" b="-93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9703A7D3-605E-4F57-984E-C07F49CA4134}"/>
              </a:ext>
            </a:extLst>
          </p:cNvPr>
          <p:cNvSpPr txBox="1"/>
          <p:nvPr/>
        </p:nvSpPr>
        <p:spPr>
          <a:xfrm>
            <a:off x="1066800" y="6553200"/>
            <a:ext cx="22250400" cy="2971800"/>
          </a:xfrm>
          <a:prstGeom prst="rect">
            <a:avLst/>
          </a:prstGeom>
          <a:solidFill>
            <a:srgbClr val="00B0F0">
              <a:alpha val="48000"/>
            </a:srgbClr>
          </a:solidFill>
        </p:spPr>
        <p:txBody>
          <a:bodyPr wrap="square">
            <a:spAutoFit/>
          </a:bodyPr>
          <a:lstStyle/>
          <a:p>
            <a:pPr marL="685800" algn="l">
              <a:lnSpc>
                <a:spcPct val="150000"/>
              </a:lnSpc>
              <a:spcAft>
                <a:spcPts val="800"/>
              </a:spcAft>
              <a:tabLst>
                <a:tab pos="2646680" algn="l"/>
              </a:tabLst>
            </a:pPr>
            <a:r>
              <a:rPr lang="en-US" sz="52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Giải</a:t>
            </a:r>
            <a:endParaRPr lang="en-US" sz="52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/>
            <a:r>
              <a:rPr lang="en-US" sz="5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b) </a:t>
            </a:r>
            <a:r>
              <a:rPr lang="en-US" sz="5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Tứ</a:t>
            </a:r>
            <a:r>
              <a:rPr lang="en-US" sz="5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phân</a:t>
            </a:r>
            <a:r>
              <a:rPr lang="en-US" sz="5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vị</a:t>
            </a:r>
            <a:r>
              <a:rPr lang="en-US" sz="5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thứ</a:t>
            </a:r>
            <a:r>
              <a:rPr lang="en-US" sz="5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nhất</a:t>
            </a:r>
            <a:r>
              <a:rPr lang="en-US" sz="5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5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trung</a:t>
            </a:r>
            <a:r>
              <a:rPr lang="en-US" sz="5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vị</a:t>
            </a:r>
            <a:r>
              <a:rPr lang="en-US" sz="5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trùng</a:t>
            </a:r>
            <a:r>
              <a:rPr lang="en-US" sz="5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nhau</a:t>
            </a:r>
            <a:r>
              <a:rPr lang="en-US" sz="5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do </a:t>
            </a:r>
            <a:r>
              <a:rPr lang="en-US" sz="5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mẫu</a:t>
            </a:r>
            <a:r>
              <a:rPr lang="en-US" sz="5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5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10 </a:t>
            </a:r>
            <a:r>
              <a:rPr lang="en-US" sz="5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5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liệu</a:t>
            </a:r>
            <a:r>
              <a:rPr lang="en-US" sz="5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mà</a:t>
            </a:r>
            <a:r>
              <a:rPr lang="en-US" sz="5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5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0 </a:t>
            </a:r>
            <a:r>
              <a:rPr lang="en-US" sz="5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đã</a:t>
            </a:r>
            <a:r>
              <a:rPr lang="en-US" sz="5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xuất</a:t>
            </a:r>
            <a:r>
              <a:rPr lang="en-US" sz="5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hiện</a:t>
            </a:r>
            <a:r>
              <a:rPr lang="en-US" sz="5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7 </a:t>
            </a:r>
            <a:r>
              <a:rPr lang="en-US" sz="5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lần</a:t>
            </a:r>
            <a:r>
              <a:rPr lang="en-US" sz="5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6909863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26520E7F-7991-4EFA-9451-C9E1B9453586}"/>
              </a:ext>
            </a:extLst>
          </p:cNvPr>
          <p:cNvSpPr txBox="1"/>
          <p:nvPr/>
        </p:nvSpPr>
        <p:spPr>
          <a:xfrm>
            <a:off x="609600" y="2057400"/>
            <a:ext cx="3584713" cy="765015"/>
          </a:xfrm>
          <a:prstGeom prst="rect">
            <a:avLst/>
          </a:prstGeom>
          <a:solidFill>
            <a:srgbClr val="FF0000">
              <a:alpha val="28000"/>
            </a:srgbClr>
          </a:solidFill>
        </p:spPr>
        <p:txBody>
          <a:bodyPr wrap="square">
            <a:spAutoFit/>
          </a:bodyPr>
          <a:lstStyle/>
          <a:p>
            <a:pPr marL="457200" indent="-171450" algn="l">
              <a:lnSpc>
                <a:spcPct val="107000"/>
              </a:lnSpc>
              <a:spcAft>
                <a:spcPts val="800"/>
              </a:spcAft>
              <a:tabLst>
                <a:tab pos="2646680" algn="l"/>
              </a:tabLst>
            </a:pPr>
            <a:r>
              <a:rPr lang="en-US" sz="4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BÀI</a:t>
            </a:r>
            <a:r>
              <a:rPr lang="en-US" sz="4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TẬP</a:t>
            </a:r>
            <a:r>
              <a:rPr lang="en-US" sz="4400" dirty="0">
                <a:effectLst/>
                <a:highlight>
                  <a:srgbClr val="00FFFF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4400" dirty="0"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8B634433-D390-467A-9810-1A818200C397}"/>
              </a:ext>
            </a:extLst>
          </p:cNvPr>
          <p:cNvSpPr txBox="1"/>
          <p:nvPr/>
        </p:nvSpPr>
        <p:spPr>
          <a:xfrm>
            <a:off x="1066800" y="2928767"/>
            <a:ext cx="22250400" cy="2584041"/>
          </a:xfrm>
          <a:prstGeom prst="rect">
            <a:avLst/>
          </a:prstGeom>
          <a:solidFill>
            <a:schemeClr val="accent2">
              <a:alpha val="70000"/>
            </a:schemeClr>
          </a:solidFill>
        </p:spPr>
        <p:txBody>
          <a:bodyPr wrap="square">
            <a:spAutoFit/>
          </a:bodyPr>
          <a:lstStyle/>
          <a:p>
            <a:pPr marL="514350" indent="-685800" algn="l">
              <a:lnSpc>
                <a:spcPct val="107000"/>
              </a:lnSpc>
              <a:spcAft>
                <a:spcPts val="800"/>
              </a:spcAft>
              <a:tabLst>
                <a:tab pos="2646680" algn="l"/>
              </a:tabLst>
            </a:pPr>
            <a:r>
              <a:rPr lang="en-US" sz="5200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vi-VN" sz="5200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5.</a:t>
            </a:r>
            <a:r>
              <a:rPr lang="en-US" sz="5200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</a:t>
            </a:r>
            <a:r>
              <a:rPr lang="vi-VN" sz="5200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Bảng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sau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đây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biết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chỗ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ngồi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sân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vận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động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sử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dụng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Giải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Bóng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đá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Vô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địch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Quốc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gia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Việt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Nam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năm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2018 (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liệu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gần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đúng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).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="" xmlns:a16="http://schemas.microsoft.com/office/drawing/2014/main" id="{B0A973B3-0A14-440E-A448-6FDB338214BA}"/>
              </a:ext>
            </a:extLst>
          </p:cNvPr>
          <p:cNvGraphicFramePr>
            <a:graphicFrameLocks noGrp="1"/>
          </p:cNvGraphicFramePr>
          <p:nvPr/>
        </p:nvGraphicFramePr>
        <p:xfrm>
          <a:off x="1200151" y="5867400"/>
          <a:ext cx="21983698" cy="2991440"/>
        </p:xfrm>
        <a:graphic>
          <a:graphicData uri="http://schemas.openxmlformats.org/drawingml/2006/table">
            <a:tbl>
              <a:tblPr firstRow="1" firstCol="1" bandRow="1">
                <a:tableStyleId>{616DA210-FB5B-4158-B5E0-FEB733F419BA}</a:tableStyleId>
              </a:tblPr>
              <a:tblGrid>
                <a:gridCol w="4429998">
                  <a:extLst>
                    <a:ext uri="{9D8B030D-6E8A-4147-A177-3AD203B41FA5}">
                      <a16:colId xmlns="" xmlns:a16="http://schemas.microsoft.com/office/drawing/2014/main" val="487006059"/>
                    </a:ext>
                  </a:extLst>
                </a:gridCol>
                <a:gridCol w="2961993">
                  <a:extLst>
                    <a:ext uri="{9D8B030D-6E8A-4147-A177-3AD203B41FA5}">
                      <a16:colId xmlns="" xmlns:a16="http://schemas.microsoft.com/office/drawing/2014/main" val="4254740383"/>
                    </a:ext>
                  </a:extLst>
                </a:gridCol>
                <a:gridCol w="4068844">
                  <a:extLst>
                    <a:ext uri="{9D8B030D-6E8A-4147-A177-3AD203B41FA5}">
                      <a16:colId xmlns="" xmlns:a16="http://schemas.microsoft.com/office/drawing/2014/main" val="2222358040"/>
                    </a:ext>
                  </a:extLst>
                </a:gridCol>
                <a:gridCol w="3507621">
                  <a:extLst>
                    <a:ext uri="{9D8B030D-6E8A-4147-A177-3AD203B41FA5}">
                      <a16:colId xmlns="" xmlns:a16="http://schemas.microsoft.com/office/drawing/2014/main" val="1714926269"/>
                    </a:ext>
                  </a:extLst>
                </a:gridCol>
                <a:gridCol w="3507621">
                  <a:extLst>
                    <a:ext uri="{9D8B030D-6E8A-4147-A177-3AD203B41FA5}">
                      <a16:colId xmlns="" xmlns:a16="http://schemas.microsoft.com/office/drawing/2014/main" val="182965347"/>
                    </a:ext>
                  </a:extLst>
                </a:gridCol>
                <a:gridCol w="3507621">
                  <a:extLst>
                    <a:ext uri="{9D8B030D-6E8A-4147-A177-3AD203B41FA5}">
                      <a16:colId xmlns="" xmlns:a16="http://schemas.microsoft.com/office/drawing/2014/main" val="402084081"/>
                    </a:ext>
                  </a:extLst>
                </a:gridCol>
              </a:tblGrid>
              <a:tr h="200971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en-US" sz="4800" dirty="0" err="1">
                          <a:effectLst/>
                        </a:rPr>
                        <a:t>Sân</a:t>
                      </a:r>
                      <a:r>
                        <a:rPr lang="en-US" sz="4800" dirty="0">
                          <a:effectLst/>
                        </a:rPr>
                        <a:t> </a:t>
                      </a:r>
                      <a:r>
                        <a:rPr lang="en-US" sz="4800" dirty="0" err="1">
                          <a:effectLst/>
                        </a:rPr>
                        <a:t>vận</a:t>
                      </a:r>
                      <a:r>
                        <a:rPr lang="en-US" sz="4800" dirty="0">
                          <a:effectLst/>
                        </a:rPr>
                        <a:t> </a:t>
                      </a:r>
                      <a:r>
                        <a:rPr lang="en-US" sz="4800" dirty="0" err="1">
                          <a:effectLst/>
                        </a:rPr>
                        <a:t>động</a:t>
                      </a:r>
                      <a:endParaRPr lang="en-US" sz="48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4800">
                          <a:effectLst/>
                        </a:rPr>
                        <a:t>Cẩm phả</a:t>
                      </a:r>
                      <a:endParaRPr lang="en-US" sz="48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4800">
                          <a:effectLst/>
                        </a:rPr>
                        <a:t>Thiên Trường</a:t>
                      </a:r>
                      <a:endParaRPr lang="en-US" sz="48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4800">
                          <a:effectLst/>
                        </a:rPr>
                        <a:t>Hàng Đẫy</a:t>
                      </a:r>
                      <a:endParaRPr lang="en-US" sz="48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4800">
                          <a:effectLst/>
                        </a:rPr>
                        <a:t>Thanh Hoá</a:t>
                      </a:r>
                      <a:endParaRPr lang="en-US" sz="48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4800">
                          <a:effectLst/>
                        </a:rPr>
                        <a:t>Mỹ Đình</a:t>
                      </a:r>
                      <a:endParaRPr lang="en-US" sz="48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26272473"/>
                  </a:ext>
                </a:extLst>
              </a:tr>
              <a:tr h="98172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lang="en-US" sz="4800">
                          <a:effectLst/>
                        </a:rPr>
                        <a:t>Chỗ ngồi</a:t>
                      </a:r>
                      <a:endParaRPr lang="en-US" sz="48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4800">
                          <a:effectLst/>
                        </a:rPr>
                        <a:t>20 120</a:t>
                      </a:r>
                      <a:endParaRPr lang="en-US" sz="48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4800">
                          <a:effectLst/>
                        </a:rPr>
                        <a:t>21 315</a:t>
                      </a:r>
                      <a:endParaRPr lang="en-US" sz="48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4800">
                          <a:effectLst/>
                        </a:rPr>
                        <a:t>23 405</a:t>
                      </a:r>
                      <a:endParaRPr lang="en-US" sz="48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4800">
                          <a:effectLst/>
                        </a:rPr>
                        <a:t>20 120</a:t>
                      </a:r>
                      <a:endParaRPr lang="en-US" sz="48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4800" dirty="0">
                          <a:effectLst/>
                        </a:rPr>
                        <a:t>37 546</a:t>
                      </a:r>
                      <a:endParaRPr lang="en-US" sz="48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2007755483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B946B430-7386-480C-8897-BC14698AA8ED}"/>
              </a:ext>
            </a:extLst>
          </p:cNvPr>
          <p:cNvSpPr txBox="1"/>
          <p:nvPr/>
        </p:nvSpPr>
        <p:spPr>
          <a:xfrm>
            <a:off x="1066800" y="9124367"/>
            <a:ext cx="22117049" cy="2686633"/>
          </a:xfrm>
          <a:prstGeom prst="rect">
            <a:avLst/>
          </a:prstGeom>
          <a:solidFill>
            <a:schemeClr val="accent2">
              <a:alpha val="80000"/>
            </a:schemeClr>
          </a:solidFill>
        </p:spPr>
        <p:txBody>
          <a:bodyPr wrap="square">
            <a:spAutoFit/>
          </a:bodyPr>
          <a:lstStyle/>
          <a:p>
            <a:pPr algn="r">
              <a:lnSpc>
                <a:spcPct val="107000"/>
              </a:lnSpc>
              <a:spcAft>
                <a:spcPts val="800"/>
              </a:spcAft>
              <a:tabLst>
                <a:tab pos="2646680" algn="l"/>
              </a:tabLst>
            </a:pP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(Theo</a:t>
            </a:r>
            <a:r>
              <a:rPr lang="en-US" sz="5200" i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i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vov.vn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  <a:p>
            <a:pPr marL="514350" algn="l">
              <a:lnSpc>
                <a:spcPct val="107000"/>
              </a:lnSpc>
              <a:spcAft>
                <a:spcPts val="800"/>
              </a:spcAft>
              <a:tabLst>
                <a:tab pos="2646680" algn="l"/>
              </a:tabLst>
            </a:pP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trị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sô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́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trung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bình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trung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vị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mốt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bị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ảnh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hưởng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như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thế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nào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nếu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bỏ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liệu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chỗ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ngồi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Sân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vân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động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Quốc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gia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Mỹ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Đình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40966254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Content Placeholder 2">
            <a:extLst>
              <a:ext uri="{FF2B5EF4-FFF2-40B4-BE49-F238E27FC236}">
                <a16:creationId xmlns="" xmlns:a16="http://schemas.microsoft.com/office/drawing/2014/main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838200" y="1828800"/>
            <a:ext cx="23545800" cy="11564149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0D134A16-CB4D-44FE-A96B-1A47856560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44800" y="2295524"/>
            <a:ext cx="3800475" cy="45624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F6E04562-4643-4351-A7EE-98F70ADBCF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57892" y="2295524"/>
            <a:ext cx="3667125" cy="4562475"/>
          </a:xfrm>
          <a:prstGeom prst="rect">
            <a:avLst/>
          </a:prstGeom>
        </p:spPr>
      </p:pic>
      <p:graphicFrame>
        <p:nvGraphicFramePr>
          <p:cNvPr id="10" name="Table 9">
            <a:extLst>
              <a:ext uri="{FF2B5EF4-FFF2-40B4-BE49-F238E27FC236}">
                <a16:creationId xmlns="" xmlns:a16="http://schemas.microsoft.com/office/drawing/2014/main" id="{4F966020-4192-477D-BC58-2CEBBD7E08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5335259"/>
              </p:ext>
            </p:extLst>
          </p:nvPr>
        </p:nvGraphicFramePr>
        <p:xfrm>
          <a:off x="1219200" y="2470377"/>
          <a:ext cx="13812983" cy="391350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812983">
                  <a:extLst>
                    <a:ext uri="{9D8B030D-6E8A-4147-A177-3AD203B41FA5}">
                      <a16:colId xmlns="" xmlns:a16="http://schemas.microsoft.com/office/drawing/2014/main" val="90372566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</a:pP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Hai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phương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pháp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học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tiếng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Anh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khác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nhau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được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áp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dụng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cho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hai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lớp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A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và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B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có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trình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độ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tiếng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Anh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tương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đương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nhau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 Sau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hai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tháng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điểm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khảo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sát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tiếng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Anh (thang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điểm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10)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của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hai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lớp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được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cho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như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hình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bên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52899150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6D4BB448-E566-4239-B703-018C9F3DA6BA}"/>
              </a:ext>
            </a:extLst>
          </p:cNvPr>
          <p:cNvSpPr txBox="1"/>
          <p:nvPr/>
        </p:nvSpPr>
        <p:spPr>
          <a:xfrm>
            <a:off x="1018309" y="6857999"/>
            <a:ext cx="22555200" cy="4069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Bef>
                <a:spcPts val="600"/>
              </a:spcBef>
            </a:pP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Quan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sát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hai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mẫu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liệu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trên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thể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đánh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phương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pháp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học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tập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nào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hiệu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quả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hơn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không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  <a:p>
            <a:pPr algn="just">
              <a:lnSpc>
                <a:spcPct val="107000"/>
              </a:lnSpc>
              <a:spcBef>
                <a:spcPts val="600"/>
              </a:spcBef>
            </a:pP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Để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làm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điều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đó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người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ta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thường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tính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toán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đặc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trưng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mỗi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mẫu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liệu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rồi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so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sánh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endParaRPr lang="en-US" sz="4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866508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=""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1981200"/>
                <a:ext cx="11125201" cy="11411749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5200" b="1" dirty="0" err="1"/>
                  <a:t>Giải</a:t>
                </a:r>
                <a:endParaRPr lang="en-US" sz="5200" b="1" dirty="0"/>
              </a:p>
              <a:p>
                <a:r>
                  <a:rPr lang="en-US" sz="5200" dirty="0" err="1"/>
                  <a:t>Số</a:t>
                </a:r>
                <a:r>
                  <a:rPr lang="en-US" sz="5200" dirty="0"/>
                  <a:t> </a:t>
                </a:r>
                <a:r>
                  <a:rPr lang="en-US" sz="5200" dirty="0" err="1"/>
                  <a:t>trung</a:t>
                </a:r>
                <a:r>
                  <a:rPr lang="en-US" sz="5200" dirty="0"/>
                  <a:t> </a:t>
                </a:r>
                <a:r>
                  <a:rPr lang="en-US" sz="5200" dirty="0" err="1"/>
                  <a:t>bình</a:t>
                </a:r>
                <a:r>
                  <a:rPr lang="en-US" sz="5200" dirty="0"/>
                  <a:t> </a:t>
                </a:r>
                <a:r>
                  <a:rPr lang="en-US" sz="5200" dirty="0" err="1"/>
                  <a:t>là</a:t>
                </a:r>
                <a:r>
                  <a:rPr lang="en-US" sz="52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2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5200" i="1">
                            <a:latin typeface="Cambria Math" panose="02040503050406030204" pitchFamily="18" charset="0"/>
                          </a:rPr>
                          <m:t>20120+21315+23405+20120+37546</m:t>
                        </m:r>
                      </m:num>
                      <m:den>
                        <m:r>
                          <a:rPr lang="en-US" sz="5200" i="1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US" sz="5200" i="1">
                        <a:latin typeface="Cambria Math" panose="02040503050406030204" pitchFamily="18" charset="0"/>
                      </a:rPr>
                      <m:t>=24501.2</m:t>
                    </m:r>
                  </m:oMath>
                </a14:m>
                <a:r>
                  <a:rPr lang="en-US" sz="5200" dirty="0"/>
                  <a:t> </a:t>
                </a:r>
              </a:p>
              <a:p>
                <a:r>
                  <a:rPr lang="en-US" sz="5200" dirty="0" err="1"/>
                  <a:t>Sắp</a:t>
                </a:r>
                <a:r>
                  <a:rPr lang="en-US" sz="5200" dirty="0"/>
                  <a:t> </a:t>
                </a:r>
                <a:r>
                  <a:rPr lang="en-US" sz="5200" dirty="0" err="1"/>
                  <a:t>xếp</a:t>
                </a:r>
                <a:r>
                  <a:rPr lang="en-US" sz="5200" dirty="0"/>
                  <a:t> </a:t>
                </a:r>
                <a:r>
                  <a:rPr lang="en-US" sz="5200" dirty="0" err="1"/>
                  <a:t>số</a:t>
                </a:r>
                <a:r>
                  <a:rPr lang="en-US" sz="5200" dirty="0"/>
                  <a:t> </a:t>
                </a:r>
                <a:r>
                  <a:rPr lang="en-US" sz="5200" dirty="0" err="1"/>
                  <a:t>liệu</a:t>
                </a:r>
                <a:r>
                  <a:rPr lang="en-US" sz="5200" dirty="0"/>
                  <a:t> </a:t>
                </a:r>
                <a:r>
                  <a:rPr lang="en-US" sz="5200" dirty="0" err="1"/>
                  <a:t>theo</a:t>
                </a:r>
                <a:r>
                  <a:rPr lang="en-US" sz="5200" dirty="0"/>
                  <a:t> </a:t>
                </a:r>
                <a:r>
                  <a:rPr lang="en-US" sz="5200" dirty="0" err="1"/>
                  <a:t>thứ</a:t>
                </a:r>
                <a:r>
                  <a:rPr lang="en-US" sz="5200" dirty="0"/>
                  <a:t> </a:t>
                </a:r>
                <a:r>
                  <a:rPr lang="en-US" sz="5200" dirty="0" err="1"/>
                  <a:t>tự</a:t>
                </a:r>
                <a:r>
                  <a:rPr lang="en-US" sz="5200" dirty="0"/>
                  <a:t> </a:t>
                </a:r>
                <a:r>
                  <a:rPr lang="en-US" sz="5200" dirty="0" err="1"/>
                  <a:t>không</a:t>
                </a:r>
                <a:r>
                  <a:rPr lang="en-US" sz="5200" dirty="0"/>
                  <a:t> </a:t>
                </a:r>
                <a:r>
                  <a:rPr lang="en-US" sz="5200" dirty="0" err="1"/>
                  <a:t>giảm</a:t>
                </a:r>
                <a:r>
                  <a:rPr lang="en-US" sz="5200" dirty="0"/>
                  <a:t>  </a:t>
                </a:r>
                <a14:m>
                  <m:oMath xmlns:m="http://schemas.openxmlformats.org/officeDocument/2006/math">
                    <m:r>
                      <a:rPr lang="en-US" sz="5200" i="1">
                        <a:latin typeface="Cambria Math" panose="02040503050406030204" pitchFamily="18" charset="0"/>
                      </a:rPr>
                      <m:t>2012020120213152340537546</m:t>
                    </m:r>
                  </m:oMath>
                </a14:m>
                <a:r>
                  <a:rPr lang="en-US" sz="5200" dirty="0"/>
                  <a:t>.</a:t>
                </a:r>
              </a:p>
              <a:p>
                <a:r>
                  <a:rPr lang="en-US" sz="5200" dirty="0"/>
                  <a:t> </a:t>
                </a:r>
                <a:r>
                  <a:rPr lang="en-US" sz="5200" dirty="0" err="1"/>
                  <a:t>mốt</a:t>
                </a:r>
                <a:r>
                  <a:rPr lang="en-US" sz="5200" dirty="0"/>
                  <a:t> </a:t>
                </a:r>
                <a:r>
                  <a:rPr lang="en-US" sz="5200" dirty="0" err="1"/>
                  <a:t>là</a:t>
                </a:r>
                <a:r>
                  <a:rPr lang="en-US" sz="5200" dirty="0"/>
                  <a:t> </a:t>
                </a:r>
                <a14:m>
                  <m:oMath xmlns:m="http://schemas.openxmlformats.org/officeDocument/2006/math">
                    <m:r>
                      <a:rPr lang="en-US" sz="5200" i="1">
                        <a:latin typeface="Cambria Math" panose="02040503050406030204" pitchFamily="18" charset="0"/>
                      </a:rPr>
                      <m:t>20120</m:t>
                    </m:r>
                  </m:oMath>
                </a14:m>
                <a:r>
                  <a:rPr lang="en-US" sz="5200" dirty="0"/>
                  <a:t> . </a:t>
                </a:r>
              </a:p>
              <a:p>
                <a:r>
                  <a:rPr lang="en-US" sz="5200" dirty="0" err="1"/>
                  <a:t>Trung</a:t>
                </a:r>
                <a:r>
                  <a:rPr lang="en-US" sz="5200" dirty="0"/>
                  <a:t> </a:t>
                </a:r>
                <a:r>
                  <a:rPr lang="en-US" sz="5200" dirty="0" err="1"/>
                  <a:t>vị</a:t>
                </a:r>
                <a:r>
                  <a:rPr lang="en-US" sz="5200" dirty="0"/>
                  <a:t> </a:t>
                </a:r>
                <a14:m>
                  <m:oMath xmlns:m="http://schemas.openxmlformats.org/officeDocument/2006/math">
                    <m:r>
                      <a:rPr lang="en-US" sz="5200" i="1">
                        <a:latin typeface="Cambria Math" panose="02040503050406030204" pitchFamily="18" charset="0"/>
                      </a:rPr>
                      <m:t>21315</m:t>
                    </m:r>
                  </m:oMath>
                </a14:m>
                <a:r>
                  <a:rPr lang="en-US" sz="5200" dirty="0"/>
                  <a:t>.</a:t>
                </a:r>
              </a:p>
              <a:p>
                <a:r>
                  <a:rPr lang="en-US" sz="5200" dirty="0" err="1"/>
                  <a:t>Nếu</a:t>
                </a:r>
                <a:r>
                  <a:rPr lang="en-US" sz="5200" dirty="0"/>
                  <a:t> </a:t>
                </a:r>
                <a:r>
                  <a:rPr lang="en-US" sz="5200" dirty="0" err="1"/>
                  <a:t>bỏ</a:t>
                </a:r>
                <a:r>
                  <a:rPr lang="en-US" sz="5200" dirty="0"/>
                  <a:t> </a:t>
                </a:r>
                <a:r>
                  <a:rPr lang="en-US" sz="5200" dirty="0" err="1"/>
                  <a:t>số</a:t>
                </a:r>
                <a:r>
                  <a:rPr lang="en-US" sz="5200" dirty="0"/>
                  <a:t> </a:t>
                </a:r>
                <a:r>
                  <a:rPr lang="en-US" sz="5200" dirty="0" err="1"/>
                  <a:t>liệu</a:t>
                </a:r>
                <a:r>
                  <a:rPr lang="en-US" sz="5200" dirty="0"/>
                  <a:t>  </a:t>
                </a:r>
                <a:r>
                  <a:rPr lang="en-US" sz="5200" dirty="0" err="1"/>
                  <a:t>chỗ</a:t>
                </a:r>
                <a:r>
                  <a:rPr lang="en-US" sz="5200" dirty="0"/>
                  <a:t> </a:t>
                </a:r>
                <a:r>
                  <a:rPr lang="en-US" sz="5200" dirty="0" err="1"/>
                  <a:t>ngồi</a:t>
                </a:r>
                <a:r>
                  <a:rPr lang="en-US" sz="5200" dirty="0"/>
                  <a:t> </a:t>
                </a:r>
                <a:r>
                  <a:rPr lang="en-US" sz="5200" dirty="0" err="1"/>
                  <a:t>của</a:t>
                </a:r>
                <a:r>
                  <a:rPr lang="en-US" sz="5200" dirty="0"/>
                  <a:t> </a:t>
                </a:r>
                <a:r>
                  <a:rPr lang="en-US" sz="5200" dirty="0" err="1"/>
                  <a:t>Sân</a:t>
                </a:r>
                <a:r>
                  <a:rPr lang="en-US" sz="5200" dirty="0"/>
                  <a:t> </a:t>
                </a:r>
                <a:r>
                  <a:rPr lang="en-US" sz="5200" dirty="0" err="1"/>
                  <a:t>vận</a:t>
                </a:r>
                <a:r>
                  <a:rPr lang="en-US" sz="5200" dirty="0"/>
                  <a:t> </a:t>
                </a:r>
                <a:r>
                  <a:rPr lang="en-US" sz="5200" dirty="0" err="1"/>
                  <a:t>động</a:t>
                </a:r>
                <a:r>
                  <a:rPr lang="en-US" sz="5200" dirty="0"/>
                  <a:t> </a:t>
                </a:r>
                <a:r>
                  <a:rPr lang="en-US" sz="5200" dirty="0" err="1"/>
                  <a:t>Quốc</a:t>
                </a:r>
                <a:r>
                  <a:rPr lang="en-US" sz="5200" dirty="0"/>
                  <a:t> </a:t>
                </a:r>
                <a:r>
                  <a:rPr lang="en-US" sz="5200" dirty="0" err="1"/>
                  <a:t>gia</a:t>
                </a:r>
                <a:r>
                  <a:rPr lang="en-US" sz="5200" dirty="0"/>
                  <a:t> </a:t>
                </a:r>
                <a:r>
                  <a:rPr lang="en-US" sz="5200" dirty="0" err="1"/>
                  <a:t>Mỹ</a:t>
                </a:r>
                <a:r>
                  <a:rPr lang="en-US" sz="5200" dirty="0"/>
                  <a:t> </a:t>
                </a:r>
                <a:r>
                  <a:rPr lang="en-US" sz="5200" dirty="0" err="1"/>
                  <a:t>Đình</a:t>
                </a:r>
                <a:endParaRPr lang="en-US" sz="5200" dirty="0"/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981200"/>
                <a:ext cx="11125201" cy="11411749"/>
              </a:xfrm>
              <a:prstGeom prst="rect">
                <a:avLst/>
              </a:prstGeom>
              <a:blipFill>
                <a:blip r:embed="rId3"/>
                <a:stretch>
                  <a:fillRect l="-2737" t="-1974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="" xmlns:a16="http://schemas.microsoft.com/office/drawing/2014/main" id="{08B49A2E-2A9D-46FD-AE9C-29462A33F0E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963401" y="1981199"/>
                <a:ext cx="11859491" cy="11411749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5200" dirty="0" err="1"/>
                  <a:t>Số</a:t>
                </a:r>
                <a:r>
                  <a:rPr lang="en-US" sz="5200" dirty="0"/>
                  <a:t> </a:t>
                </a:r>
                <a:r>
                  <a:rPr lang="en-US" sz="5200" dirty="0" err="1"/>
                  <a:t>trung</a:t>
                </a:r>
                <a:r>
                  <a:rPr lang="en-US" sz="5200" dirty="0"/>
                  <a:t> </a:t>
                </a:r>
                <a:r>
                  <a:rPr lang="en-US" sz="5200" dirty="0" err="1"/>
                  <a:t>bình</a:t>
                </a:r>
                <a:r>
                  <a:rPr lang="en-US" sz="5200" dirty="0"/>
                  <a:t> </a:t>
                </a:r>
                <a:r>
                  <a:rPr lang="en-US" sz="5200" dirty="0" err="1"/>
                  <a:t>là</a:t>
                </a:r>
                <a:endParaRPr lang="en-US" sz="5200" dirty="0"/>
              </a:p>
              <a:p>
                <a:pPr marL="0" indent="0">
                  <a:buNone/>
                </a:pPr>
                <a:r>
                  <a:rPr lang="en-US" sz="52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2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5200" i="1">
                            <a:latin typeface="Cambria Math" panose="02040503050406030204" pitchFamily="18" charset="0"/>
                          </a:rPr>
                          <m:t>20120+21315+23405+20120</m:t>
                        </m:r>
                      </m:num>
                      <m:den>
                        <m:r>
                          <a:rPr lang="en-US" sz="520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sz="5200" i="1">
                        <a:latin typeface="Cambria Math" panose="02040503050406030204" pitchFamily="18" charset="0"/>
                      </a:rPr>
                      <m:t>=21240</m:t>
                    </m:r>
                  </m:oMath>
                </a14:m>
                <a:r>
                  <a:rPr lang="en-US" sz="5200" dirty="0"/>
                  <a:t> .</a:t>
                </a:r>
              </a:p>
              <a:p>
                <a:r>
                  <a:rPr lang="en-US" sz="5200" dirty="0" err="1"/>
                  <a:t>Sắp</a:t>
                </a:r>
                <a:r>
                  <a:rPr lang="en-US" sz="5200" dirty="0"/>
                  <a:t> </a:t>
                </a:r>
                <a:r>
                  <a:rPr lang="en-US" sz="5200" dirty="0" err="1"/>
                  <a:t>xếp</a:t>
                </a:r>
                <a:r>
                  <a:rPr lang="en-US" sz="5200" dirty="0"/>
                  <a:t> </a:t>
                </a:r>
                <a:r>
                  <a:rPr lang="en-US" sz="5200" dirty="0" err="1"/>
                  <a:t>số</a:t>
                </a:r>
                <a:r>
                  <a:rPr lang="en-US" sz="5200" dirty="0"/>
                  <a:t> </a:t>
                </a:r>
                <a:r>
                  <a:rPr lang="en-US" sz="5200" dirty="0" err="1"/>
                  <a:t>liệu</a:t>
                </a:r>
                <a:r>
                  <a:rPr lang="en-US" sz="5200" dirty="0"/>
                  <a:t> </a:t>
                </a:r>
                <a:r>
                  <a:rPr lang="en-US" sz="5200" dirty="0" err="1"/>
                  <a:t>theo</a:t>
                </a:r>
                <a:r>
                  <a:rPr lang="en-US" sz="5200" dirty="0"/>
                  <a:t> </a:t>
                </a:r>
                <a:r>
                  <a:rPr lang="en-US" sz="5200" dirty="0" err="1"/>
                  <a:t>thứ</a:t>
                </a:r>
                <a:r>
                  <a:rPr lang="en-US" sz="5200" dirty="0"/>
                  <a:t> </a:t>
                </a:r>
                <a:r>
                  <a:rPr lang="en-US" sz="5200" dirty="0" err="1"/>
                  <a:t>tự</a:t>
                </a:r>
                <a:r>
                  <a:rPr lang="en-US" sz="5200" dirty="0"/>
                  <a:t> </a:t>
                </a:r>
                <a:r>
                  <a:rPr lang="en-US" sz="5200" dirty="0" err="1"/>
                  <a:t>không</a:t>
                </a:r>
                <a:r>
                  <a:rPr lang="en-US" sz="5200" dirty="0"/>
                  <a:t> </a:t>
                </a:r>
                <a:r>
                  <a:rPr lang="en-US" sz="5200" dirty="0" err="1"/>
                  <a:t>giảm</a:t>
                </a:r>
                <a:r>
                  <a:rPr lang="en-US" sz="5200" dirty="0"/>
                  <a:t>  </a:t>
                </a:r>
                <a14:m>
                  <m:oMath xmlns:m="http://schemas.openxmlformats.org/officeDocument/2006/math">
                    <m:r>
                      <a:rPr lang="en-US" sz="5200" i="1">
                        <a:latin typeface="Cambria Math" panose="02040503050406030204" pitchFamily="18" charset="0"/>
                      </a:rPr>
                      <m:t>20120201202131523405</m:t>
                    </m:r>
                  </m:oMath>
                </a14:m>
                <a:r>
                  <a:rPr lang="en-US" sz="5200" dirty="0"/>
                  <a:t>.</a:t>
                </a:r>
              </a:p>
              <a:p>
                <a:r>
                  <a:rPr lang="en-US" sz="5200" dirty="0"/>
                  <a:t> </a:t>
                </a:r>
                <a:r>
                  <a:rPr lang="en-US" sz="5200" dirty="0" err="1"/>
                  <a:t>mốt</a:t>
                </a:r>
                <a:r>
                  <a:rPr lang="en-US" sz="5200" dirty="0"/>
                  <a:t> </a:t>
                </a:r>
                <a:r>
                  <a:rPr lang="en-US" sz="5200" dirty="0" err="1"/>
                  <a:t>là</a:t>
                </a:r>
                <a:r>
                  <a:rPr lang="en-US" sz="5200" dirty="0"/>
                  <a:t> </a:t>
                </a:r>
                <a14:m>
                  <m:oMath xmlns:m="http://schemas.openxmlformats.org/officeDocument/2006/math">
                    <m:r>
                      <a:rPr lang="en-US" sz="5200" i="1">
                        <a:latin typeface="Cambria Math" panose="02040503050406030204" pitchFamily="18" charset="0"/>
                      </a:rPr>
                      <m:t>20120</m:t>
                    </m:r>
                  </m:oMath>
                </a14:m>
                <a:r>
                  <a:rPr lang="en-US" sz="5200" dirty="0"/>
                  <a:t> . </a:t>
                </a:r>
              </a:p>
              <a:p>
                <a:r>
                  <a:rPr lang="en-US" sz="5200" dirty="0" err="1"/>
                  <a:t>Trung</a:t>
                </a:r>
                <a:r>
                  <a:rPr lang="en-US" sz="5200" dirty="0"/>
                  <a:t> </a:t>
                </a:r>
                <a:r>
                  <a:rPr lang="en-US" sz="5200" dirty="0" err="1"/>
                  <a:t>vị</a:t>
                </a:r>
                <a:r>
                  <a:rPr lang="en-US" sz="5200" dirty="0"/>
                  <a:t> </a:t>
                </a:r>
                <a14:m>
                  <m:oMath xmlns:m="http://schemas.openxmlformats.org/officeDocument/2006/math">
                    <m:r>
                      <a:rPr lang="en-US" sz="5200" i="1">
                        <a:latin typeface="Cambria Math" panose="02040503050406030204" pitchFamily="18" charset="0"/>
                      </a:rPr>
                      <m:t>20717.5</m:t>
                    </m:r>
                  </m:oMath>
                </a14:m>
                <a:r>
                  <a:rPr lang="en-US" sz="5200" dirty="0"/>
                  <a:t>. </a:t>
                </a:r>
              </a:p>
              <a:p>
                <a:r>
                  <a:rPr lang="en-US" sz="5200" dirty="0" err="1"/>
                  <a:t>Vậy</a:t>
                </a:r>
                <a:r>
                  <a:rPr lang="en-US" sz="5200" dirty="0"/>
                  <a:t> </a:t>
                </a:r>
                <a:r>
                  <a:rPr lang="en-US" sz="5200" dirty="0" err="1"/>
                  <a:t>nếu</a:t>
                </a:r>
                <a:r>
                  <a:rPr lang="en-US" sz="5200" dirty="0"/>
                  <a:t> </a:t>
                </a:r>
                <a:r>
                  <a:rPr lang="en-US" sz="5200" dirty="0" err="1"/>
                  <a:t>bỏ</a:t>
                </a:r>
                <a:r>
                  <a:rPr lang="en-US" sz="5200" dirty="0"/>
                  <a:t> </a:t>
                </a:r>
                <a:r>
                  <a:rPr lang="en-US" sz="5200" dirty="0" err="1"/>
                  <a:t>số</a:t>
                </a:r>
                <a:r>
                  <a:rPr lang="en-US" sz="5200" dirty="0"/>
                  <a:t> </a:t>
                </a:r>
                <a:r>
                  <a:rPr lang="en-US" sz="5200" dirty="0" err="1"/>
                  <a:t>liệu</a:t>
                </a:r>
                <a:r>
                  <a:rPr lang="en-US" sz="5200" dirty="0"/>
                  <a:t> </a:t>
                </a:r>
                <a:r>
                  <a:rPr lang="en-US" sz="5200" dirty="0" err="1"/>
                  <a:t>chỗ</a:t>
                </a:r>
                <a:r>
                  <a:rPr lang="en-US" sz="5200" dirty="0"/>
                  <a:t> </a:t>
                </a:r>
                <a:r>
                  <a:rPr lang="en-US" sz="5200" dirty="0" err="1"/>
                  <a:t>ngồi</a:t>
                </a:r>
                <a:r>
                  <a:rPr lang="en-US" sz="5200" dirty="0"/>
                  <a:t> </a:t>
                </a:r>
                <a:r>
                  <a:rPr lang="en-US" sz="5200" dirty="0" err="1"/>
                  <a:t>của</a:t>
                </a:r>
                <a:r>
                  <a:rPr lang="en-US" sz="5200" dirty="0"/>
                  <a:t> </a:t>
                </a:r>
                <a:r>
                  <a:rPr lang="en-US" sz="5200" dirty="0" err="1"/>
                  <a:t>Sân</a:t>
                </a:r>
                <a:r>
                  <a:rPr lang="en-US" sz="5200" dirty="0"/>
                  <a:t> </a:t>
                </a:r>
                <a:r>
                  <a:rPr lang="en-US" sz="5200" dirty="0" err="1"/>
                  <a:t>vận</a:t>
                </a:r>
                <a:r>
                  <a:rPr lang="en-US" sz="5200" dirty="0"/>
                  <a:t> </a:t>
                </a:r>
                <a:r>
                  <a:rPr lang="en-US" sz="5200" dirty="0" err="1"/>
                  <a:t>động</a:t>
                </a:r>
                <a:r>
                  <a:rPr lang="en-US" sz="5200" dirty="0"/>
                  <a:t> </a:t>
                </a:r>
                <a:r>
                  <a:rPr lang="en-US" sz="5200" dirty="0" err="1"/>
                  <a:t>Quốc</a:t>
                </a:r>
                <a:r>
                  <a:rPr lang="en-US" sz="5200" dirty="0"/>
                  <a:t> </a:t>
                </a:r>
                <a:r>
                  <a:rPr lang="en-US" sz="5200" dirty="0" err="1"/>
                  <a:t>gia</a:t>
                </a:r>
                <a:r>
                  <a:rPr lang="en-US" sz="5200" dirty="0"/>
                  <a:t> </a:t>
                </a:r>
                <a:r>
                  <a:rPr lang="en-US" sz="5200" dirty="0" err="1"/>
                  <a:t>Mỹ</a:t>
                </a:r>
                <a:r>
                  <a:rPr lang="en-US" sz="5200" dirty="0"/>
                  <a:t> </a:t>
                </a:r>
                <a:r>
                  <a:rPr lang="en-US" sz="5200" dirty="0" err="1"/>
                  <a:t>Đình</a:t>
                </a:r>
                <a:r>
                  <a:rPr lang="en-US" sz="5200" dirty="0"/>
                  <a:t> </a:t>
                </a:r>
                <a:r>
                  <a:rPr lang="en-US" sz="5200" dirty="0" err="1"/>
                  <a:t>thì</a:t>
                </a:r>
                <a:r>
                  <a:rPr lang="en-US" sz="5200" dirty="0"/>
                  <a:t> </a:t>
                </a:r>
                <a:r>
                  <a:rPr lang="en-US" sz="5200" dirty="0" err="1"/>
                  <a:t>mốt</a:t>
                </a:r>
                <a:r>
                  <a:rPr lang="en-US" sz="5200" dirty="0"/>
                  <a:t> </a:t>
                </a:r>
                <a:r>
                  <a:rPr lang="en-US" sz="5200" dirty="0" err="1"/>
                  <a:t>giữ</a:t>
                </a:r>
                <a:r>
                  <a:rPr lang="en-US" sz="5200" dirty="0"/>
                  <a:t> </a:t>
                </a:r>
                <a:r>
                  <a:rPr lang="en-US" sz="5200" dirty="0" err="1"/>
                  <a:t>nguyên</a:t>
                </a:r>
                <a:r>
                  <a:rPr lang="en-US" sz="5200" dirty="0"/>
                  <a:t>, </a:t>
                </a:r>
                <a:r>
                  <a:rPr lang="en-US" sz="5200" dirty="0" err="1"/>
                  <a:t>số</a:t>
                </a:r>
                <a:r>
                  <a:rPr lang="en-US" sz="5200" dirty="0"/>
                  <a:t> </a:t>
                </a:r>
                <a:r>
                  <a:rPr lang="en-US" sz="5200" dirty="0" err="1"/>
                  <a:t>trung</a:t>
                </a:r>
                <a:r>
                  <a:rPr lang="en-US" sz="5200" dirty="0"/>
                  <a:t> </a:t>
                </a:r>
                <a:r>
                  <a:rPr lang="en-US" sz="5200" dirty="0" err="1"/>
                  <a:t>bình</a:t>
                </a:r>
                <a:r>
                  <a:rPr lang="en-US" sz="5200" dirty="0"/>
                  <a:t> </a:t>
                </a:r>
                <a:r>
                  <a:rPr lang="en-US" sz="5200" dirty="0" err="1"/>
                  <a:t>và</a:t>
                </a:r>
                <a:r>
                  <a:rPr lang="en-US" sz="5200" dirty="0"/>
                  <a:t> </a:t>
                </a:r>
                <a:r>
                  <a:rPr lang="en-US" sz="5200" dirty="0" err="1"/>
                  <a:t>trung</a:t>
                </a:r>
                <a:r>
                  <a:rPr lang="en-US" sz="5200" dirty="0"/>
                  <a:t> </a:t>
                </a:r>
                <a:r>
                  <a:rPr lang="en-US" sz="5200" dirty="0" err="1"/>
                  <a:t>vị</a:t>
                </a:r>
                <a:r>
                  <a:rPr lang="en-US" sz="5200" dirty="0"/>
                  <a:t> </a:t>
                </a:r>
                <a:r>
                  <a:rPr lang="en-US" sz="5200" dirty="0" err="1"/>
                  <a:t>sẽ</a:t>
                </a:r>
                <a:r>
                  <a:rPr lang="en-US" sz="5200" dirty="0"/>
                  <a:t> </a:t>
                </a:r>
                <a:r>
                  <a:rPr lang="en-US" sz="5200" dirty="0" err="1"/>
                  <a:t>thay</a:t>
                </a:r>
                <a:r>
                  <a:rPr lang="en-US" sz="5200" dirty="0"/>
                  <a:t> </a:t>
                </a:r>
                <a:r>
                  <a:rPr lang="en-US" sz="5200" dirty="0" err="1"/>
                  <a:t>đổi</a:t>
                </a:r>
                <a:r>
                  <a:rPr lang="en-US" sz="5200" dirty="0"/>
                  <a:t>.</a:t>
                </a: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63401" y="1981199"/>
                <a:ext cx="11859491" cy="11411749"/>
              </a:xfrm>
              <a:prstGeom prst="rect">
                <a:avLst/>
              </a:prstGeom>
              <a:blipFill>
                <a:blip r:embed="rId4"/>
                <a:stretch>
                  <a:fillRect l="-2568" t="-1974" r="-1027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5883505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7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16FFB6A2-81E7-4192-A110-8CC9BAB33C9C}"/>
              </a:ext>
            </a:extLst>
          </p:cNvPr>
          <p:cNvSpPr txBox="1"/>
          <p:nvPr/>
        </p:nvSpPr>
        <p:spPr>
          <a:xfrm>
            <a:off x="914399" y="2075729"/>
            <a:ext cx="15392401" cy="112492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8100" algn="l">
              <a:lnSpc>
                <a:spcPct val="107000"/>
              </a:lnSpc>
              <a:spcAft>
                <a:spcPts val="800"/>
              </a:spcAft>
              <a:tabLst>
                <a:tab pos="2646680" algn="l"/>
              </a:tabLst>
            </a:pPr>
            <a:r>
              <a:rPr lang="en-US" sz="5200" b="1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</a:t>
            </a:r>
            <a:r>
              <a:rPr lang="en-US" sz="5200" b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có </a:t>
            </a:r>
            <a:r>
              <a:rPr lang="en-US" sz="5200" b="1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biết</a:t>
            </a:r>
            <a:r>
              <a:rPr lang="en-US" sz="5200" b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en-US" sz="52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8100" algn="just">
              <a:lnSpc>
                <a:spcPct val="107000"/>
              </a:lnSpc>
              <a:tabLst>
                <a:tab pos="2646680" algn="l"/>
              </a:tabLst>
            </a:pP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John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Graunt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(1620 –1674)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nhà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buôn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người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Anh.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Ông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xem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người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đầu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tiên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đưa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ra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suy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luận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về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tổng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thể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dựa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trên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thông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tin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phần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mẫu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).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Năm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1662,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khi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điều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nhân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khẩu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ông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nhận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ra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rằng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trung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bình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mỗi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năm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11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gia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đình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3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người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mất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Với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giải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thiết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tỉ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lệ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này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không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đổi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toàn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bộ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dân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cư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London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biết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rằng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trung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bình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năm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ở London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13 000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người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mất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ông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đã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ước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lượng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hộ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gia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đình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ở London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khoảng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48 000.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với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giả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thiết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trung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bình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mỗi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gia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đình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8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người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ông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ước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lượng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dân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London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khoảng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384 000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người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pic>
        <p:nvPicPr>
          <p:cNvPr id="6" name="Ảnh 1">
            <a:extLst>
              <a:ext uri="{FF2B5EF4-FFF2-40B4-BE49-F238E27FC236}">
                <a16:creationId xmlns="" xmlns:a16="http://schemas.microsoft.com/office/drawing/2014/main" id="{1F388AA2-146F-4AF8-AA02-A694CAF3D691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40200" y="3124200"/>
            <a:ext cx="7162799" cy="6934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8782430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Content Placeholder 2">
            <a:extLst>
              <a:ext uri="{FF2B5EF4-FFF2-40B4-BE49-F238E27FC236}">
                <a16:creationId xmlns="" xmlns:a16="http://schemas.microsoft.com/office/drawing/2014/main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838200" y="1828800"/>
            <a:ext cx="23545800" cy="11564149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0D134A16-CB4D-44FE-A96B-1A47856560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44800" y="2295524"/>
            <a:ext cx="3800475" cy="45624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F6E04562-4643-4351-A7EE-98F70ADBCF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57892" y="2295524"/>
            <a:ext cx="3667125" cy="456247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9C69A818-1AAD-4F25-AFE0-91CABCC8B6A1}"/>
              </a:ext>
            </a:extLst>
          </p:cNvPr>
          <p:cNvSpPr txBox="1"/>
          <p:nvPr/>
        </p:nvSpPr>
        <p:spPr>
          <a:xfrm>
            <a:off x="1123950" y="3159009"/>
            <a:ext cx="5676900" cy="8115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</a:pPr>
            <a:r>
              <a:rPr lang="vi-VN" sz="4800" b="1" dirty="0">
                <a:solidFill>
                  <a:srgbClr val="00B050"/>
                </a:solidFill>
                <a:effectLst/>
                <a:latin typeface="Tahoma" panose="020B0604030504040204" pitchFamily="34" charset="0"/>
                <a:ea typeface="Arial" panose="020B0604020202020204" pitchFamily="34" charset="0"/>
              </a:rPr>
              <a:t>a. </a:t>
            </a:r>
            <a:r>
              <a:rPr lang="en-US" sz="4800" b="1" dirty="0" err="1">
                <a:solidFill>
                  <a:srgbClr val="00B050"/>
                </a:solidFill>
                <a:effectLst/>
                <a:latin typeface="Tahoma" panose="020B0604030504040204" pitchFamily="34" charset="0"/>
                <a:ea typeface="Arial" panose="020B0604020202020204" pitchFamily="34" charset="0"/>
              </a:rPr>
              <a:t>Số</a:t>
            </a:r>
            <a:r>
              <a:rPr lang="en-US" sz="4800" b="1" dirty="0">
                <a:solidFill>
                  <a:srgbClr val="00B050"/>
                </a:solidFill>
                <a:effectLst/>
                <a:latin typeface="Tahoma" panose="020B0604030504040204" pitchFamily="34" charset="0"/>
                <a:ea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B050"/>
                </a:solidFill>
                <a:effectLst/>
                <a:latin typeface="Tahoma" panose="020B0604030504040204" pitchFamily="34" charset="0"/>
                <a:ea typeface="Arial" panose="020B0604020202020204" pitchFamily="34" charset="0"/>
              </a:rPr>
              <a:t>trung</a:t>
            </a:r>
            <a:r>
              <a:rPr lang="en-US" sz="4800" b="1" dirty="0">
                <a:solidFill>
                  <a:srgbClr val="00B050"/>
                </a:solidFill>
                <a:effectLst/>
                <a:latin typeface="Tahoma" panose="020B0604030504040204" pitchFamily="34" charset="0"/>
                <a:ea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B050"/>
                </a:solidFill>
                <a:effectLst/>
                <a:latin typeface="Tahoma" panose="020B0604030504040204" pitchFamily="34" charset="0"/>
                <a:ea typeface="Arial" panose="020B0604020202020204" pitchFamily="34" charset="0"/>
              </a:rPr>
              <a:t>bình</a:t>
            </a:r>
            <a:endParaRPr lang="en-US" sz="4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7E4F7905-BFA1-4576-A93C-AA1B101CD44F}"/>
              </a:ext>
            </a:extLst>
          </p:cNvPr>
          <p:cNvSpPr txBox="1"/>
          <p:nvPr/>
        </p:nvSpPr>
        <p:spPr>
          <a:xfrm>
            <a:off x="1409700" y="2133600"/>
            <a:ext cx="10782300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b="1" dirty="0">
                <a:solidFill>
                  <a:srgbClr val="FF0000"/>
                </a:solidFill>
              </a:rPr>
              <a:t>1. </a:t>
            </a:r>
            <a:r>
              <a:rPr lang="en-US" sz="4400" b="1" dirty="0">
                <a:solidFill>
                  <a:srgbClr val="FF0000"/>
                </a:solidFill>
              </a:rPr>
              <a:t>SỐ TRUNG BÌNH VÀ TRUNG VỊ</a:t>
            </a:r>
          </a:p>
          <a:p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CAC02952-4139-489F-9D70-F2DDBDDF01E6}"/>
              </a:ext>
            </a:extLst>
          </p:cNvPr>
          <p:cNvSpPr txBox="1"/>
          <p:nvPr/>
        </p:nvSpPr>
        <p:spPr>
          <a:xfrm>
            <a:off x="1409700" y="4576761"/>
            <a:ext cx="1866900" cy="1214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pSp>
        <p:nvGrpSpPr>
          <p:cNvPr id="17" name="Group 16">
            <a:extLst>
              <a:ext uri="{FF2B5EF4-FFF2-40B4-BE49-F238E27FC236}">
                <a16:creationId xmlns="" xmlns:a16="http://schemas.microsoft.com/office/drawing/2014/main" id="{E094702C-D4E6-4C08-A191-52724551FC72}"/>
              </a:ext>
            </a:extLst>
          </p:cNvPr>
          <p:cNvGrpSpPr/>
          <p:nvPr/>
        </p:nvGrpSpPr>
        <p:grpSpPr>
          <a:xfrm>
            <a:off x="1430482" y="4548882"/>
            <a:ext cx="1454536" cy="751840"/>
            <a:chOff x="0" y="92326"/>
            <a:chExt cx="575416" cy="197663"/>
          </a:xfrm>
        </p:grpSpPr>
        <p:grpSp>
          <p:nvGrpSpPr>
            <p:cNvPr id="18" name="Group 17">
              <a:extLst>
                <a:ext uri="{FF2B5EF4-FFF2-40B4-BE49-F238E27FC236}">
                  <a16:creationId xmlns="" xmlns:a16="http://schemas.microsoft.com/office/drawing/2014/main" id="{9B85B281-6E85-4565-BA8B-36A710968BED}"/>
                </a:ext>
              </a:extLst>
            </p:cNvPr>
            <p:cNvGrpSpPr/>
            <p:nvPr/>
          </p:nvGrpSpPr>
          <p:grpSpPr>
            <a:xfrm>
              <a:off x="0" y="92326"/>
              <a:ext cx="575416" cy="197663"/>
              <a:chOff x="0" y="92326"/>
              <a:chExt cx="644449" cy="302837"/>
            </a:xfrm>
          </p:grpSpPr>
          <p:sp>
            <p:nvSpPr>
              <p:cNvPr id="21" name="Arrow: Pentagon 20">
                <a:extLst>
                  <a:ext uri="{FF2B5EF4-FFF2-40B4-BE49-F238E27FC236}">
                    <a16:creationId xmlns="" xmlns:a16="http://schemas.microsoft.com/office/drawing/2014/main" id="{00C9E7CC-E644-485C-821B-9D8EB4DE96E8}"/>
                  </a:ext>
                </a:extLst>
              </p:cNvPr>
              <p:cNvSpPr/>
              <p:nvPr/>
            </p:nvSpPr>
            <p:spPr>
              <a:xfrm>
                <a:off x="0" y="103807"/>
                <a:ext cx="420648" cy="291356"/>
              </a:xfrm>
              <a:prstGeom prst="homePlat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" name="Arrow: Chevron 21">
                <a:extLst>
                  <a:ext uri="{FF2B5EF4-FFF2-40B4-BE49-F238E27FC236}">
                    <a16:creationId xmlns="" xmlns:a16="http://schemas.microsoft.com/office/drawing/2014/main" id="{DF1840ED-3BD7-4F8F-A136-39ABA324F55A}"/>
                  </a:ext>
                </a:extLst>
              </p:cNvPr>
              <p:cNvSpPr/>
              <p:nvPr/>
            </p:nvSpPr>
            <p:spPr>
              <a:xfrm>
                <a:off x="380243" y="92326"/>
                <a:ext cx="169459" cy="291671"/>
              </a:xfrm>
              <a:prstGeom prst="chevron">
                <a:avLst>
                  <a:gd name="adj" fmla="val 83506"/>
                </a:avLst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" name="Arrow: Chevron 22">
                <a:extLst>
                  <a:ext uri="{FF2B5EF4-FFF2-40B4-BE49-F238E27FC236}">
                    <a16:creationId xmlns="" xmlns:a16="http://schemas.microsoft.com/office/drawing/2014/main" id="{8C32CA7B-2CD7-4D73-BEA0-E5EC25C638FF}"/>
                  </a:ext>
                </a:extLst>
              </p:cNvPr>
              <p:cNvSpPr/>
              <p:nvPr/>
            </p:nvSpPr>
            <p:spPr>
              <a:xfrm>
                <a:off x="474990" y="92326"/>
                <a:ext cx="169459" cy="291671"/>
              </a:xfrm>
              <a:prstGeom prst="chevron">
                <a:avLst>
                  <a:gd name="adj" fmla="val 83506"/>
                </a:avLst>
              </a:prstGeom>
              <a:solidFill>
                <a:srgbClr val="0000CC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9" name="Flowchart: Terminator 18">
              <a:extLst>
                <a:ext uri="{FF2B5EF4-FFF2-40B4-BE49-F238E27FC236}">
                  <a16:creationId xmlns="" xmlns:a16="http://schemas.microsoft.com/office/drawing/2014/main" id="{7A990684-B90B-4944-B669-00EF8155CA78}"/>
                </a:ext>
              </a:extLst>
            </p:cNvPr>
            <p:cNvSpPr/>
            <p:nvPr/>
          </p:nvSpPr>
          <p:spPr>
            <a:xfrm>
              <a:off x="80311" y="137613"/>
              <a:ext cx="253736" cy="115827"/>
            </a:xfrm>
            <a:prstGeom prst="flowChartTerminator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="" xmlns:a16="http://schemas.microsoft.com/office/drawing/2014/main" id="{0F90A6B2-7D9F-40F8-869D-D7D93A39FED6}"/>
                </a:ext>
              </a:extLst>
            </p:cNvPr>
            <p:cNvSpPr/>
            <p:nvPr/>
          </p:nvSpPr>
          <p:spPr>
            <a:xfrm>
              <a:off x="211660" y="142761"/>
              <a:ext cx="92369" cy="95432"/>
            </a:xfrm>
            <a:prstGeom prst="ellipse">
              <a:avLst/>
            </a:prstGeom>
            <a:solidFill>
              <a:srgbClr val="333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6C98DF68-8776-4D7A-8035-EE21DF21A030}"/>
              </a:ext>
            </a:extLst>
          </p:cNvPr>
          <p:cNvSpPr txBox="1"/>
          <p:nvPr/>
        </p:nvSpPr>
        <p:spPr>
          <a:xfrm>
            <a:off x="3007669" y="4399150"/>
            <a:ext cx="1211252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kern="1200" dirty="0">
                <a:solidFill>
                  <a:srgbClr val="FFC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HĐ1: </a:t>
            </a:r>
            <a:r>
              <a:rPr lang="en-US" sz="4800" kern="1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Tính</a:t>
            </a:r>
            <a:r>
              <a:rPr lang="en-US" sz="4800" kern="1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kern="1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4800" kern="1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kern="1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trung</a:t>
            </a:r>
            <a:r>
              <a:rPr lang="en-US" sz="4800" kern="1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kern="1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bình</a:t>
            </a:r>
            <a:r>
              <a:rPr lang="en-US" sz="4800" kern="1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kern="1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cộng</a:t>
            </a:r>
            <a:r>
              <a:rPr lang="en-US" sz="4800" kern="1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kern="1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điểm</a:t>
            </a:r>
            <a:r>
              <a:rPr lang="en-US" sz="4800" kern="1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kern="1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khảo</a:t>
            </a:r>
            <a:r>
              <a:rPr lang="en-US" sz="4800" kern="1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kern="1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sát</a:t>
            </a:r>
            <a:r>
              <a:rPr lang="en-US" sz="4800" kern="1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kern="1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tiếng</a:t>
            </a:r>
            <a:r>
              <a:rPr lang="en-US" sz="4800" kern="1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Anh </a:t>
            </a:r>
            <a:r>
              <a:rPr lang="en-US" sz="4800" kern="1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800" kern="1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kern="1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mỗi</a:t>
            </a:r>
            <a:r>
              <a:rPr lang="en-US" sz="4800" kern="1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kern="1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lớp</a:t>
            </a:r>
            <a:r>
              <a:rPr lang="en-US" sz="4800" kern="1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 </a:t>
            </a:r>
            <a:r>
              <a:rPr lang="en-US" sz="4800" kern="1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4800" kern="1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B.</a:t>
            </a:r>
            <a:endParaRPr lang="en-US" sz="4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="" xmlns:a16="http://schemas.microsoft.com/office/drawing/2014/main" id="{4F19813D-66C9-4159-BCB9-737241DF4D7E}"/>
                  </a:ext>
                </a:extLst>
              </p:cNvPr>
              <p:cNvSpPr txBox="1"/>
              <p:nvPr/>
            </p:nvSpPr>
            <p:spPr>
              <a:xfrm>
                <a:off x="1314450" y="7070246"/>
                <a:ext cx="22593300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trung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bình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lớp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A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̄"/>
                            <m:ctrlPr>
                              <a:rPr lang="en-US" sz="4800" i="1">
                                <a:effectLst/>
                                <a:latin typeface="Cambria Math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𝐴</m:t>
                        </m:r>
                      </m:sub>
                    </m:sSub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=5,92</m:t>
                    </m:r>
                  </m:oMath>
                </a14:m>
                <a:r>
                  <a:rPr lang="vi-VN" sz="4800" b="1" dirty="0">
                    <a:solidFill>
                      <a:srgbClr val="0000CC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trung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bình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lớp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̄"/>
                            <m:ctrlPr>
                              <a:rPr lang="en-US" sz="4800" i="1">
                                <a:effectLst/>
                                <a:latin typeface="Cambria Math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𝐵</m:t>
                        </m:r>
                      </m:sub>
                    </m:sSub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=6,28</m:t>
                    </m:r>
                  </m:oMath>
                </a14:m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endParaRPr lang="en-US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4F19813D-66C9-4159-BCB9-737241DF4D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4450" y="7070246"/>
                <a:ext cx="22593300" cy="1569660"/>
              </a:xfrm>
              <a:prstGeom prst="rect">
                <a:avLst/>
              </a:prstGeom>
              <a:blipFill>
                <a:blip r:embed="rId5"/>
                <a:stretch>
                  <a:fillRect l="-1241" t="-93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3" name="Group 42">
            <a:extLst>
              <a:ext uri="{FF2B5EF4-FFF2-40B4-BE49-F238E27FC236}">
                <a16:creationId xmlns="" xmlns:a16="http://schemas.microsoft.com/office/drawing/2014/main" id="{3DBF5DCE-5E04-417F-8102-A47318ADF0A5}"/>
              </a:ext>
            </a:extLst>
          </p:cNvPr>
          <p:cNvGrpSpPr/>
          <p:nvPr/>
        </p:nvGrpSpPr>
        <p:grpSpPr>
          <a:xfrm>
            <a:off x="1471738" y="8852153"/>
            <a:ext cx="1454536" cy="751840"/>
            <a:chOff x="0" y="92326"/>
            <a:chExt cx="575416" cy="197663"/>
          </a:xfrm>
        </p:grpSpPr>
        <p:grpSp>
          <p:nvGrpSpPr>
            <p:cNvPr id="44" name="Group 43">
              <a:extLst>
                <a:ext uri="{FF2B5EF4-FFF2-40B4-BE49-F238E27FC236}">
                  <a16:creationId xmlns="" xmlns:a16="http://schemas.microsoft.com/office/drawing/2014/main" id="{2A02251B-ACDA-427A-ACB5-F1BCADB0454A}"/>
                </a:ext>
              </a:extLst>
            </p:cNvPr>
            <p:cNvGrpSpPr/>
            <p:nvPr/>
          </p:nvGrpSpPr>
          <p:grpSpPr>
            <a:xfrm>
              <a:off x="0" y="92326"/>
              <a:ext cx="575416" cy="197663"/>
              <a:chOff x="0" y="92326"/>
              <a:chExt cx="644449" cy="302837"/>
            </a:xfrm>
          </p:grpSpPr>
          <p:sp>
            <p:nvSpPr>
              <p:cNvPr id="47" name="Arrow: Pentagon 46">
                <a:extLst>
                  <a:ext uri="{FF2B5EF4-FFF2-40B4-BE49-F238E27FC236}">
                    <a16:creationId xmlns="" xmlns:a16="http://schemas.microsoft.com/office/drawing/2014/main" id="{4AE85663-88CA-43EE-91E0-0E5C06D8BD99}"/>
                  </a:ext>
                </a:extLst>
              </p:cNvPr>
              <p:cNvSpPr/>
              <p:nvPr/>
            </p:nvSpPr>
            <p:spPr>
              <a:xfrm>
                <a:off x="0" y="103807"/>
                <a:ext cx="420648" cy="291356"/>
              </a:xfrm>
              <a:prstGeom prst="homePlat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8" name="Arrow: Chevron 47">
                <a:extLst>
                  <a:ext uri="{FF2B5EF4-FFF2-40B4-BE49-F238E27FC236}">
                    <a16:creationId xmlns="" xmlns:a16="http://schemas.microsoft.com/office/drawing/2014/main" id="{5F8B64E1-150D-47F6-8B05-65CAEF51E4BE}"/>
                  </a:ext>
                </a:extLst>
              </p:cNvPr>
              <p:cNvSpPr/>
              <p:nvPr/>
            </p:nvSpPr>
            <p:spPr>
              <a:xfrm>
                <a:off x="380243" y="92326"/>
                <a:ext cx="169459" cy="291671"/>
              </a:xfrm>
              <a:prstGeom prst="chevron">
                <a:avLst>
                  <a:gd name="adj" fmla="val 83506"/>
                </a:avLst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9" name="Arrow: Chevron 48">
                <a:extLst>
                  <a:ext uri="{FF2B5EF4-FFF2-40B4-BE49-F238E27FC236}">
                    <a16:creationId xmlns="" xmlns:a16="http://schemas.microsoft.com/office/drawing/2014/main" id="{37590421-E802-4962-B98A-0F077C4FA65C}"/>
                  </a:ext>
                </a:extLst>
              </p:cNvPr>
              <p:cNvSpPr/>
              <p:nvPr/>
            </p:nvSpPr>
            <p:spPr>
              <a:xfrm>
                <a:off x="474990" y="92326"/>
                <a:ext cx="169459" cy="291671"/>
              </a:xfrm>
              <a:prstGeom prst="chevron">
                <a:avLst>
                  <a:gd name="adj" fmla="val 83506"/>
                </a:avLst>
              </a:prstGeom>
              <a:solidFill>
                <a:srgbClr val="0000CC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45" name="Flowchart: Terminator 44">
              <a:extLst>
                <a:ext uri="{FF2B5EF4-FFF2-40B4-BE49-F238E27FC236}">
                  <a16:creationId xmlns="" xmlns:a16="http://schemas.microsoft.com/office/drawing/2014/main" id="{FD410494-FCA8-4847-9699-0713427E49A1}"/>
                </a:ext>
              </a:extLst>
            </p:cNvPr>
            <p:cNvSpPr/>
            <p:nvPr/>
          </p:nvSpPr>
          <p:spPr>
            <a:xfrm>
              <a:off x="80311" y="137613"/>
              <a:ext cx="253736" cy="115827"/>
            </a:xfrm>
            <a:prstGeom prst="flowChartTerminator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Oval 45">
              <a:extLst>
                <a:ext uri="{FF2B5EF4-FFF2-40B4-BE49-F238E27FC236}">
                  <a16:creationId xmlns="" xmlns:a16="http://schemas.microsoft.com/office/drawing/2014/main" id="{F77D98BF-F4E3-4FE8-BBBF-D40BDA38FF3D}"/>
                </a:ext>
              </a:extLst>
            </p:cNvPr>
            <p:cNvSpPr/>
            <p:nvPr/>
          </p:nvSpPr>
          <p:spPr>
            <a:xfrm>
              <a:off x="211660" y="142761"/>
              <a:ext cx="92369" cy="95432"/>
            </a:xfrm>
            <a:prstGeom prst="ellipse">
              <a:avLst/>
            </a:prstGeom>
            <a:solidFill>
              <a:srgbClr val="333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01" name="TextBox 100">
            <a:extLst>
              <a:ext uri="{FF2B5EF4-FFF2-40B4-BE49-F238E27FC236}">
                <a16:creationId xmlns="" xmlns:a16="http://schemas.microsoft.com/office/drawing/2014/main" id="{D9F3AB3A-E96E-43F0-A14F-35267CAB0D28}"/>
              </a:ext>
            </a:extLst>
          </p:cNvPr>
          <p:cNvSpPr txBox="1"/>
          <p:nvPr/>
        </p:nvSpPr>
        <p:spPr>
          <a:xfrm>
            <a:off x="2971467" y="8852153"/>
            <a:ext cx="205535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HĐ2: </a:t>
            </a:r>
            <a:r>
              <a:rPr lang="en-US" sz="4800" kern="1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Dựa</a:t>
            </a:r>
            <a:r>
              <a:rPr lang="en-US" sz="4800" kern="1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kern="1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trên</a:t>
            </a:r>
            <a:r>
              <a:rPr lang="en-US" sz="4800" kern="1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kern="1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điểm</a:t>
            </a:r>
            <a:r>
              <a:rPr lang="en-US" sz="4800" kern="1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kern="1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trung</a:t>
            </a:r>
            <a:r>
              <a:rPr lang="en-US" sz="4800" kern="1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kern="1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bình</a:t>
            </a:r>
            <a:r>
              <a:rPr lang="en-US" sz="4800" kern="1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4800" kern="1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hãy</a:t>
            </a:r>
            <a:r>
              <a:rPr lang="en-US" sz="4800" kern="1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kern="1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</a:t>
            </a:r>
            <a:r>
              <a:rPr lang="en-US" sz="4800" kern="1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kern="1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biết</a:t>
            </a:r>
            <a:r>
              <a:rPr lang="en-US" sz="4800" kern="1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kern="1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phương</a:t>
            </a:r>
            <a:r>
              <a:rPr lang="en-US" sz="4800" kern="1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kern="1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pháp</a:t>
            </a:r>
            <a:r>
              <a:rPr lang="en-US" sz="4800" kern="1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kern="1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học</a:t>
            </a:r>
            <a:r>
              <a:rPr lang="en-US" sz="4800" kern="1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kern="1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tập</a:t>
            </a:r>
            <a:r>
              <a:rPr lang="en-US" sz="4800" kern="1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kern="1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nào</a:t>
            </a:r>
            <a:r>
              <a:rPr lang="en-US" sz="4800" kern="1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kern="1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hiệu</a:t>
            </a:r>
            <a:r>
              <a:rPr lang="en-US" sz="4800" kern="1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quả </a:t>
            </a:r>
            <a:r>
              <a:rPr lang="en-US" sz="4800" kern="1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hơn</a:t>
            </a:r>
            <a:r>
              <a:rPr lang="en-US" sz="4800" kern="1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4800" b="1" dirty="0">
              <a:solidFill>
                <a:srgbClr val="FFC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="" xmlns:a16="http://schemas.microsoft.com/office/drawing/2014/main" id="{C3993D22-87EE-48C2-86A3-61A0DC927639}"/>
                  </a:ext>
                </a:extLst>
              </p:cNvPr>
              <p:cNvSpPr txBox="1"/>
              <p:nvPr/>
            </p:nvSpPr>
            <p:spPr>
              <a:xfrm>
                <a:off x="1674748" y="10972800"/>
                <a:ext cx="22233002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Vì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̄"/>
                            <m:ctrlPr>
                              <a:rPr lang="en-US" sz="4800" i="1">
                                <a:effectLst/>
                                <a:latin typeface="Cambria Math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𝐴</m:t>
                        </m:r>
                      </m:sub>
                    </m:sSub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&lt;</m:t>
                    </m:r>
                    <m:sSub>
                      <m:sSubPr>
                        <m:ctrlPr>
                          <a:rPr lang="en-US" sz="4800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̄"/>
                            <m:ctrlPr>
                              <a:rPr lang="en-US" sz="4800" i="1">
                                <a:effectLst/>
                                <a:latin typeface="Cambria Math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pháp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học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lớp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hiệu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quả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hơn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endParaRPr lang="en-US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3993D22-87EE-48C2-86A3-61A0DC9276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4748" y="10972800"/>
                <a:ext cx="22233002" cy="1569660"/>
              </a:xfrm>
              <a:prstGeom prst="rect">
                <a:avLst/>
              </a:prstGeom>
              <a:blipFill>
                <a:blip r:embed="rId6"/>
                <a:stretch>
                  <a:fillRect l="-1261" t="-93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8693519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7" grpId="0"/>
      <p:bldP spid="9" grpId="0"/>
      <p:bldP spid="2" grpId="0"/>
      <p:bldP spid="3" grpId="0"/>
      <p:bldP spid="29" grpId="0"/>
      <p:bldP spid="101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Content Placeholder 2">
            <a:extLst>
              <a:ext uri="{FF2B5EF4-FFF2-40B4-BE49-F238E27FC236}">
                <a16:creationId xmlns="" xmlns:a16="http://schemas.microsoft.com/office/drawing/2014/main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838200" y="1759527"/>
            <a:ext cx="23164800" cy="11430000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>
                <a:extLst>
                  <a:ext uri="{FF2B5EF4-FFF2-40B4-BE49-F238E27FC236}">
                    <a16:creationId xmlns="" xmlns:a16="http://schemas.microsoft.com/office/drawing/2014/main" id="{A15A74E3-81AE-4616-BF3B-A89D1AA3F5F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29182392"/>
                  </p:ext>
                </p:extLst>
              </p:nvPr>
            </p:nvGraphicFramePr>
            <p:xfrm>
              <a:off x="1143000" y="1981201"/>
              <a:ext cx="22631400" cy="342899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2631400">
                      <a:extLst>
                        <a:ext uri="{9D8B030D-6E8A-4147-A177-3AD203B41FA5}">
                          <a16:colId xmlns="" xmlns:a16="http://schemas.microsoft.com/office/drawing/2014/main" val="1285752918"/>
                        </a:ext>
                      </a:extLst>
                    </a:gridCol>
                  </a:tblGrid>
                  <a:tr h="3428999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06000"/>
                            </a:lnSpc>
                          </a:pPr>
                          <a:r>
                            <a:rPr lang="en-US" sz="4800" b="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Số </a:t>
                          </a:r>
                          <a:r>
                            <a:rPr lang="en-US" sz="4800" b="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trung</a:t>
                          </a:r>
                          <a:r>
                            <a:rPr lang="en-US" sz="4800" b="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800" b="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bình</a:t>
                          </a:r>
                          <a:r>
                            <a:rPr lang="en-US" sz="4800" b="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 (</a:t>
                          </a:r>
                          <a:r>
                            <a:rPr lang="en-US" sz="4800" b="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số</a:t>
                          </a:r>
                          <a:r>
                            <a:rPr lang="en-US" sz="4800" b="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800" b="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trung</a:t>
                          </a:r>
                          <a:r>
                            <a:rPr lang="en-US" sz="4800" b="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800" b="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bình</a:t>
                          </a:r>
                          <a:r>
                            <a:rPr lang="en-US" sz="4800" b="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800" b="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cộng</a:t>
                          </a:r>
                          <a:r>
                            <a:rPr lang="en-US" sz="4800" b="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) </a:t>
                          </a:r>
                          <a:r>
                            <a:rPr lang="en-US" sz="4800" b="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của</a:t>
                          </a:r>
                          <a:r>
                            <a:rPr lang="en-US" sz="4800" b="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800" b="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mẫu</a:t>
                          </a:r>
                          <a:r>
                            <a:rPr lang="en-US" sz="4800" b="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800" b="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số</a:t>
                          </a:r>
                          <a:r>
                            <a:rPr lang="en-US" sz="4800" b="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800" b="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liệu</a:t>
                          </a:r>
                          <a:r>
                            <a:rPr lang="en-US" sz="4800" b="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48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vi-VN" sz="48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x</m:t>
                                  </m:r>
                                </m:e>
                                <m:sub>
                                  <m:r>
                                    <a:rPr lang="vi-VN" sz="4800" b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vi-VN" sz="4800" b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48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vi-VN" sz="48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x</m:t>
                                  </m:r>
                                </m:e>
                                <m:sub>
                                  <m:r>
                                    <a:rPr lang="vi-VN" sz="4800" b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vi-VN" sz="4800" b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,...,</m:t>
                              </m:r>
                              <m:sSub>
                                <m:sSubPr>
                                  <m:ctrlPr>
                                    <a:rPr lang="en-US" sz="48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vi-VN" sz="48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x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vi-VN" sz="48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n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4800" b="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, </a:t>
                          </a:r>
                          <a:r>
                            <a:rPr lang="en-US" sz="4800" b="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kí</a:t>
                          </a:r>
                          <a:r>
                            <a:rPr lang="en-US" sz="4800" b="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800" b="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hiệu</a:t>
                          </a:r>
                          <a:r>
                            <a:rPr lang="en-US" sz="4800" b="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800" b="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là</a:t>
                          </a:r>
                          <a:r>
                            <a:rPr lang="en-US" sz="4800" b="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̄"/>
                                  <m:ctrlPr>
                                    <a:rPr lang="en-US" sz="48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lang="vi-VN" sz="48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x</m:t>
                                  </m:r>
                                </m:e>
                              </m:acc>
                            </m:oMath>
                          </a14:m>
                          <a:r>
                            <a:rPr lang="en-US" sz="4800" b="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, </a:t>
                          </a:r>
                          <a:r>
                            <a:rPr lang="en-US" sz="4800" b="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được</a:t>
                          </a:r>
                          <a:r>
                            <a:rPr lang="en-US" sz="4800" b="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800" b="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tính</a:t>
                          </a:r>
                          <a:r>
                            <a:rPr lang="en-US" sz="4800" b="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800" b="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bằng</a:t>
                          </a:r>
                          <a:r>
                            <a:rPr lang="en-US" sz="4800" b="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800" b="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công</a:t>
                          </a:r>
                          <a:r>
                            <a:rPr lang="en-US" sz="4800" b="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800" b="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thức</a:t>
                          </a:r>
                          <a:r>
                            <a:rPr lang="en-US" sz="4800" b="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: </a:t>
                          </a:r>
                        </a:p>
                        <a:p>
                          <a:pPr algn="ctr">
                            <a:lnSpc>
                              <a:spcPct val="106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̄"/>
                                    <m:ctrlPr>
                                      <a:rPr lang="en-US" sz="4800" b="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vi-VN" sz="4800" b="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x</m:t>
                                    </m:r>
                                  </m:e>
                                </m:acc>
                                <m:r>
                                  <a:rPr lang="vi-VN" sz="4800" b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sz="4800" b="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US" sz="4800" b="0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vi-VN" sz="4800" b="0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x</m:t>
                                        </m:r>
                                      </m:e>
                                      <m:sub>
                                        <m:r>
                                          <a:rPr lang="vi-VN" sz="4800" b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vi-VN" sz="4800" b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b>
                                      <m:sSubPr>
                                        <m:ctrlPr>
                                          <a:rPr lang="en-US" sz="4800" b="0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vi-VN" sz="4800" b="0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x</m:t>
                                        </m:r>
                                      </m:e>
                                      <m:sub>
                                        <m:r>
                                          <a:rPr lang="vi-VN" sz="4800" b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r>
                                      <a:rPr lang="vi-VN" sz="4800" b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+...+</m:t>
                                    </m:r>
                                    <m:sSub>
                                      <m:sSubPr>
                                        <m:ctrlPr>
                                          <a:rPr lang="en-US" sz="4800" b="0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vi-VN" sz="4800" b="0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x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sty m:val="p"/>
                                          </m:rPr>
                                          <a:rPr lang="vi-VN" sz="4800" b="0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n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m:rPr>
                                        <m:sty m:val="p"/>
                                      </m:rPr>
                                      <a:rPr lang="vi-VN" sz="4800" b="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n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4800" b="0" dirty="0">
                            <a:solidFill>
                              <a:schemeClr val="tx1"/>
                            </a:solidFill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99718450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A15A74E3-81AE-4616-BF3B-A89D1AA3F5F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29182392"/>
                  </p:ext>
                </p:extLst>
              </p:nvPr>
            </p:nvGraphicFramePr>
            <p:xfrm>
              <a:off x="1143000" y="1981201"/>
              <a:ext cx="22631400" cy="342899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2631400">
                      <a:extLst>
                        <a:ext uri="{9D8B030D-6E8A-4147-A177-3AD203B41FA5}">
                          <a16:colId xmlns:a16="http://schemas.microsoft.com/office/drawing/2014/main" val="1285752918"/>
                        </a:ext>
                      </a:extLst>
                    </a:gridCol>
                  </a:tblGrid>
                  <a:tr h="342899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3"/>
                          <a:stretch>
                            <a:fillRect l="-27" t="-4796" r="-135" b="-71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997184506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="" xmlns:a16="http://schemas.microsoft.com/office/drawing/2014/main" id="{4A97BB12-EB9D-4510-991F-DF5694C93E43}"/>
                  </a:ext>
                </a:extLst>
              </p:cNvPr>
              <p:cNvSpPr txBox="1"/>
              <p:nvPr/>
            </p:nvSpPr>
            <p:spPr>
              <a:xfrm>
                <a:off x="1143000" y="5867400"/>
                <a:ext cx="22631400" cy="46376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07000"/>
                  </a:lnSpc>
                </a:pPr>
                <a:r>
                  <a:rPr lang="en-US" sz="48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Chú</a:t>
                </a:r>
                <a:r>
                  <a:rPr lang="en-US" sz="48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ý.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trường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mẫu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liệu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dưới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dạng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bảng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tần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trung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bình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theo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công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thức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  <a:p>
                <a:pPr algn="ctr">
                  <a:lnSpc>
                    <a:spcPct val="107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̄"/>
                          <m:ctrlPr>
                            <a:rPr lang="en-US" sz="4800" i="1">
                              <a:effectLst/>
                              <a:latin typeface="Cambria Math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vi-VN" sz="48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acc>
                      <m:r>
                        <a:rPr lang="vi-VN" sz="4800" i="1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800" i="1">
                              <a:effectLst/>
                              <a:latin typeface="Cambria Math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4800" i="1">
                                  <a:effectLst/>
                                  <a:latin typeface="Cambria Math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vi-VN" sz="4800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vi-VN" sz="4800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4800" i="1">
                                  <a:effectLst/>
                                  <a:latin typeface="Cambria Math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vi-VN" sz="4800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vi-VN" sz="4800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vi-VN" sz="48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4800" i="1">
                                  <a:effectLst/>
                                  <a:latin typeface="Cambria Math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vi-VN" sz="4800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vi-VN" sz="4800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4800" i="1">
                                  <a:effectLst/>
                                  <a:latin typeface="Cambria Math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vi-VN" sz="4800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vi-VN" sz="4800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vi-VN" sz="48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+...+</m:t>
                          </m:r>
                          <m:sSub>
                            <m:sSubPr>
                              <m:ctrlPr>
                                <a:rPr lang="en-US" sz="4800" i="1">
                                  <a:effectLst/>
                                  <a:latin typeface="Cambria Math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vi-VN" sz="4800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vi-VN" sz="4800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𝑘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4800" i="1">
                                  <a:effectLst/>
                                  <a:latin typeface="Cambria Math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vi-VN" sz="4800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vi-VN" sz="4800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𝑘</m:t>
                              </m:r>
                            </m:sub>
                          </m:sSub>
                        </m:num>
                        <m:den>
                          <m:r>
                            <a:rPr lang="vi-VN" sz="48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𝑛</m:t>
                          </m:r>
                        </m:den>
                      </m:f>
                    </m:oMath>
                  </m:oMathPara>
                </a14:m>
                <a:endParaRPr lang="en-US" sz="4800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>
                  <a:lnSpc>
                    <a:spcPct val="107000"/>
                  </a:lnSpc>
                </a:pPr>
                <a:r>
                  <a:rPr lang="vi-VN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  <m:sub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tần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trị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𝑛</m:t>
                    </m:r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sz="4800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  <m:sub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en-US" sz="4800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  <m:sub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+...+</m:t>
                    </m:r>
                    <m:sSub>
                      <m:sSubPr>
                        <m:ctrlPr>
                          <a:rPr lang="en-US" sz="4800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  <m:sub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endParaRPr lang="en-US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A97BB12-EB9D-4510-991F-DF5694C93E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5867400"/>
                <a:ext cx="22631400" cy="4637680"/>
              </a:xfrm>
              <a:prstGeom prst="rect">
                <a:avLst/>
              </a:prstGeom>
              <a:blipFill>
                <a:blip r:embed="rId4"/>
                <a:stretch>
                  <a:fillRect l="-1239" t="-3421" r="-12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2452845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EF7E5F8E-568F-4C09-8821-B3240CED4818}"/>
              </a:ext>
            </a:extLst>
          </p:cNvPr>
          <p:cNvGrpSpPr/>
          <p:nvPr/>
        </p:nvGrpSpPr>
        <p:grpSpPr>
          <a:xfrm>
            <a:off x="990600" y="2362200"/>
            <a:ext cx="1454536" cy="751840"/>
            <a:chOff x="0" y="92326"/>
            <a:chExt cx="575416" cy="197663"/>
          </a:xfrm>
        </p:grpSpPr>
        <p:grpSp>
          <p:nvGrpSpPr>
            <p:cNvPr id="3" name="Group 2">
              <a:extLst>
                <a:ext uri="{FF2B5EF4-FFF2-40B4-BE49-F238E27FC236}">
                  <a16:creationId xmlns="" xmlns:a16="http://schemas.microsoft.com/office/drawing/2014/main" id="{D5A7C0D7-4E47-4230-AE58-37187B9A34DE}"/>
                </a:ext>
              </a:extLst>
            </p:cNvPr>
            <p:cNvGrpSpPr/>
            <p:nvPr/>
          </p:nvGrpSpPr>
          <p:grpSpPr>
            <a:xfrm>
              <a:off x="0" y="92326"/>
              <a:ext cx="575416" cy="197663"/>
              <a:chOff x="0" y="92326"/>
              <a:chExt cx="644449" cy="302837"/>
            </a:xfrm>
          </p:grpSpPr>
          <p:sp>
            <p:nvSpPr>
              <p:cNvPr id="6" name="Arrow: Pentagon 5">
                <a:extLst>
                  <a:ext uri="{FF2B5EF4-FFF2-40B4-BE49-F238E27FC236}">
                    <a16:creationId xmlns="" xmlns:a16="http://schemas.microsoft.com/office/drawing/2014/main" id="{5930CD37-7AAB-42B3-A017-0F628A9B1BAF}"/>
                  </a:ext>
                </a:extLst>
              </p:cNvPr>
              <p:cNvSpPr/>
              <p:nvPr/>
            </p:nvSpPr>
            <p:spPr>
              <a:xfrm>
                <a:off x="0" y="103807"/>
                <a:ext cx="420648" cy="291356"/>
              </a:xfrm>
              <a:prstGeom prst="homePlat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" name="Arrow: Chevron 6">
                <a:extLst>
                  <a:ext uri="{FF2B5EF4-FFF2-40B4-BE49-F238E27FC236}">
                    <a16:creationId xmlns="" xmlns:a16="http://schemas.microsoft.com/office/drawing/2014/main" id="{31928315-A0C2-4769-93C8-D19A3D87BAB3}"/>
                  </a:ext>
                </a:extLst>
              </p:cNvPr>
              <p:cNvSpPr/>
              <p:nvPr/>
            </p:nvSpPr>
            <p:spPr>
              <a:xfrm>
                <a:off x="380243" y="92326"/>
                <a:ext cx="169459" cy="291671"/>
              </a:xfrm>
              <a:prstGeom prst="chevron">
                <a:avLst>
                  <a:gd name="adj" fmla="val 83506"/>
                </a:avLst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" name="Arrow: Chevron 7">
                <a:extLst>
                  <a:ext uri="{FF2B5EF4-FFF2-40B4-BE49-F238E27FC236}">
                    <a16:creationId xmlns="" xmlns:a16="http://schemas.microsoft.com/office/drawing/2014/main" id="{40A41EAD-7346-4B6A-8310-035BB87AA81F}"/>
                  </a:ext>
                </a:extLst>
              </p:cNvPr>
              <p:cNvSpPr/>
              <p:nvPr/>
            </p:nvSpPr>
            <p:spPr>
              <a:xfrm>
                <a:off x="474990" y="92326"/>
                <a:ext cx="169459" cy="291671"/>
              </a:xfrm>
              <a:prstGeom prst="chevron">
                <a:avLst>
                  <a:gd name="adj" fmla="val 83506"/>
                </a:avLst>
              </a:prstGeom>
              <a:solidFill>
                <a:srgbClr val="0000CC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4" name="Flowchart: Terminator 3">
              <a:extLst>
                <a:ext uri="{FF2B5EF4-FFF2-40B4-BE49-F238E27FC236}">
                  <a16:creationId xmlns="" xmlns:a16="http://schemas.microsoft.com/office/drawing/2014/main" id="{560451AD-3BB7-4D04-9AEB-9545A062DB46}"/>
                </a:ext>
              </a:extLst>
            </p:cNvPr>
            <p:cNvSpPr/>
            <p:nvPr/>
          </p:nvSpPr>
          <p:spPr>
            <a:xfrm>
              <a:off x="80311" y="137613"/>
              <a:ext cx="253736" cy="115827"/>
            </a:xfrm>
            <a:prstGeom prst="flowChartTerminator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Oval 4">
              <a:extLst>
                <a:ext uri="{FF2B5EF4-FFF2-40B4-BE49-F238E27FC236}">
                  <a16:creationId xmlns="" xmlns:a16="http://schemas.microsoft.com/office/drawing/2014/main" id="{E8A60348-2FE3-4290-BFAB-07A66D94F9DF}"/>
                </a:ext>
              </a:extLst>
            </p:cNvPr>
            <p:cNvSpPr/>
            <p:nvPr/>
          </p:nvSpPr>
          <p:spPr>
            <a:xfrm>
              <a:off x="211660" y="142761"/>
              <a:ext cx="92369" cy="95432"/>
            </a:xfrm>
            <a:prstGeom prst="ellipse">
              <a:avLst/>
            </a:prstGeom>
            <a:solidFill>
              <a:srgbClr val="333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628A6E00-0452-4DB1-BDFB-C77F082C3928}"/>
              </a:ext>
            </a:extLst>
          </p:cNvPr>
          <p:cNvSpPr txBox="1"/>
          <p:nvPr/>
        </p:nvSpPr>
        <p:spPr>
          <a:xfrm>
            <a:off x="2603543" y="2301489"/>
            <a:ext cx="1179825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b="1" kern="1200" dirty="0">
                <a:solidFill>
                  <a:srgbClr val="00B05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Ví dụ 1.</a:t>
            </a:r>
            <a:r>
              <a:rPr lang="en-US" sz="4800" b="1" kern="1200" dirty="0">
                <a:solidFill>
                  <a:srgbClr val="00B05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Thống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kê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cuốn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sách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mỗi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bạn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lớp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đã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đọc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năm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2021, An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thu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kết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quả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như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bảng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bên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Hỏi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năm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2021,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trung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bình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mỗi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bạn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lớp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đọc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bao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nhiêu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cuốn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sách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  <a:p>
            <a:endParaRPr lang="en-US" sz="4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="" xmlns:a16="http://schemas.microsoft.com/office/drawing/2014/main" id="{34F7D5B1-D3C2-4C1E-AB64-5FEC3C7C4FD4}"/>
                  </a:ext>
                </a:extLst>
              </p:cNvPr>
              <p:cNvSpPr txBox="1"/>
              <p:nvPr/>
            </p:nvSpPr>
            <p:spPr>
              <a:xfrm>
                <a:off x="2445136" y="6553200"/>
                <a:ext cx="20643996" cy="35972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07000"/>
                  </a:lnSpc>
                </a:pPr>
                <a:r>
                  <a:rPr lang="en-US" sz="4800" b="1" dirty="0" err="1">
                    <a:solidFill>
                      <a:srgbClr val="C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</a:t>
                </a:r>
                <a:r>
                  <a:rPr lang="en-US" sz="4800" b="1" dirty="0">
                    <a:solidFill>
                      <a:srgbClr val="C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C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endParaRPr lang="en-US" sz="4800" dirty="0">
                  <a:solidFill>
                    <a:srgbClr val="C0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>
                  <a:lnSpc>
                    <a:spcPct val="107000"/>
                  </a:lnSpc>
                </a:pP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bạn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lớp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𝑛</m:t>
                    </m:r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=3+5+15+10+7=40</m:t>
                    </m:r>
                  </m:oMath>
                </a14:m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(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bạn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).</a:t>
                </a:r>
              </a:p>
              <a:p>
                <a:pPr algn="just">
                  <a:lnSpc>
                    <a:spcPct val="107000"/>
                  </a:lnSpc>
                </a:pP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năm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2021,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trung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bình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mỗi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bạn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lớp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đọc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cuốn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sách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  <a:p>
                <a:pPr algn="ctr">
                  <a:lnSpc>
                    <a:spcPct val="107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effectLst/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⋅</m:t>
                        </m:r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1+5</m:t>
                        </m:r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⋅</m:t>
                        </m:r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2+15</m:t>
                        </m:r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⋅</m:t>
                        </m:r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3+10</m:t>
                        </m:r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⋅</m:t>
                        </m:r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4+7</m:t>
                        </m:r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⋅</m:t>
                        </m:r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40</m:t>
                        </m:r>
                      </m:den>
                    </m:f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=3,325</m:t>
                    </m:r>
                  </m:oMath>
                </a14:m>
                <a:r>
                  <a:rPr lang="vi-VN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(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cuốn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).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4F7D5B1-D3C2-4C1E-AB64-5FEC3C7C4F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5136" y="6553200"/>
                <a:ext cx="20643996" cy="3597267"/>
              </a:xfrm>
              <a:prstGeom prst="rect">
                <a:avLst/>
              </a:prstGeom>
              <a:blipFill>
                <a:blip r:embed="rId2"/>
                <a:stretch>
                  <a:fillRect l="-1329" t="-4407" b="-28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7F4D64E7-AA02-46D9-965D-59DC9AAA5F58}"/>
              </a:ext>
            </a:extLst>
          </p:cNvPr>
          <p:cNvSpPr txBox="1"/>
          <p:nvPr/>
        </p:nvSpPr>
        <p:spPr>
          <a:xfrm>
            <a:off x="2445136" y="10515600"/>
            <a:ext cx="1988146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Ý </a:t>
            </a:r>
            <a:r>
              <a:rPr lang="en-US" sz="4800" b="1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nghĩa</a:t>
            </a:r>
            <a:r>
              <a:rPr lang="en-US" sz="4800" b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lang="en-US" sz="4800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trung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bình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trị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trung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bình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cộng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mẫu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liệu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nó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biết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vị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trí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trung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tâm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mẫu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liệu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thể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dùng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để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dại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diện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mẫu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liệu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endParaRPr lang="en-US" sz="4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5B4B7D2D-C239-4785-93E2-D9AADCD086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42865" y="2554037"/>
            <a:ext cx="10364355" cy="2398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52767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="" xmlns:a16="http://schemas.microsoft.com/office/drawing/2014/main" id="{9BDDFE50-2A59-41C3-8DF5-74B5C84006A4}"/>
                  </a:ext>
                </a:extLst>
              </p:cNvPr>
              <p:cNvSpPr txBox="1"/>
              <p:nvPr/>
            </p:nvSpPr>
            <p:spPr>
              <a:xfrm>
                <a:off x="2472845" y="2362200"/>
                <a:ext cx="20955000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800" b="1" kern="1200" dirty="0">
                    <a:solidFill>
                      <a:srgbClr val="0000CC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Luyện tập 1.</a:t>
                </a:r>
                <a:r>
                  <a:rPr lang="en-US" sz="4800" b="1" kern="1200" dirty="0">
                    <a:solidFill>
                      <a:srgbClr val="0000CC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Bảng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biết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thời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gian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chạy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cự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li </a:t>
                </a:r>
                <a14:m>
                  <m:oMath xmlns:m="http://schemas.openxmlformats.org/officeDocument/2006/math"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100</m:t>
                    </m:r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𝑚</m:t>
                    </m:r>
                  </m:oMath>
                </a14:m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bạn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lớp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đơn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vị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giây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):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BDDFE50-2A59-41C3-8DF5-74B5C84006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2845" y="2362200"/>
                <a:ext cx="20955000" cy="1569660"/>
              </a:xfrm>
              <a:prstGeom prst="rect">
                <a:avLst/>
              </a:prstGeom>
              <a:blipFill>
                <a:blip r:embed="rId2"/>
                <a:stretch>
                  <a:fillRect l="-1338" t="-9339" b="-194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DB78059D-964A-4612-B524-3DAABB58379B}"/>
              </a:ext>
            </a:extLst>
          </p:cNvPr>
          <p:cNvGrpSpPr/>
          <p:nvPr/>
        </p:nvGrpSpPr>
        <p:grpSpPr>
          <a:xfrm>
            <a:off x="990600" y="2362200"/>
            <a:ext cx="1454536" cy="751840"/>
            <a:chOff x="0" y="92326"/>
            <a:chExt cx="575416" cy="197663"/>
          </a:xfrm>
        </p:grpSpPr>
        <p:grpSp>
          <p:nvGrpSpPr>
            <p:cNvPr id="10" name="Group 9">
              <a:extLst>
                <a:ext uri="{FF2B5EF4-FFF2-40B4-BE49-F238E27FC236}">
                  <a16:creationId xmlns="" xmlns:a16="http://schemas.microsoft.com/office/drawing/2014/main" id="{D39AD925-EB48-4B9A-BAF9-A7DCBE1EE81E}"/>
                </a:ext>
              </a:extLst>
            </p:cNvPr>
            <p:cNvGrpSpPr/>
            <p:nvPr/>
          </p:nvGrpSpPr>
          <p:grpSpPr>
            <a:xfrm>
              <a:off x="0" y="92326"/>
              <a:ext cx="575416" cy="197663"/>
              <a:chOff x="0" y="92326"/>
              <a:chExt cx="644449" cy="302837"/>
            </a:xfrm>
          </p:grpSpPr>
          <p:sp>
            <p:nvSpPr>
              <p:cNvPr id="13" name="Arrow: Pentagon 12">
                <a:extLst>
                  <a:ext uri="{FF2B5EF4-FFF2-40B4-BE49-F238E27FC236}">
                    <a16:creationId xmlns="" xmlns:a16="http://schemas.microsoft.com/office/drawing/2014/main" id="{F7E8832F-59D7-495B-B619-10D12FB7B804}"/>
                  </a:ext>
                </a:extLst>
              </p:cNvPr>
              <p:cNvSpPr/>
              <p:nvPr/>
            </p:nvSpPr>
            <p:spPr>
              <a:xfrm>
                <a:off x="0" y="103807"/>
                <a:ext cx="420648" cy="291356"/>
              </a:xfrm>
              <a:prstGeom prst="homePlat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" name="Arrow: Chevron 13">
                <a:extLst>
                  <a:ext uri="{FF2B5EF4-FFF2-40B4-BE49-F238E27FC236}">
                    <a16:creationId xmlns="" xmlns:a16="http://schemas.microsoft.com/office/drawing/2014/main" id="{8D3C7173-AD43-4150-BF19-4CB81A4244D8}"/>
                  </a:ext>
                </a:extLst>
              </p:cNvPr>
              <p:cNvSpPr/>
              <p:nvPr/>
            </p:nvSpPr>
            <p:spPr>
              <a:xfrm>
                <a:off x="380243" y="92326"/>
                <a:ext cx="169459" cy="291671"/>
              </a:xfrm>
              <a:prstGeom prst="chevron">
                <a:avLst>
                  <a:gd name="adj" fmla="val 83506"/>
                </a:avLst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" name="Arrow: Chevron 14">
                <a:extLst>
                  <a:ext uri="{FF2B5EF4-FFF2-40B4-BE49-F238E27FC236}">
                    <a16:creationId xmlns="" xmlns:a16="http://schemas.microsoft.com/office/drawing/2014/main" id="{C02D75C1-FC00-486B-AEAF-CEC4B100B109}"/>
                  </a:ext>
                </a:extLst>
              </p:cNvPr>
              <p:cNvSpPr/>
              <p:nvPr/>
            </p:nvSpPr>
            <p:spPr>
              <a:xfrm>
                <a:off x="474990" y="92326"/>
                <a:ext cx="169459" cy="291671"/>
              </a:xfrm>
              <a:prstGeom prst="chevron">
                <a:avLst>
                  <a:gd name="adj" fmla="val 83506"/>
                </a:avLst>
              </a:prstGeom>
              <a:solidFill>
                <a:srgbClr val="0000CC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1" name="Flowchart: Terminator 10">
              <a:extLst>
                <a:ext uri="{FF2B5EF4-FFF2-40B4-BE49-F238E27FC236}">
                  <a16:creationId xmlns="" xmlns:a16="http://schemas.microsoft.com/office/drawing/2014/main" id="{F4005362-B8EF-4F5B-90F8-9C8D94514162}"/>
                </a:ext>
              </a:extLst>
            </p:cNvPr>
            <p:cNvSpPr/>
            <p:nvPr/>
          </p:nvSpPr>
          <p:spPr>
            <a:xfrm>
              <a:off x="80311" y="137613"/>
              <a:ext cx="253736" cy="115827"/>
            </a:xfrm>
            <a:prstGeom prst="flowChartTerminator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="" xmlns:a16="http://schemas.microsoft.com/office/drawing/2014/main" id="{9FA962C3-33DF-4A08-8DFF-CC3926E825D1}"/>
                </a:ext>
              </a:extLst>
            </p:cNvPr>
            <p:cNvSpPr/>
            <p:nvPr/>
          </p:nvSpPr>
          <p:spPr>
            <a:xfrm>
              <a:off x="211660" y="142761"/>
              <a:ext cx="92369" cy="95432"/>
            </a:xfrm>
            <a:prstGeom prst="ellipse">
              <a:avLst/>
            </a:prstGeom>
            <a:solidFill>
              <a:srgbClr val="333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="" xmlns:a16="http://schemas.microsoft.com/office/drawing/2014/main" id="{45216DB5-B273-4000-A51A-A91E084584BF}"/>
                  </a:ext>
                </a:extLst>
              </p:cNvPr>
              <p:cNvSpPr txBox="1"/>
              <p:nvPr/>
            </p:nvSpPr>
            <p:spPr>
              <a:xfrm>
                <a:off x="990600" y="6858000"/>
                <a:ext cx="22707600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Hãy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thời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gian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chạy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trung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bình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cự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li </a:t>
                </a:r>
                <a14:m>
                  <m:oMath xmlns:m="http://schemas.openxmlformats.org/officeDocument/2006/math"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100</m:t>
                    </m:r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𝑚</m:t>
                    </m:r>
                  </m:oMath>
                </a14:m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bạn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lớp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endParaRPr lang="en-US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5216DB5-B273-4000-A51A-A91E084584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6858000"/>
                <a:ext cx="22707600" cy="1569660"/>
              </a:xfrm>
              <a:prstGeom prst="rect">
                <a:avLst/>
              </a:prstGeom>
              <a:blipFill>
                <a:blip r:embed="rId3"/>
                <a:stretch>
                  <a:fillRect l="-1235" t="-93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="" xmlns:a16="http://schemas.microsoft.com/office/drawing/2014/main" id="{E4281BC9-83DD-4318-A234-725A16D3D9DB}"/>
                  </a:ext>
                </a:extLst>
              </p:cNvPr>
              <p:cNvSpPr txBox="1"/>
              <p:nvPr/>
            </p:nvSpPr>
            <p:spPr>
              <a:xfrm>
                <a:off x="762000" y="8427660"/>
                <a:ext cx="22021800" cy="45667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07000"/>
                  </a:lnSpc>
                  <a:spcBef>
                    <a:spcPts val="600"/>
                  </a:spcBef>
                </a:pPr>
                <a:r>
                  <a:rPr lang="en-US" sz="48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Lời</a:t>
                </a:r>
                <a:r>
                  <a:rPr lang="en-US" sz="48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r>
                  <a:rPr lang="en-US" sz="48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  <a:p>
                <a:pPr algn="just">
                  <a:lnSpc>
                    <a:spcPct val="107000"/>
                  </a:lnSpc>
                  <a:spcBef>
                    <a:spcPts val="600"/>
                  </a:spcBef>
                </a:pP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Thời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gian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chạy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trung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bình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cự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li </a:t>
                </a:r>
                <a14:m>
                  <m:oMath xmlns:m="http://schemas.openxmlformats.org/officeDocument/2006/math"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100</m:t>
                    </m:r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𝑚</m:t>
                    </m:r>
                  </m:oMath>
                </a14:m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bạn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lớp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 algn="ctr">
                  <a:lnSpc>
                    <a:spcPct val="107000"/>
                  </a:lnSpc>
                  <a:spcBef>
                    <a:spcPts val="600"/>
                  </a:spcBef>
                  <a:tabLst>
                    <a:tab pos="3238500" algn="ctr"/>
                    <a:tab pos="6477000" algn="r"/>
                  </a:tabLst>
                </a:pPr>
                <a:endParaRPr lang="en-US" sz="4800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ctr">
                  <a:lnSpc>
                    <a:spcPct val="107000"/>
                  </a:lnSpc>
                  <a:spcBef>
                    <a:spcPts val="600"/>
                  </a:spcBef>
                  <a:tabLst>
                    <a:tab pos="3238500" algn="ctr"/>
                    <a:tab pos="6477000" algn="r"/>
                  </a:tabLst>
                </a:pP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14:m>
                  <m:oMath xmlns:m="http://schemas.openxmlformats.org/officeDocument/2006/math">
                    <m:acc>
                      <m:accPr>
                        <m:chr m:val="̄"/>
                        <m:ctrlPr>
                          <a:rPr lang="en-US" sz="4800" i="1">
                            <a:effectLst/>
                            <a:latin typeface="Cambria Math"/>
                            <a:ea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𝑥</m:t>
                        </m:r>
                      </m:e>
                    </m:acc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800" i="1">
                            <a:effectLst/>
                            <a:latin typeface="Cambria Math"/>
                            <a:ea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12</m:t>
                        </m:r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Cambria Math" panose="02040503050406030204" pitchFamily="18" charset="0"/>
                          </a:rPr>
                          <m:t>⋅</m:t>
                        </m:r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5+13</m:t>
                        </m:r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Cambria Math" panose="02040503050406030204" pitchFamily="18" charset="0"/>
                          </a:rPr>
                          <m:t>⋅</m:t>
                        </m:r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7+14</m:t>
                        </m:r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Cambria Math" panose="02040503050406030204" pitchFamily="18" charset="0"/>
                          </a:rPr>
                          <m:t>⋅</m:t>
                        </m:r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10+15</m:t>
                        </m:r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Cambria Math" panose="02040503050406030204" pitchFamily="18" charset="0"/>
                          </a:rPr>
                          <m:t>⋅</m:t>
                        </m:r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8+16</m:t>
                        </m:r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Cambria Math" panose="02040503050406030204" pitchFamily="18" charset="0"/>
                          </a:rPr>
                          <m:t>⋅</m:t>
                        </m:r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6</m:t>
                        </m:r>
                      </m:num>
                      <m:den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36</m:t>
                        </m:r>
                      </m:den>
                    </m:f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≈14,08</m:t>
                    </m:r>
                  </m:oMath>
                </a14:m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endParaRPr lang="en-US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4281BC9-83DD-4318-A234-725A16D3D9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8427660"/>
                <a:ext cx="22021800" cy="4566763"/>
              </a:xfrm>
              <a:prstGeom prst="rect">
                <a:avLst/>
              </a:prstGeom>
              <a:blipFill>
                <a:blip r:embed="rId4"/>
                <a:stretch>
                  <a:fillRect l="-1246" t="-34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408EFFA3-234B-401C-B1CF-65A90321BBB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46939" y="4025814"/>
            <a:ext cx="21903383" cy="245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72856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A0C7B546-2C5B-43CF-B1AC-B0F5B1AF150F}"/>
              </a:ext>
            </a:extLst>
          </p:cNvPr>
          <p:cNvSpPr txBox="1"/>
          <p:nvPr/>
        </p:nvSpPr>
        <p:spPr>
          <a:xfrm>
            <a:off x="533400" y="1758361"/>
            <a:ext cx="8763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00B05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  <a:r>
              <a:rPr lang="vi-VN" sz="4800" b="1" dirty="0">
                <a:solidFill>
                  <a:srgbClr val="00B05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4800" b="1" dirty="0" err="1">
                <a:solidFill>
                  <a:srgbClr val="00B05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Trung</a:t>
            </a:r>
            <a:r>
              <a:rPr lang="en-US" sz="4800" b="1" dirty="0">
                <a:solidFill>
                  <a:srgbClr val="00B05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B05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vị</a:t>
            </a:r>
            <a:endParaRPr lang="en-US" sz="48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FC6A5C34-A743-47D2-B1A2-6CCF930AFA27}"/>
              </a:ext>
            </a:extLst>
          </p:cNvPr>
          <p:cNvGrpSpPr/>
          <p:nvPr/>
        </p:nvGrpSpPr>
        <p:grpSpPr>
          <a:xfrm>
            <a:off x="661003" y="2819400"/>
            <a:ext cx="1454536" cy="751840"/>
            <a:chOff x="0" y="92326"/>
            <a:chExt cx="575416" cy="197663"/>
          </a:xfrm>
        </p:grpSpPr>
        <p:grpSp>
          <p:nvGrpSpPr>
            <p:cNvPr id="5" name="Group 4">
              <a:extLst>
                <a:ext uri="{FF2B5EF4-FFF2-40B4-BE49-F238E27FC236}">
                  <a16:creationId xmlns="" xmlns:a16="http://schemas.microsoft.com/office/drawing/2014/main" id="{2FEA2D93-D254-45C1-BD5A-0D30FA7E2B98}"/>
                </a:ext>
              </a:extLst>
            </p:cNvPr>
            <p:cNvGrpSpPr/>
            <p:nvPr/>
          </p:nvGrpSpPr>
          <p:grpSpPr>
            <a:xfrm>
              <a:off x="0" y="92326"/>
              <a:ext cx="575416" cy="197663"/>
              <a:chOff x="0" y="92326"/>
              <a:chExt cx="644449" cy="302837"/>
            </a:xfrm>
          </p:grpSpPr>
          <p:sp>
            <p:nvSpPr>
              <p:cNvPr id="8" name="Arrow: Pentagon 7">
                <a:extLst>
                  <a:ext uri="{FF2B5EF4-FFF2-40B4-BE49-F238E27FC236}">
                    <a16:creationId xmlns="" xmlns:a16="http://schemas.microsoft.com/office/drawing/2014/main" id="{5AED9E88-21A5-4F6C-A63F-1963DFF3B5B8}"/>
                  </a:ext>
                </a:extLst>
              </p:cNvPr>
              <p:cNvSpPr/>
              <p:nvPr/>
            </p:nvSpPr>
            <p:spPr>
              <a:xfrm>
                <a:off x="0" y="103807"/>
                <a:ext cx="420648" cy="291356"/>
              </a:xfrm>
              <a:prstGeom prst="homePlat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" name="Arrow: Chevron 8">
                <a:extLst>
                  <a:ext uri="{FF2B5EF4-FFF2-40B4-BE49-F238E27FC236}">
                    <a16:creationId xmlns="" xmlns:a16="http://schemas.microsoft.com/office/drawing/2014/main" id="{5BB5944D-00AB-4ED1-AA88-A0EA2D9F6458}"/>
                  </a:ext>
                </a:extLst>
              </p:cNvPr>
              <p:cNvSpPr/>
              <p:nvPr/>
            </p:nvSpPr>
            <p:spPr>
              <a:xfrm>
                <a:off x="380243" y="92326"/>
                <a:ext cx="169459" cy="291671"/>
              </a:xfrm>
              <a:prstGeom prst="chevron">
                <a:avLst>
                  <a:gd name="adj" fmla="val 83506"/>
                </a:avLst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" name="Arrow: Chevron 9">
                <a:extLst>
                  <a:ext uri="{FF2B5EF4-FFF2-40B4-BE49-F238E27FC236}">
                    <a16:creationId xmlns="" xmlns:a16="http://schemas.microsoft.com/office/drawing/2014/main" id="{B9068707-A5B7-4D30-A785-2FDBEB93D29F}"/>
                  </a:ext>
                </a:extLst>
              </p:cNvPr>
              <p:cNvSpPr/>
              <p:nvPr/>
            </p:nvSpPr>
            <p:spPr>
              <a:xfrm>
                <a:off x="474990" y="92326"/>
                <a:ext cx="169459" cy="291671"/>
              </a:xfrm>
              <a:prstGeom prst="chevron">
                <a:avLst>
                  <a:gd name="adj" fmla="val 83506"/>
                </a:avLst>
              </a:prstGeom>
              <a:solidFill>
                <a:srgbClr val="0000CC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6" name="Flowchart: Terminator 5">
              <a:extLst>
                <a:ext uri="{FF2B5EF4-FFF2-40B4-BE49-F238E27FC236}">
                  <a16:creationId xmlns="" xmlns:a16="http://schemas.microsoft.com/office/drawing/2014/main" id="{7CE2713B-FE5C-44F9-991D-6F0907678CC2}"/>
                </a:ext>
              </a:extLst>
            </p:cNvPr>
            <p:cNvSpPr/>
            <p:nvPr/>
          </p:nvSpPr>
          <p:spPr>
            <a:xfrm>
              <a:off x="80311" y="137613"/>
              <a:ext cx="253736" cy="115827"/>
            </a:xfrm>
            <a:prstGeom prst="flowChartTerminator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="" xmlns:a16="http://schemas.microsoft.com/office/drawing/2014/main" id="{D8A02305-B42A-4104-A30B-317365B372BE}"/>
                </a:ext>
              </a:extLst>
            </p:cNvPr>
            <p:cNvSpPr/>
            <p:nvPr/>
          </p:nvSpPr>
          <p:spPr>
            <a:xfrm>
              <a:off x="211660" y="142761"/>
              <a:ext cx="92369" cy="95432"/>
            </a:xfrm>
            <a:prstGeom prst="ellipse">
              <a:avLst/>
            </a:prstGeom>
            <a:solidFill>
              <a:srgbClr val="333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A0FD5535-6296-4834-9653-CA028E131262}"/>
              </a:ext>
            </a:extLst>
          </p:cNvPr>
          <p:cNvSpPr txBox="1"/>
          <p:nvPr/>
        </p:nvSpPr>
        <p:spPr>
          <a:xfrm>
            <a:off x="521002" y="2819400"/>
            <a:ext cx="23341996" cy="3079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</a:t>
            </a:r>
            <a:r>
              <a:rPr lang="vi-VN" sz="4800" b="1" kern="1200" dirty="0">
                <a:solidFill>
                  <a:srgbClr val="FFC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HĐ</a:t>
            </a:r>
            <a:r>
              <a:rPr lang="en-US" sz="4800" b="1" kern="1200" dirty="0">
                <a:solidFill>
                  <a:srgbClr val="FFC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r>
              <a:rPr lang="vi-VN" sz="4800" b="1" kern="1200" dirty="0">
                <a:solidFill>
                  <a:srgbClr val="FFC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US" sz="4800" kern="1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4800" kern="1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kern="1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công</a:t>
            </a:r>
            <a:r>
              <a:rPr lang="en-US" sz="4800" kern="1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ty </a:t>
            </a:r>
            <a:r>
              <a:rPr lang="en-US" sz="4800" kern="1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nhỏ</a:t>
            </a:r>
            <a:r>
              <a:rPr lang="en-US" sz="4800" kern="1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kern="1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gồm</a:t>
            </a:r>
            <a:r>
              <a:rPr lang="en-US" sz="4800" kern="1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 </a:t>
            </a:r>
            <a:r>
              <a:rPr lang="en-US" sz="4800" kern="1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giám</a:t>
            </a:r>
            <a:r>
              <a:rPr lang="en-US" sz="4800" kern="1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kern="1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đốc</a:t>
            </a:r>
            <a:r>
              <a:rPr lang="en-US" sz="4800" kern="1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kern="1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4800" kern="1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5 </a:t>
            </a:r>
            <a:r>
              <a:rPr lang="en-US" sz="4800" kern="1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nhân</a:t>
            </a:r>
            <a:r>
              <a:rPr lang="en-US" sz="4800" kern="1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kern="1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viên</a:t>
            </a:r>
            <a:r>
              <a:rPr lang="en-US" sz="4800" kern="1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4800" kern="1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thu</a:t>
            </a:r>
            <a:r>
              <a:rPr lang="en-US" sz="4800" kern="1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kern="1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nhập</a:t>
            </a:r>
            <a:r>
              <a:rPr lang="en-US" sz="4800" kern="1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kern="1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mỗi</a:t>
            </a:r>
            <a:r>
              <a:rPr lang="en-US" sz="4800" kern="1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kern="1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tháng</a:t>
            </a:r>
            <a:r>
              <a:rPr lang="en-US" sz="4800" kern="1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kern="1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800" kern="1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kern="1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giám</a:t>
            </a:r>
            <a:r>
              <a:rPr lang="en-US" sz="4800" kern="1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kern="1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đốc</a:t>
            </a:r>
            <a:r>
              <a:rPr lang="en-US" sz="4800" kern="1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kern="1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4800" kern="1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20 </a:t>
            </a:r>
            <a:r>
              <a:rPr lang="en-US" sz="4800" kern="1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triệu</a:t>
            </a:r>
            <a:r>
              <a:rPr lang="en-US" sz="4800" kern="1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kern="1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đồng</a:t>
            </a:r>
            <a:r>
              <a:rPr lang="en-US" sz="4800" kern="1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4800" kern="1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800" kern="1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kern="1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nhân</a:t>
            </a:r>
            <a:r>
              <a:rPr lang="en-US" sz="4800" kern="1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kern="1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viên</a:t>
            </a:r>
            <a:r>
              <a:rPr lang="en-US" sz="4800" kern="1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kern="1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4800" kern="1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4 </a:t>
            </a:r>
            <a:r>
              <a:rPr lang="en-US" sz="4800" kern="1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triệu</a:t>
            </a:r>
            <a:r>
              <a:rPr lang="en-US" sz="4800" kern="1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kern="1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đồng</a:t>
            </a:r>
            <a:r>
              <a:rPr lang="en-US" sz="4800" kern="1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48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07000"/>
              </a:lnSpc>
            </a:pP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a)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Tính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thu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nhập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trung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bình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thành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viên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công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ty.</a:t>
            </a:r>
          </a:p>
          <a:p>
            <a:pPr algn="just">
              <a:lnSpc>
                <a:spcPct val="107000"/>
              </a:lnSpc>
            </a:pP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b) Thu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nhập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trung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bình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phản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ánh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đúng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thu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nhập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nhân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viên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công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ty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không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="" xmlns:a16="http://schemas.microsoft.com/office/drawing/2014/main" id="{AC23E94E-36A7-4217-9D1B-1956830F7B2D}"/>
                  </a:ext>
                </a:extLst>
              </p:cNvPr>
              <p:cNvSpPr txBox="1"/>
              <p:nvPr/>
            </p:nvSpPr>
            <p:spPr>
              <a:xfrm>
                <a:off x="533400" y="6539346"/>
                <a:ext cx="23469600" cy="70147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07000"/>
                  </a:lnSpc>
                  <a:spcBef>
                    <a:spcPts val="600"/>
                  </a:spcBef>
                </a:pPr>
                <a:r>
                  <a:rPr lang="en-US" sz="48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Lời</a:t>
                </a:r>
                <a:r>
                  <a:rPr lang="en-US" sz="48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r>
                  <a:rPr lang="en-US" sz="48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  <a:r>
                  <a:rPr lang="en-US" sz="4800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 algn="just">
                  <a:lnSpc>
                    <a:spcPct val="107000"/>
                  </a:lnSpc>
                  <a:spcBef>
                    <a:spcPts val="600"/>
                  </a:spcBef>
                </a:pP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Thu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nhập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trung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bình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thành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viên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công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ty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  <a:p>
                <a:pPr algn="ctr">
                  <a:lnSpc>
                    <a:spcPct val="107000"/>
                  </a:lnSpc>
                  <a:spcBef>
                    <a:spcPts val="600"/>
                  </a:spcBef>
                </a:pPr>
                <a14:m>
                  <m:oMath xmlns:m="http://schemas.openxmlformats.org/officeDocument/2006/math">
                    <m:acc>
                      <m:accPr>
                        <m:chr m:val="̄"/>
                        <m:ctrlPr>
                          <a:rPr lang="en-US" sz="4800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acc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800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20+4</m:t>
                        </m:r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Cambria Math" panose="02040503050406030204" pitchFamily="18" charset="0"/>
                          </a:rPr>
                          <m:t>⋅</m:t>
                        </m:r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6</m:t>
                        </m:r>
                      </m:den>
                    </m:f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≈6,67</m:t>
                    </m:r>
                  </m:oMath>
                </a14:m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triệu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algn="just">
                  <a:lnSpc>
                    <a:spcPct val="107000"/>
                  </a:lnSpc>
                  <a:spcBef>
                    <a:spcPts val="600"/>
                  </a:spcBef>
                </a:pP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Thu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nhập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trung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bình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phản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ánh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đúng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thu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nhập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nhân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viên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công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ty.</a:t>
                </a:r>
              </a:p>
              <a:p>
                <a:pPr algn="just">
                  <a:lnSpc>
                    <a:spcPct val="107000"/>
                  </a:lnSpc>
                  <a:spcAft>
                    <a:spcPts val="600"/>
                  </a:spcAft>
                </a:pP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trường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mẫu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liệu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trị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bất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thường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rất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lớn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hoặc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rất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bé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so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đa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trị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khác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),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người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dùng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trung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bình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để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đo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xu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thế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trung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mà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dùng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trung</a:t>
                </a:r>
                <a:r>
                  <a:rPr lang="en-US" sz="4800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vị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endParaRPr lang="en-US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C23E94E-36A7-4217-9D1B-1956830F7B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6539346"/>
                <a:ext cx="23469600" cy="7014741"/>
              </a:xfrm>
              <a:prstGeom prst="rect">
                <a:avLst/>
              </a:prstGeom>
              <a:blipFill>
                <a:blip r:embed="rId2"/>
                <a:stretch>
                  <a:fillRect l="-1195" t="-2261" r="-11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9124687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2&quot;/&gt;&lt;/object&gt;&lt;object type=&quot;3&quot; unique_id=&quot;10008&quot;&gt;&lt;property id=&quot;20148&quot; value=&quot;5&quot;/&gt;&lt;property id=&quot;20300&quot; value=&quot;Slide 6&quot;/&gt;&lt;property id=&quot;20307&quot; value=&quot;263&quot;/&gt;&lt;/object&gt;&lt;object type=&quot;3&quot; unique_id=&quot;10009&quot;&gt;&lt;property id=&quot;20148&quot; value=&quot;5&quot;/&gt;&lt;property id=&quot;20300&quot; value=&quot;Slide 7&quot;/&gt;&lt;property id=&quot;20307&quot; value=&quot;264&quot;/&gt;&lt;/object&gt;&lt;object type=&quot;3&quot; unique_id=&quot;10010&quot;&gt;&lt;property id=&quot;20148&quot; value=&quot;5&quot;/&gt;&lt;property id=&quot;20300&quot; value=&quot;Slide 8&quot;/&gt;&lt;property id=&quot;20307&quot; value=&quot;265&quot;/&gt;&lt;/object&gt;&lt;object type=&quot;3&quot; unique_id=&quot;10011&quot;&gt;&lt;property id=&quot;20148&quot; value=&quot;5&quot;/&gt;&lt;property id=&quot;20300&quot; value=&quot;Slide 9&quot;/&gt;&lt;property id=&quot;20307&quot; value=&quot;266&quot;/&gt;&lt;/object&gt;&lt;object type=&quot;3&quot; unique_id=&quot;10012&quot;&gt;&lt;property id=&quot;20148&quot; value=&quot;5&quot;/&gt;&lt;property id=&quot;20300&quot; value=&quot;Slide 10&quot;/&gt;&lt;property id=&quot;20307&quot; value=&quot;267&quot;/&gt;&lt;/object&gt;&lt;object type=&quot;3&quot; unique_id=&quot;10013&quot;&gt;&lt;property id=&quot;20148&quot; value=&quot;5&quot;/&gt;&lt;property id=&quot;20300&quot; value=&quot;Slide 11&quot;/&gt;&lt;property id=&quot;20307&quot; value=&quot;269&quot;/&gt;&lt;/object&gt;&lt;object type=&quot;3&quot; unique_id=&quot;10014&quot;&gt;&lt;property id=&quot;20148&quot; value=&quot;5&quot;/&gt;&lt;property id=&quot;20300&quot; value=&quot;Slide 12&quot;/&gt;&lt;property id=&quot;20307&quot; value=&quot;270&quot;/&gt;&lt;/object&gt;&lt;object type=&quot;3&quot; unique_id=&quot;10015&quot;&gt;&lt;property id=&quot;20148&quot; value=&quot;5&quot;/&gt;&lt;property id=&quot;20300&quot; value=&quot;Slide 13&quot;/&gt;&lt;property id=&quot;20307&quot; value=&quot;274&quot;/&gt;&lt;/object&gt;&lt;object type=&quot;3&quot; unique_id=&quot;10016&quot;&gt;&lt;property id=&quot;20148&quot; value=&quot;5&quot;/&gt;&lt;property id=&quot;20300&quot; value=&quot;Slide 14&quot;/&gt;&lt;property id=&quot;20307&quot; value=&quot;275&quot;/&gt;&lt;/object&gt;&lt;object type=&quot;3&quot; unique_id=&quot;10017&quot;&gt;&lt;property id=&quot;20148&quot; value=&quot;5&quot;/&gt;&lt;property id=&quot;20300&quot; value=&quot;Slide 15&quot;/&gt;&lt;property id=&quot;20307&quot; value=&quot;276&quot;/&gt;&lt;/object&gt;&lt;object type=&quot;3&quot; unique_id=&quot;10018&quot;&gt;&lt;property id=&quot;20148&quot; value=&quot;5&quot;/&gt;&lt;property id=&quot;20300&quot; value=&quot;Slide 16&quot;/&gt;&lt;property id=&quot;20307&quot; value=&quot;277&quot;/&gt;&lt;/object&gt;&lt;object type=&quot;3&quot; unique_id=&quot;10019&quot;&gt;&lt;property id=&quot;20148&quot; value=&quot;5&quot;/&gt;&lt;property id=&quot;20300&quot; value=&quot;Slide 17&quot;/&gt;&lt;property id=&quot;20307&quot; value=&quot;271&quot;/&gt;&lt;/object&gt;&lt;object type=&quot;3&quot; unique_id=&quot;10020&quot;&gt;&lt;property id=&quot;20148&quot; value=&quot;5&quot;/&gt;&lt;property id=&quot;20300&quot; value=&quot;Slide 18&quot;/&gt;&lt;property id=&quot;20307&quot; value=&quot;278&quot;/&gt;&lt;/object&gt;&lt;object type=&quot;3&quot; unique_id=&quot;10021&quot;&gt;&lt;property id=&quot;20148&quot; value=&quot;5&quot;/&gt;&lt;property id=&quot;20300&quot; value=&quot;Slide 19&quot;/&gt;&lt;property id=&quot;20307&quot; value=&quot;279&quot;/&gt;&lt;/object&gt;&lt;object type=&quot;3&quot; unique_id=&quot;10022&quot;&gt;&lt;property id=&quot;20148&quot; value=&quot;5&quot;/&gt;&lt;property id=&quot;20300&quot; value=&quot;Slide 20&quot;/&gt;&lt;property id=&quot;20307&quot; value=&quot;272&quot;/&gt;&lt;/object&gt;&lt;object type=&quot;3&quot; unique_id=&quot;10023&quot;&gt;&lt;property id=&quot;20148&quot; value=&quot;5&quot;/&gt;&lt;property id=&quot;20300&quot; value=&quot;Slide 21&quot;/&gt;&lt;property id=&quot;20307&quot; value=&quot;273&quot;/&gt;&lt;/object&gt;&lt;object type=&quot;3&quot; unique_id=&quot;10024&quot;&gt;&lt;property id=&quot;20148&quot; value=&quot;5&quot;/&gt;&lt;property id=&quot;20300&quot; value=&quot;Slide 22&quot;/&gt;&lt;property id=&quot;20307&quot; value=&quot;268&quot;/&gt;&lt;/object&gt;&lt;object type=&quot;3&quot; unique_id=&quot;10025&quot;&gt;&lt;property id=&quot;20148&quot; value=&quot;5&quot;/&gt;&lt;property id=&quot;20300&quot; value=&quot;Slide 23&quot;/&gt;&lt;property id=&quot;20307&quot; value=&quot;280&quot;/&gt;&lt;/object&gt;&lt;object type=&quot;3&quot; unique_id=&quot;10026&quot;&gt;&lt;property id=&quot;20148&quot; value=&quot;5&quot;/&gt;&lt;property id=&quot;20300&quot; value=&quot;Slide 24&quot;/&gt;&lt;property id=&quot;20307&quot; value=&quot;281&quot;/&gt;&lt;/object&gt;&lt;object type=&quot;3&quot; unique_id=&quot;10027&quot;&gt;&lt;property id=&quot;20148&quot; value=&quot;5&quot;/&gt;&lt;property id=&quot;20300&quot; value=&quot;Slide 25&quot;/&gt;&lt;property id=&quot;20307&quot; value=&quot;282&quot;/&gt;&lt;/object&gt;&lt;/object&gt;&lt;object type=&quot;8&quot; unique_id=&quot;1005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0</TotalTime>
  <Words>4068</Words>
  <Application>Microsoft Office PowerPoint</Application>
  <PresentationFormat>Custom</PresentationFormat>
  <Paragraphs>366</Paragraphs>
  <Slides>41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41</vt:i4>
      </vt:variant>
    </vt:vector>
  </HeadingPairs>
  <TitlesOfParts>
    <vt:vector size="43" baseType="lpstr"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>thuvienhoclieu.com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thuvienhoclieu.com</dc:title>
  <dc:subject/>
  <dc:creator>thuvienhoclieu.com</dc:creator>
  <cp:keywords>thuvienhoclieu.com</cp:keywords>
  <dc:description>thuvienhoclieu.com</dc:description>
  <cp:lastModifiedBy/>
  <cp:revision>1</cp:revision>
  <dcterms:created xsi:type="dcterms:W3CDTF">2022-09-06T09:54:58Z</dcterms:created>
  <dcterms:modified xsi:type="dcterms:W3CDTF">2022-09-06T09:55:06Z</dcterms:modified>
  <cp:category/>
</cp:coreProperties>
</file>