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9" r:id="rId2"/>
    <p:sldId id="306" r:id="rId3"/>
    <p:sldId id="355" r:id="rId4"/>
    <p:sldId id="341" r:id="rId5"/>
    <p:sldId id="301" r:id="rId6"/>
    <p:sldId id="342" r:id="rId7"/>
    <p:sldId id="343" r:id="rId8"/>
    <p:sldId id="344" r:id="rId9"/>
    <p:sldId id="347" r:id="rId10"/>
    <p:sldId id="340" r:id="rId11"/>
    <p:sldId id="345" r:id="rId12"/>
    <p:sldId id="346" r:id="rId13"/>
    <p:sldId id="348" r:id="rId14"/>
    <p:sldId id="323" r:id="rId15"/>
    <p:sldId id="349" r:id="rId16"/>
    <p:sldId id="350" r:id="rId17"/>
    <p:sldId id="351" r:id="rId18"/>
    <p:sldId id="352" r:id="rId19"/>
    <p:sldId id="353" r:id="rId20"/>
    <p:sldId id="354" r:id="rId21"/>
    <p:sldId id="285" r:id="rId22"/>
    <p:sldId id="265" r:id="rId23"/>
    <p:sldId id="32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333CC"/>
    <a:srgbClr val="3333FF"/>
    <a:srgbClr val="FF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06649" y="1272149"/>
            <a:ext cx="7770616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4400" b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DÙNG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14458"/>
            <a:ext cx="9079025" cy="584775"/>
            <a:chOff x="689904" y="1364508"/>
            <a:chExt cx="9079025" cy="584775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9830" y="1364508"/>
              <a:ext cx="86490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32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/>
                <a:t>Dùng địa chỉ các ô dữ liệu trong công thức Excel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299387" y="2432574"/>
            <a:ext cx="9577879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Excel tự động tính toán lại khi số liệu đầu vào có sự thay đổi.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Trong công thức tính toán cần dùng địa chỉ ô chứa số liệu thay cho số liệu trực tiếp.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Các địa chỉ ô chính là các biến, nhận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trị cụ thể là dữ liệu điền vào ô. Kết quả xuất hiện trong ô được tính theo công thức.</a:t>
            </a:r>
          </a:p>
        </p:txBody>
      </p: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97539" y="1651378"/>
            <a:ext cx="6701052" cy="307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5296" y="260086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Ghi nhớ: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Viết công thức có chứa địa chỉ các ô trong bảng tính là một cách điều khiển tính toán tự động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700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5277" y="903217"/>
            <a:ext cx="908940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Quan sát hình 2 và cho biết làm thế nào để các ô tiếp theo D3 đến D6 có thể tính tự động theo công thức mà không cần gõ công thức nữa?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94493" y="2702257"/>
            <a:ext cx="5457024" cy="29314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38575" y="5785585"/>
            <a:ext cx="6368859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i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2. Nhiệt độ trong ngày của một số thành phố</a:t>
            </a:r>
            <a:endParaRPr lang="en-US" sz="2400" i="1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94922" l="10000" r="90000">
                        <a14:foregroundMark x1="51571" y1="76823" x2="51571" y2="76823"/>
                        <a14:foregroundMark x1="51571" y1="76823" x2="51571" y2="76823"/>
                        <a14:foregroundMark x1="49857" y1="72135" x2="49857" y2="72135"/>
                        <a14:foregroundMark x1="57714" y1="68099" x2="57714" y2="68099"/>
                        <a14:foregroundMark x1="52429" y1="67318" x2="52429" y2="67318"/>
                        <a14:foregroundMark x1="49000" y1="67318" x2="49000" y2="67318"/>
                        <a14:foregroundMark x1="49000" y1="78385" x2="49000" y2="78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026" y="826938"/>
            <a:ext cx="1578146" cy="173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199070"/>
            <a:ext cx="6634459" cy="584775"/>
            <a:chOff x="689904" y="1349120"/>
            <a:chExt cx="6634459" cy="584775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42863" y="1349120"/>
              <a:ext cx="61815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32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/>
                <a:t>Tự động điền công thức theo mẫu 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299387" y="2196355"/>
            <a:ext cx="9768947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Nhãy chuột chọn ô D2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Gõ =B2-C2, nhấn Enter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ô D2; trỏ chuột vào tay nắm của ô D2; con trỏ chuột thành hình dấu cộng (+)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4.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Kéo thả chuột đến ô D6; kết quả phép trừ xuất hiện trong các ô Từ D3 đến D6</a:t>
            </a:r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93075" y="1279704"/>
            <a:ext cx="6595802" cy="3537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67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79678" y="1530121"/>
            <a:ext cx="6476473" cy="32875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59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14458"/>
            <a:ext cx="2600569" cy="584775"/>
            <a:chOff x="689904" y="1364508"/>
            <a:chExt cx="2600569" cy="584775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83806" y="1364508"/>
              <a:ext cx="21066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32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/>
                <a:t>Thực hành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76557" y="2436780"/>
            <a:ext cx="9564231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1.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Thao tác theo hướng dẫn trong mục “Tự động điền công thức theo mẫu”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2.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Điền công thức tính chỉ số BMI vào cột BMI thay cho các số liệu trực tiếp trong tệp “ThucHanh.xlsx”</a:t>
            </a:r>
          </a:p>
        </p:txBody>
      </p:sp>
    </p:spTree>
    <p:extLst>
      <p:ext uri="{BB962C8B-B14F-4D97-AF65-F5344CB8AC3E}">
        <p14:creationId xmlns:p14="http://schemas.microsoft.com/office/powerpoint/2010/main" val="3779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70246" y="1580258"/>
            <a:ext cx="6678138" cy="33465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33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24585" y="1360952"/>
            <a:ext cx="7218661" cy="35522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87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578" y="875584"/>
            <a:ext cx="3506881" cy="4964078"/>
          </a:xfrm>
          <a:prstGeom prst="rect">
            <a:avLst/>
          </a:prstGeom>
        </p:spPr>
      </p:pic>
      <p:sp>
        <p:nvSpPr>
          <p:cNvPr id="16" name="Cloud 15"/>
          <p:cNvSpPr/>
          <p:nvPr/>
        </p:nvSpPr>
        <p:spPr>
          <a:xfrm>
            <a:off x="3865174" y="1476881"/>
            <a:ext cx="7349674" cy="335406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đã biết phần mềm Excel có thể tự động tính toán theo công thức cho trước. Em có biết cách ra lệnh cho Excel làm việc này không?</a:t>
            </a:r>
          </a:p>
        </p:txBody>
      </p: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42448" y="1469020"/>
            <a:ext cx="8597445" cy="3744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8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30335" y="2181680"/>
            <a:ext cx="960802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Bài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Trong bảng tổng hợp thu - chi của em, hãy tính số liệu ở cột chênh lệch và tính số tiền hiện còn cho từng tuần (bằng cách điền công thức tính)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64608" y="1665272"/>
            <a:ext cx="9767247" cy="386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Câu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Kết quả khác nhau thế nào nếu gõ nhập vào ô một biểu thức số học không có dấu “=” đứng trước và có một dấu “=” đứng trước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Câu 2.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Dùng địa chỉ ô trong biểu thức tính toán ưu việt hơn viết số liệu trực tiếp ở điểm nào?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Câu 3.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Tại sao nói Excel biết cách tự động điền công thức theo mẫu vào một dãy ô?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838" y="1368526"/>
            <a:ext cx="80749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vi-VN" sz="2800" b="1" i="1" u="sng">
                <a:solidFill>
                  <a:srgbClr val="333333"/>
                </a:solidFill>
                <a:latin typeface="+mj-lt"/>
              </a:rPr>
              <a:t>Câu trả lời:</a:t>
            </a:r>
            <a:endParaRPr lang="vi-VN" sz="2800">
              <a:solidFill>
                <a:srgbClr val="333333"/>
              </a:solidFill>
              <a:latin typeface="+mj-lt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vi-VN" sz="2800">
                <a:solidFill>
                  <a:srgbClr val="333333"/>
                </a:solidFill>
                <a:latin typeface="+mj-lt"/>
              </a:rPr>
              <a:t>Cách ra lệnh cho Excel tự </a:t>
            </a:r>
            <a:r>
              <a:rPr lang="vi-VN" sz="2800" smtClean="0">
                <a:solidFill>
                  <a:srgbClr val="333333"/>
                </a:solidFill>
                <a:latin typeface="+mj-lt"/>
              </a:rPr>
              <a:t>đ</a:t>
            </a:r>
            <a:r>
              <a:rPr lang="en-US" sz="280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  <a:r>
              <a:rPr lang="vi-VN" sz="2800" smtClean="0">
                <a:solidFill>
                  <a:srgbClr val="333333"/>
                </a:solidFill>
                <a:latin typeface="+mj-lt"/>
              </a:rPr>
              <a:t>ng </a:t>
            </a:r>
            <a:r>
              <a:rPr lang="vi-VN" sz="2800">
                <a:solidFill>
                  <a:srgbClr val="333333"/>
                </a:solidFill>
                <a:latin typeface="+mj-lt"/>
              </a:rPr>
              <a:t>tính toán theo công thức cho trước chúng ta cần thêm dấu "=", sau đó nhập biểu thức và nhấn Enter để Excel có thể tự động tính toán.</a:t>
            </a:r>
            <a:endParaRPr lang="vi-VN" sz="2800" b="0" i="0">
              <a:solidFill>
                <a:srgbClr val="33333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10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306471" y="2118090"/>
            <a:ext cx="7742830" cy="164915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Em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hãy nêu cách thực hiện tính toán số học trong Excel?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94922" l="10000" r="90000">
                        <a14:foregroundMark x1="51571" y1="76823" x2="51571" y2="76823"/>
                        <a14:foregroundMark x1="51571" y1="76823" x2="51571" y2="76823"/>
                        <a14:foregroundMark x1="49857" y1="72135" x2="49857" y2="72135"/>
                        <a14:foregroundMark x1="57714" y1="68099" x2="57714" y2="68099"/>
                        <a14:foregroundMark x1="52429" y1="67318" x2="52429" y2="67318"/>
                        <a14:foregroundMark x1="49000" y1="67318" x2="49000" y2="67318"/>
                        <a14:foregroundMark x1="49000" y1="78385" x2="49000" y2="78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4378" y="499392"/>
            <a:ext cx="1578146" cy="173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14458"/>
            <a:ext cx="5634171" cy="584775"/>
            <a:chOff x="689904" y="1364508"/>
            <a:chExt cx="5634171" cy="584775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9830" y="1364508"/>
              <a:ext cx="52042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toán số học trong Excel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680382" y="2291598"/>
            <a:ext cx="9107929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Công thức tính toán số học trong Excel: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= &lt;biểu thức số học&gt;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Chú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ý: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thiếu dấu “=” Excel không coi đó là công thức và không thực hiện tính toán</a:t>
            </a: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7755" y="693190"/>
            <a:ext cx="5405582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phép toán số học trong Excel: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89482"/>
              </p:ext>
            </p:extLst>
          </p:nvPr>
        </p:nvGraphicFramePr>
        <p:xfrm>
          <a:off x="1579183" y="1859926"/>
          <a:ext cx="8997832" cy="378561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840650">
                  <a:extLst>
                    <a:ext uri="{9D8B030D-6E8A-4147-A177-3AD203B41FA5}">
                      <a16:colId xmlns="" xmlns:a16="http://schemas.microsoft.com/office/drawing/2014/main" val="1844558088"/>
                    </a:ext>
                  </a:extLst>
                </a:gridCol>
                <a:gridCol w="1976741">
                  <a:extLst>
                    <a:ext uri="{9D8B030D-6E8A-4147-A177-3AD203B41FA5}">
                      <a16:colId xmlns="" xmlns:a16="http://schemas.microsoft.com/office/drawing/2014/main" val="2410546167"/>
                    </a:ext>
                  </a:extLst>
                </a:gridCol>
                <a:gridCol w="2372089">
                  <a:extLst>
                    <a:ext uri="{9D8B030D-6E8A-4147-A177-3AD203B41FA5}">
                      <a16:colId xmlns="" xmlns:a16="http://schemas.microsoft.com/office/drawing/2014/main" val="3184297144"/>
                    </a:ext>
                  </a:extLst>
                </a:gridCol>
                <a:gridCol w="1808352">
                  <a:extLst>
                    <a:ext uri="{9D8B030D-6E8A-4147-A177-3AD203B41FA5}">
                      <a16:colId xmlns="" xmlns:a16="http://schemas.microsoft.com/office/drawing/2014/main" val="12212507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phép toán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 hiệu trong Excel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 dụ công thức trong ô tính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quả hiển thị trong ô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370532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=18+3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64049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=21-4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61677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=8*5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44308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=18/3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74856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Lũy thừa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^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=6^2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60045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 phần trăm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=16%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3087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8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75046" y="1672821"/>
            <a:ext cx="6096000" cy="260741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Ghi nhớ: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Có thể dùng bảng tính Excel để làm các phép tính số học, tính giá trị biểu thức số học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804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4896" y="876396"/>
            <a:ext cx="10140287" cy="53801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7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Em </a:t>
            </a:r>
            <a:r>
              <a:rPr lang="en-US" sz="2700">
                <a:latin typeface="Times New Roman" panose="02020603050405020304" pitchFamily="18" charset="0"/>
                <a:ea typeface="Times New Roman" panose="02020603050405020304" pitchFamily="18" charset="0"/>
              </a:rPr>
              <a:t>hãy tạo một bảng tính </a:t>
            </a:r>
            <a:r>
              <a:rPr lang="en-US" sz="27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trong </a:t>
            </a:r>
            <a:r>
              <a:rPr lang="en-US" sz="2700">
                <a:latin typeface="Times New Roman" panose="02020603050405020304" pitchFamily="18" charset="0"/>
                <a:ea typeface="Times New Roman" panose="02020603050405020304" pitchFamily="18" charset="0"/>
              </a:rPr>
              <a:t>Excel như ở Hình 2 và thực hiện các việc sau: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700">
                <a:latin typeface="Times New Roman" panose="02020603050405020304" pitchFamily="18" charset="0"/>
                <a:ea typeface="Times New Roman" panose="02020603050405020304" pitchFamily="18" charset="0"/>
              </a:rPr>
              <a:t>1) Gõ =30-23 vào ô D5 rồi nhấn Enter, quan sát thanh công thức và kết quả ở ô D5. Đổi giá trị ở ô C5 thành 27, quan sát xem giá trị ở ô D5 có thay đổi không?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700">
                <a:latin typeface="Times New Roman" panose="02020603050405020304" pitchFamily="18" charset="0"/>
                <a:ea typeface="Times New Roman" panose="02020603050405020304" pitchFamily="18" charset="0"/>
              </a:rPr>
              <a:t>2) Gõ =B2-C2 vào ô D2 rồi nhấn Enter, quan sát thanh công thức và kết quả ở ô D2. Đổi giá trị ở ô C2 thành 11, quan sát xem giá trị ở ô D2 có thay đổi không?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700">
                <a:latin typeface="Times New Roman" panose="02020603050405020304" pitchFamily="18" charset="0"/>
                <a:ea typeface="Times New Roman" panose="02020603050405020304" pitchFamily="18" charset="0"/>
              </a:rPr>
              <a:t>3) Để tính các giá trị cho cột D của bảng, em muốn dùng cách như ở ý 1) hay ở ý 2)? Giải thích tại sao.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57737" y="102177"/>
            <a:ext cx="4353220" cy="701545"/>
            <a:chOff x="4168573" y="1295284"/>
            <a:chExt cx="4353220" cy="701545"/>
          </a:xfrm>
        </p:grpSpPr>
        <p:sp>
          <p:nvSpPr>
            <p:cNvPr id="4" name="Rounded Rectangle 3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HOẠT ĐỘNG 2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4270" y="1313366"/>
              <a:ext cx="722412" cy="6653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76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3200" y="1000390"/>
            <a:ext cx="6412367" cy="38991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0550" y="5237894"/>
            <a:ext cx="739766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2. Nhiệt độ trong ngày của một số thành phố</a:t>
            </a:r>
            <a:endParaRPr lang="en-US" sz="2800" i="1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Custom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/>
  <cp:keywords>thuvienhoclieu.com</cp:keywords>
  <dc:description>thuvienhoclieu.com</dc:description>
  <cp:lastModifiedBy/>
  <cp:revision>1</cp:revision>
  <dcterms:created xsi:type="dcterms:W3CDTF">2022-08-04T14:22:57Z</dcterms:created>
  <dcterms:modified xsi:type="dcterms:W3CDTF">2022-08-04T23:17:19Z</dcterms:modified>
</cp:coreProperties>
</file>