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69" r:id="rId2"/>
    <p:sldId id="270" r:id="rId3"/>
    <p:sldId id="259" r:id="rId4"/>
    <p:sldId id="272" r:id="rId5"/>
    <p:sldId id="279" r:id="rId6"/>
    <p:sldId id="262" r:id="rId7"/>
    <p:sldId id="261" r:id="rId8"/>
    <p:sldId id="263" r:id="rId9"/>
    <p:sldId id="283" r:id="rId10"/>
    <p:sldId id="284" r:id="rId11"/>
    <p:sldId id="264" r:id="rId12"/>
    <p:sldId id="280" r:id="rId13"/>
    <p:sldId id="265" r:id="rId14"/>
    <p:sldId id="278" r:id="rId15"/>
    <p:sldId id="281" r:id="rId16"/>
    <p:sldId id="273" r:id="rId17"/>
    <p:sldId id="274" r:id="rId18"/>
    <p:sldId id="275" r:id="rId19"/>
    <p:sldId id="276" r:id="rId20"/>
    <p:sldId id="277" r:id="rId21"/>
    <p:sldId id="266"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CCFF"/>
    <a:srgbClr val="FFFFCC"/>
    <a:srgbClr val="41719C"/>
    <a:srgbClr val="FF99FF"/>
    <a:srgbClr val="FF00FF"/>
    <a:srgbClr val="F8F8F8"/>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6116D-D749-4333-8A20-75867DF24F75}"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6116D-D749-4333-8A20-75867DF24F75}" type="datetimeFigureOut">
              <a:rPr lang="en-US" smtClean="0"/>
              <a:t>8/4/2022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6116D-D749-4333-8A20-75867DF24F75}" type="datetimeFigureOut">
              <a:rPr lang="en-US" smtClean="0"/>
              <a:t>8/4/2022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8/4/2022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8/4/2022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2.png"/><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5.wdp"/><Relationship Id="rId9" Type="http://schemas.microsoft.com/office/2007/relationships/hdphoto" Target="../media/hdphoto6.wdp"/></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microsoft.com/office/2007/relationships/hdphoto" Target="../media/hdphoto5.wdp"/><Relationship Id="rId9" Type="http://schemas.microsoft.com/office/2007/relationships/hdphoto" Target="../media/hdphoto7.wdp"/></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5.wdp"/><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9804" b="89216" l="3759" r="89474"/>
                    </a14:imgEffect>
                  </a14:imgLayer>
                </a14:imgProps>
              </a:ext>
            </a:extLst>
          </a:blip>
          <a:stretch>
            <a:fillRect/>
          </a:stretch>
        </p:blipFill>
        <p:spPr>
          <a:xfrm>
            <a:off x="9088809" y="5437126"/>
            <a:ext cx="1574707" cy="1086378"/>
          </a:xfrm>
          <a:prstGeom prst="rect">
            <a:avLst/>
          </a:prstGeom>
        </p:spPr>
      </p:pic>
      <p:sp>
        <p:nvSpPr>
          <p:cNvPr id="2" name="Rounded Rectangle 1"/>
          <p:cNvSpPr/>
          <p:nvPr/>
        </p:nvSpPr>
        <p:spPr>
          <a:xfrm>
            <a:off x="1883391" y="1787339"/>
            <a:ext cx="8993874" cy="3510748"/>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15000"/>
              </a:lnSpc>
              <a:spcBef>
                <a:spcPts val="600"/>
              </a:spcBef>
              <a:spcAft>
                <a:spcPts val="600"/>
              </a:spcAft>
            </a:pPr>
            <a:r>
              <a:rPr lang="en-US" sz="4000" b="1">
                <a:solidFill>
                  <a:srgbClr val="C00000"/>
                </a:solidFill>
                <a:latin typeface="Times New Roman" panose="02020603050405020304" pitchFamily="18" charset="0"/>
                <a:ea typeface="Times New Roman" panose="02020603050405020304" pitchFamily="18" charset="0"/>
              </a:rPr>
              <a:t>CHỦ ĐỀ </a:t>
            </a:r>
            <a:r>
              <a:rPr lang="en-US" sz="6000" b="1" smtClean="0">
                <a:solidFill>
                  <a:srgbClr val="0070C0"/>
                </a:solidFill>
                <a:latin typeface="Times New Roman" panose="02020603050405020304" pitchFamily="18" charset="0"/>
                <a:ea typeface="Times New Roman" panose="02020603050405020304" pitchFamily="18" charset="0"/>
              </a:rPr>
              <a:t>A</a:t>
            </a:r>
          </a:p>
          <a:p>
            <a:pPr algn="ctr">
              <a:lnSpc>
                <a:spcPct val="115000"/>
              </a:lnSpc>
              <a:spcBef>
                <a:spcPts val="600"/>
              </a:spcBef>
              <a:spcAft>
                <a:spcPts val="600"/>
              </a:spcAft>
            </a:pPr>
            <a:r>
              <a:rPr lang="en-US" sz="4000" b="1" smtClean="0">
                <a:solidFill>
                  <a:srgbClr val="C00000"/>
                </a:solidFill>
                <a:latin typeface="Times New Roman" panose="02020603050405020304" pitchFamily="18" charset="0"/>
                <a:ea typeface="Times New Roman" panose="02020603050405020304" pitchFamily="18" charset="0"/>
              </a:rPr>
              <a:t>MÁY </a:t>
            </a:r>
            <a:r>
              <a:rPr lang="en-US" sz="4000" b="1">
                <a:solidFill>
                  <a:srgbClr val="C00000"/>
                </a:solidFill>
                <a:latin typeface="Times New Roman" panose="02020603050405020304" pitchFamily="18" charset="0"/>
                <a:ea typeface="Times New Roman" panose="02020603050405020304" pitchFamily="18" charset="0"/>
              </a:rPr>
              <a:t>TÍNH VÀ CỘNG ĐỒNG</a:t>
            </a:r>
            <a:endParaRPr lang="en-US" sz="40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2400" b="1">
                <a:solidFill>
                  <a:srgbClr val="002060"/>
                </a:solidFill>
                <a:latin typeface="Times New Roman" panose="02020603050405020304" pitchFamily="18" charset="0"/>
                <a:ea typeface="Times New Roman" panose="02020603050405020304" pitchFamily="18" charset="0"/>
              </a:rPr>
              <a:t>SƠ LƯỢC VỀ CÁC THÀNH PHẦN CỦA MÁY TÍNH </a:t>
            </a:r>
            <a:endParaRPr lang="en-US" sz="2400">
              <a:solidFill>
                <a:srgbClr val="002060"/>
              </a:solidFill>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2400" b="1">
                <a:solidFill>
                  <a:srgbClr val="002060"/>
                </a:solidFill>
                <a:latin typeface="Times New Roman" panose="02020603050405020304" pitchFamily="18" charset="0"/>
                <a:ea typeface="Times New Roman" panose="02020603050405020304" pitchFamily="18" charset="0"/>
              </a:rPr>
              <a:t>KHÁI NIỆM HỆ ĐIỀU HÀNH VÀ PHẦN MỀM ỨNG DỤNG </a:t>
            </a:r>
            <a:endParaRPr lang="en-US" sz="240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4290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666" y="864973"/>
            <a:ext cx="4895335" cy="4704862"/>
          </a:xfrm>
        </p:spPr>
        <p:txBody>
          <a:bodyPr>
            <a:noAutofit/>
          </a:bodyPr>
          <a:lstStyle/>
          <a:p>
            <a:pPr algn="just">
              <a:lnSpc>
                <a:spcPct val="100000"/>
              </a:lnSpc>
              <a:spcBef>
                <a:spcPts val="1200"/>
              </a:spcBef>
              <a:spcAft>
                <a:spcPts val="1200"/>
              </a:spcAft>
            </a:pPr>
            <a:r>
              <a:rPr lang="en-US" smtClean="0">
                <a:latin typeface="Times New Roman" panose="02020603050405020304" pitchFamily="18" charset="0"/>
                <a:cs typeface="Times New Roman" panose="02020603050405020304" pitchFamily="18" charset="0"/>
              </a:rPr>
              <a:t>Muốn máy tính để bàn có khả năng nhận thông tin dạng hình ảnh, ta có thể cắm thêm thiết bị thu hình trực tiếp (webcam)</a:t>
            </a:r>
          </a:p>
          <a:p>
            <a:pPr algn="just">
              <a:lnSpc>
                <a:spcPct val="100000"/>
              </a:lnSpc>
              <a:spcBef>
                <a:spcPts val="1200"/>
              </a:spcBef>
              <a:spcAft>
                <a:spcPts val="1200"/>
              </a:spcAft>
            </a:pPr>
            <a:r>
              <a:rPr lang="en-US" smtClean="0">
                <a:latin typeface="Times New Roman" panose="02020603050405020304" pitchFamily="18" charset="0"/>
                <a:cs typeface="Times New Roman" panose="02020603050405020304" pitchFamily="18" charset="0"/>
              </a:rPr>
              <a:t>Cắm thêm loa hay bộ tai nghe kèm micro sẽ làm cho máy tính để bàn có khả năng xuất ra và nhận vào thông tin dạng âm thanh</a:t>
            </a:r>
            <a:endParaRPr lang="en-US">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95336" y="360006"/>
            <a:ext cx="3203756" cy="266979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5497" y="3698542"/>
            <a:ext cx="3243595" cy="2456598"/>
          </a:xfrm>
          <a:prstGeom prst="rect">
            <a:avLst/>
          </a:prstGeom>
        </p:spPr>
      </p:pic>
      <p:sp>
        <p:nvSpPr>
          <p:cNvPr id="6" name="Oval 5"/>
          <p:cNvSpPr/>
          <p:nvPr/>
        </p:nvSpPr>
        <p:spPr>
          <a:xfrm>
            <a:off x="9526137" y="286604"/>
            <a:ext cx="736979" cy="6960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02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048" y="0"/>
            <a:ext cx="12192000" cy="5847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en-US" sz="3200" b="1">
                <a:solidFill>
                  <a:srgbClr val="C00000"/>
                </a:solidFill>
                <a:latin typeface="Times New Roman" panose="02020603050405020304" pitchFamily="18" charset="0"/>
                <a:ea typeface="Times New Roman" panose="02020603050405020304" pitchFamily="18" charset="0"/>
              </a:rPr>
              <a:t>HOẠT ĐỘNG 2</a:t>
            </a:r>
            <a:endParaRPr lang="en-US" sz="3200" b="1" dirty="0">
              <a:solidFill>
                <a:srgbClr val="C00000"/>
              </a:solidFill>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697" y="719262"/>
            <a:ext cx="1637730" cy="1466955"/>
          </a:xfrm>
          <a:prstGeom prst="rect">
            <a:avLst/>
          </a:prstGeom>
        </p:spPr>
      </p:pic>
      <p:sp>
        <p:nvSpPr>
          <p:cNvPr id="2" name="Cloud 1"/>
          <p:cNvSpPr/>
          <p:nvPr/>
        </p:nvSpPr>
        <p:spPr>
          <a:xfrm>
            <a:off x="1910427" y="1023904"/>
            <a:ext cx="8847294" cy="1452384"/>
          </a:xfrm>
          <a:prstGeom prst="cloud">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en-US" sz="2800" smtClean="0">
                <a:solidFill>
                  <a:schemeClr val="dk1"/>
                </a:solidFill>
                <a:latin typeface="Times New Roman" panose="02020603050405020304" pitchFamily="18" charset="0"/>
                <a:ea typeface="Times New Roman" panose="02020603050405020304" pitchFamily="18" charset="0"/>
              </a:rPr>
              <a:t>Theo em máy </a:t>
            </a:r>
            <a:r>
              <a:rPr lang="en-US" sz="2800">
                <a:solidFill>
                  <a:schemeClr val="dk1"/>
                </a:solidFill>
                <a:latin typeface="Times New Roman" panose="02020603050405020304" pitchFamily="18" charset="0"/>
                <a:ea typeface="Times New Roman" panose="02020603050405020304" pitchFamily="18" charset="0"/>
              </a:rPr>
              <a:t>tính xách </a:t>
            </a:r>
            <a:r>
              <a:rPr lang="en-US" sz="2800" smtClean="0">
                <a:solidFill>
                  <a:schemeClr val="dk1"/>
                </a:solidFill>
                <a:latin typeface="Times New Roman" panose="02020603050405020304" pitchFamily="18" charset="0"/>
                <a:ea typeface="Times New Roman" panose="02020603050405020304" pitchFamily="18" charset="0"/>
              </a:rPr>
              <a:t>tay gồm những bộ phận nào?</a:t>
            </a:r>
            <a:endParaRPr lang="en-US" sz="2800">
              <a:solidFill>
                <a:schemeClr val="dk1"/>
              </a:solidFill>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03964" y="3117440"/>
            <a:ext cx="4406167" cy="2959093"/>
          </a:xfrm>
          <a:prstGeom prst="rect">
            <a:avLst/>
          </a:prstGeom>
          <a:ln w="12700">
            <a:solidFill>
              <a:schemeClr val="tx1"/>
            </a:solidFill>
          </a:ln>
        </p:spPr>
      </p:pic>
    </p:spTree>
    <p:extLst>
      <p:ext uri="{BB962C8B-B14F-4D97-AF65-F5344CB8AC3E}">
        <p14:creationId xmlns:p14="http://schemas.microsoft.com/office/powerpoint/2010/main" val="400842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42577" y="4830463"/>
            <a:ext cx="2783134" cy="523220"/>
          </a:xfrm>
          <a:prstGeom prst="rect">
            <a:avLst/>
          </a:prstGeom>
          <a:noFill/>
        </p:spPr>
        <p:txBody>
          <a:bodyPr wrap="none" rtlCol="0">
            <a:spAutoFit/>
          </a:bodyPr>
          <a:lstStyle/>
          <a:p>
            <a:r>
              <a:rPr lang="en-US" sz="2800" i="1" dirty="0" err="1" smtClean="0">
                <a:latin typeface="Times New Roman" panose="02020603050405020304" pitchFamily="18" charset="0"/>
                <a:cs typeface="Times New Roman" panose="02020603050405020304" pitchFamily="18" charset="0"/>
              </a:rPr>
              <a:t>Máy</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tính</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xách</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tay</a:t>
            </a:r>
            <a:endParaRPr lang="en-US" sz="2800" i="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9086623" y="1134014"/>
            <a:ext cx="1693092" cy="523220"/>
          </a:xfrm>
          <a:prstGeom prst="rect">
            <a:avLst/>
          </a:prstGeom>
          <a:noFill/>
        </p:spPr>
        <p:txBody>
          <a:bodyPr wrap="none" rtlCol="0">
            <a:spAutoFit/>
          </a:bodyPr>
          <a:lstStyle/>
          <a:p>
            <a:r>
              <a:rPr lang="en-US" sz="2800" b="1" dirty="0" err="1" smtClean="0">
                <a:solidFill>
                  <a:srgbClr val="3333CC"/>
                </a:solidFill>
                <a:latin typeface="Times New Roman" panose="02020603050405020304" pitchFamily="18" charset="0"/>
                <a:cs typeface="Times New Roman" panose="02020603050405020304" pitchFamily="18" charset="0"/>
              </a:rPr>
              <a:t>Màn</a:t>
            </a:r>
            <a:r>
              <a:rPr lang="en-US" sz="2800" b="1" dirty="0" smtClean="0">
                <a:solidFill>
                  <a:srgbClr val="3333CC"/>
                </a:solidFill>
                <a:latin typeface="Times New Roman" panose="02020603050405020304" pitchFamily="18" charset="0"/>
                <a:cs typeface="Times New Roman" panose="02020603050405020304" pitchFamily="18" charset="0"/>
              </a:rPr>
              <a:t> </a:t>
            </a:r>
            <a:r>
              <a:rPr lang="en-US" sz="2800" b="1" dirty="0" err="1" smtClean="0">
                <a:solidFill>
                  <a:srgbClr val="3333CC"/>
                </a:solidFill>
                <a:latin typeface="Times New Roman" panose="02020603050405020304" pitchFamily="18" charset="0"/>
                <a:cs typeface="Times New Roman" panose="02020603050405020304" pitchFamily="18" charset="0"/>
              </a:rPr>
              <a:t>hình</a:t>
            </a:r>
            <a:endParaRPr lang="en-US" sz="2800" b="1" dirty="0">
              <a:solidFill>
                <a:srgbClr val="3333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036127" y="3750994"/>
            <a:ext cx="1752403" cy="523220"/>
          </a:xfrm>
          <a:prstGeom prst="rect">
            <a:avLst/>
          </a:prstGeom>
          <a:noFill/>
        </p:spPr>
        <p:txBody>
          <a:bodyPr wrap="none" rtlCol="0">
            <a:spAutoFit/>
          </a:bodyPr>
          <a:lstStyle/>
          <a:p>
            <a:r>
              <a:rPr lang="en-US" sz="2800" b="1" dirty="0" err="1" smtClean="0">
                <a:solidFill>
                  <a:srgbClr val="3333CC"/>
                </a:solidFill>
                <a:latin typeface="Times New Roman" panose="02020603050405020304" pitchFamily="18" charset="0"/>
                <a:cs typeface="Times New Roman" panose="02020603050405020304" pitchFamily="18" charset="0"/>
              </a:rPr>
              <a:t>Thân</a:t>
            </a:r>
            <a:r>
              <a:rPr lang="en-US" sz="2800" b="1" dirty="0" smtClean="0">
                <a:solidFill>
                  <a:srgbClr val="3333CC"/>
                </a:solidFill>
                <a:latin typeface="Times New Roman" panose="02020603050405020304" pitchFamily="18" charset="0"/>
                <a:cs typeface="Times New Roman" panose="02020603050405020304" pitchFamily="18" charset="0"/>
              </a:rPr>
              <a:t> </a:t>
            </a:r>
            <a:r>
              <a:rPr lang="en-US" sz="2800" b="1" dirty="0" err="1" smtClean="0">
                <a:solidFill>
                  <a:srgbClr val="3333CC"/>
                </a:solidFill>
                <a:latin typeface="Times New Roman" panose="02020603050405020304" pitchFamily="18" charset="0"/>
                <a:cs typeface="Times New Roman" panose="02020603050405020304" pitchFamily="18" charset="0"/>
              </a:rPr>
              <a:t>máy</a:t>
            </a:r>
            <a:endParaRPr lang="en-US" sz="2800" b="1" dirty="0">
              <a:solidFill>
                <a:srgbClr val="3333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72669" y="1656891"/>
            <a:ext cx="1693092" cy="523220"/>
          </a:xfrm>
          <a:prstGeom prst="rect">
            <a:avLst/>
          </a:prstGeom>
          <a:noFill/>
        </p:spPr>
        <p:txBody>
          <a:bodyPr wrap="none" rtlCol="0">
            <a:spAutoFit/>
          </a:bodyPr>
          <a:lstStyle/>
          <a:p>
            <a:r>
              <a:rPr lang="en-US" sz="2800" b="1" dirty="0" err="1" smtClean="0">
                <a:solidFill>
                  <a:srgbClr val="3333CC"/>
                </a:solidFill>
                <a:latin typeface="Times New Roman" panose="02020603050405020304" pitchFamily="18" charset="0"/>
                <a:cs typeface="Times New Roman" panose="02020603050405020304" pitchFamily="18" charset="0"/>
              </a:rPr>
              <a:t>Bàn</a:t>
            </a:r>
            <a:r>
              <a:rPr lang="en-US" sz="2800" b="1" dirty="0" smtClean="0">
                <a:solidFill>
                  <a:srgbClr val="3333CC"/>
                </a:solidFill>
                <a:latin typeface="Times New Roman" panose="02020603050405020304" pitchFamily="18" charset="0"/>
                <a:cs typeface="Times New Roman" panose="02020603050405020304" pitchFamily="18" charset="0"/>
              </a:rPr>
              <a:t> </a:t>
            </a:r>
            <a:r>
              <a:rPr lang="en-US" sz="2800" b="1" dirty="0" err="1" smtClean="0">
                <a:solidFill>
                  <a:srgbClr val="3333CC"/>
                </a:solidFill>
                <a:latin typeface="Times New Roman" panose="02020603050405020304" pitchFamily="18" charset="0"/>
                <a:cs typeface="Times New Roman" panose="02020603050405020304" pitchFamily="18" charset="0"/>
              </a:rPr>
              <a:t>phím</a:t>
            </a:r>
            <a:endParaRPr lang="en-US" sz="2800" b="1" dirty="0">
              <a:solidFill>
                <a:srgbClr val="3333CC"/>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2894001" y="847942"/>
            <a:ext cx="5788182" cy="3887226"/>
          </a:xfrm>
          <a:prstGeom prst="rect">
            <a:avLst/>
          </a:prstGeom>
          <a:ln w="12700">
            <a:noFill/>
          </a:ln>
        </p:spPr>
      </p:pic>
      <p:cxnSp>
        <p:nvCxnSpPr>
          <p:cNvPr id="9" name="Straight Arrow Connector 8"/>
          <p:cNvCxnSpPr/>
          <p:nvPr/>
        </p:nvCxnSpPr>
        <p:spPr>
          <a:xfrm flipH="1">
            <a:off x="3090496" y="3912043"/>
            <a:ext cx="1239611" cy="5143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879134" y="3558000"/>
            <a:ext cx="1535708" cy="512735"/>
            <a:chOff x="3879134" y="4526994"/>
            <a:chExt cx="1535708" cy="512735"/>
          </a:xfrm>
        </p:grpSpPr>
        <p:cxnSp>
          <p:nvCxnSpPr>
            <p:cNvPr id="11" name="Straight Connector 10"/>
            <p:cNvCxnSpPr/>
            <p:nvPr/>
          </p:nvCxnSpPr>
          <p:spPr>
            <a:xfrm>
              <a:off x="3879134" y="4773706"/>
              <a:ext cx="963443" cy="26602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842577" y="4770127"/>
              <a:ext cx="569981" cy="2696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39377" y="4526994"/>
              <a:ext cx="975465" cy="2332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893095" y="4533974"/>
              <a:ext cx="546282" cy="2327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24093" y="3959789"/>
            <a:ext cx="2063385" cy="954107"/>
          </a:xfrm>
          <a:prstGeom prst="rect">
            <a:avLst/>
          </a:prstGeom>
          <a:noFill/>
        </p:spPr>
        <p:txBody>
          <a:bodyPr wrap="none" rtlCol="0">
            <a:spAutoFit/>
          </a:bodyPr>
          <a:lstStyle/>
          <a:p>
            <a:r>
              <a:rPr lang="en-US" sz="2800" b="1" dirty="0" err="1" smtClean="0">
                <a:solidFill>
                  <a:srgbClr val="3333CC"/>
                </a:solidFill>
                <a:latin typeface="Times New Roman" panose="02020603050405020304" pitchFamily="18" charset="0"/>
                <a:cs typeface="Times New Roman" panose="02020603050405020304" pitchFamily="18" charset="0"/>
              </a:rPr>
              <a:t>Vùng</a:t>
            </a:r>
            <a:r>
              <a:rPr lang="en-US" sz="2800" b="1" dirty="0" smtClean="0">
                <a:solidFill>
                  <a:srgbClr val="3333CC"/>
                </a:solidFill>
                <a:latin typeface="Times New Roman" panose="02020603050405020304" pitchFamily="18" charset="0"/>
                <a:cs typeface="Times New Roman" panose="02020603050405020304" pitchFamily="18" charset="0"/>
              </a:rPr>
              <a:t> </a:t>
            </a:r>
            <a:r>
              <a:rPr lang="en-US" sz="2800" b="1" dirty="0" err="1" smtClean="0">
                <a:solidFill>
                  <a:srgbClr val="3333CC"/>
                </a:solidFill>
                <a:latin typeface="Times New Roman" panose="02020603050405020304" pitchFamily="18" charset="0"/>
                <a:cs typeface="Times New Roman" panose="02020603050405020304" pitchFamily="18" charset="0"/>
              </a:rPr>
              <a:t>chuột</a:t>
            </a:r>
            <a:r>
              <a:rPr lang="en-US" sz="2800" b="1" dirty="0" smtClean="0">
                <a:solidFill>
                  <a:srgbClr val="3333CC"/>
                </a:solidFill>
                <a:latin typeface="Times New Roman" panose="02020603050405020304" pitchFamily="18" charset="0"/>
                <a:cs typeface="Times New Roman" panose="02020603050405020304" pitchFamily="18" charset="0"/>
              </a:rPr>
              <a:t> </a:t>
            </a:r>
          </a:p>
          <a:p>
            <a:pPr algn="ctr"/>
            <a:r>
              <a:rPr lang="en-US" sz="2800" b="1" dirty="0" err="1" smtClean="0">
                <a:solidFill>
                  <a:srgbClr val="3333CC"/>
                </a:solidFill>
                <a:latin typeface="Times New Roman" panose="02020603050405020304" pitchFamily="18" charset="0"/>
                <a:cs typeface="Times New Roman" panose="02020603050405020304" pitchFamily="18" charset="0"/>
              </a:rPr>
              <a:t>cảm</a:t>
            </a:r>
            <a:r>
              <a:rPr lang="en-US" sz="2800" b="1" dirty="0" smtClean="0">
                <a:solidFill>
                  <a:srgbClr val="3333CC"/>
                </a:solidFill>
                <a:latin typeface="Times New Roman" panose="02020603050405020304" pitchFamily="18" charset="0"/>
                <a:cs typeface="Times New Roman" panose="02020603050405020304" pitchFamily="18" charset="0"/>
              </a:rPr>
              <a:t> </a:t>
            </a:r>
            <a:r>
              <a:rPr lang="en-US" sz="2800" b="1" dirty="0" err="1" smtClean="0">
                <a:solidFill>
                  <a:srgbClr val="3333CC"/>
                </a:solidFill>
                <a:latin typeface="Times New Roman" panose="02020603050405020304" pitchFamily="18" charset="0"/>
                <a:cs typeface="Times New Roman" panose="02020603050405020304" pitchFamily="18" charset="0"/>
              </a:rPr>
              <a:t>ứng</a:t>
            </a:r>
            <a:endParaRPr lang="en-US" sz="2800" b="1" dirty="0">
              <a:solidFill>
                <a:srgbClr val="3333CC"/>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6893169" y="1395624"/>
            <a:ext cx="2197074" cy="83524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594919" y="2180111"/>
            <a:ext cx="2099826" cy="109841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591689" y="3984344"/>
            <a:ext cx="1494934" cy="6183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13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048" y="0"/>
            <a:ext cx="12192000" cy="533403"/>
          </a:xfrm>
          <a:prstGeom prst="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2. THIẾT BỊ VÀO - RA CƠ BẢN CHO MÁY TÍNH XÁCH TAY</a:t>
            </a:r>
          </a:p>
        </p:txBody>
      </p:sp>
      <p:sp>
        <p:nvSpPr>
          <p:cNvPr id="6" name="Rounded Rectangle 5"/>
          <p:cNvSpPr/>
          <p:nvPr/>
        </p:nvSpPr>
        <p:spPr>
          <a:xfrm>
            <a:off x="443959" y="954741"/>
            <a:ext cx="11282289" cy="5526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 </a:t>
            </a:r>
            <a:r>
              <a:rPr lang="en-US"/>
              <a:t>Máy tính xách tay thường có sẵn loa, micro và camera.</a:t>
            </a:r>
          </a:p>
        </p:txBody>
      </p:sp>
      <p:sp>
        <p:nvSpPr>
          <p:cNvPr id="9" name="Horizontal Scroll 8"/>
          <p:cNvSpPr/>
          <p:nvPr/>
        </p:nvSpPr>
        <p:spPr>
          <a:xfrm>
            <a:off x="759469" y="1105533"/>
            <a:ext cx="6081383" cy="4539675"/>
          </a:xfrm>
          <a:prstGeom prst="horizontalScroll">
            <a:avLst/>
          </a:prstGeom>
          <a:solidFill>
            <a:srgbClr val="FFCCFF"/>
          </a:solidFill>
          <a:ln>
            <a:solidFill>
              <a:srgbClr val="FFCCFF"/>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just">
              <a:spcBef>
                <a:spcPts val="1200"/>
              </a:spcBef>
              <a:spcAft>
                <a:spcPts val="1200"/>
              </a:spcAft>
            </a:pPr>
            <a:r>
              <a:rPr lang="en-US" sz="2800">
                <a:solidFill>
                  <a:schemeClr val="dk1"/>
                </a:solidFill>
                <a:latin typeface="Times New Roman" panose="02020603050405020304" pitchFamily="18" charset="0"/>
                <a:ea typeface="Times New Roman" panose="02020603050405020304" pitchFamily="18" charset="0"/>
              </a:rPr>
              <a:t>- Toàn bộ hộp thân máy, màn hình, bàn phím và chuột của máy tính xách tay được tích hợp chung thành một khối, đảm nhiệm đầy đủ các chức năng của thiết bị vào-ra và bộ phận xử lí thông tin.</a:t>
            </a:r>
          </a:p>
          <a:p>
            <a:pPr algn="just">
              <a:spcBef>
                <a:spcPts val="1200"/>
              </a:spcBef>
              <a:spcAft>
                <a:spcPts val="1200"/>
              </a:spcAft>
            </a:pPr>
            <a:r>
              <a:rPr lang="en-US" sz="2800">
                <a:solidFill>
                  <a:schemeClr val="dk1"/>
                </a:solidFill>
                <a:latin typeface="Times New Roman" panose="02020603050405020304" pitchFamily="18" charset="0"/>
                <a:ea typeface="Times New Roman" panose="02020603050405020304" pitchFamily="18" charset="0"/>
              </a:rPr>
              <a:t>- Tấm chạm thay cho chuột</a:t>
            </a:r>
          </a:p>
        </p:txBody>
      </p:sp>
      <p:pic>
        <p:nvPicPr>
          <p:cNvPr id="7" name="Picture 6"/>
          <p:cNvPicPr/>
          <p:nvPr/>
        </p:nvPicPr>
        <p:blipFill rotWithShape="1">
          <a:blip r:embed="rId3" cstate="email">
            <a:extLst>
              <a:ext uri="{28A0092B-C50C-407E-A947-70E740481C1C}">
                <a14:useLocalDpi xmlns:a14="http://schemas.microsoft.com/office/drawing/2010/main"/>
              </a:ext>
            </a:extLst>
          </a:blip>
          <a:srcRect/>
          <a:stretch/>
        </p:blipFill>
        <p:spPr bwMode="auto">
          <a:xfrm>
            <a:off x="7696382" y="1878128"/>
            <a:ext cx="3306535" cy="2956687"/>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1741986" y="5637803"/>
            <a:ext cx="828464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i="1" smtClean="0">
                <a:solidFill>
                  <a:srgbClr val="C00000"/>
                </a:solidFill>
                <a:latin typeface="Times New Roman" panose="02020603050405020304" pitchFamily="18" charset="0"/>
                <a:ea typeface="Times New Roman" panose="02020603050405020304" pitchFamily="18" charset="0"/>
              </a:rPr>
              <a:t>Máy </a:t>
            </a:r>
            <a:r>
              <a:rPr lang="en-US" sz="2800" i="1">
                <a:solidFill>
                  <a:srgbClr val="C00000"/>
                </a:solidFill>
                <a:latin typeface="Times New Roman" panose="02020603050405020304" pitchFamily="18" charset="0"/>
                <a:ea typeface="Times New Roman" panose="02020603050405020304" pitchFamily="18" charset="0"/>
              </a:rPr>
              <a:t>tính xách tay thường có sẵn loa, micro và camera.</a:t>
            </a:r>
          </a:p>
        </p:txBody>
      </p:sp>
      <p:sp>
        <p:nvSpPr>
          <p:cNvPr id="3" name="Right Arrow 2"/>
          <p:cNvSpPr/>
          <p:nvPr/>
        </p:nvSpPr>
        <p:spPr>
          <a:xfrm>
            <a:off x="1196076" y="5666161"/>
            <a:ext cx="545910" cy="436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7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1">
            <a:extLst>
              <a:ext uri="{FF2B5EF4-FFF2-40B4-BE49-F238E27FC236}">
                <a16:creationId xmlns:a16="http://schemas.microsoft.com/office/drawing/2014/main" xmlns="" id="{CEF4D80B-0136-DA40-A050-C7F1E816987F}"/>
              </a:ext>
            </a:extLst>
          </p:cNvPr>
          <p:cNvSpPr/>
          <p:nvPr/>
        </p:nvSpPr>
        <p:spPr>
          <a:xfrm>
            <a:off x="1014972" y="114616"/>
            <a:ext cx="10410091" cy="1452384"/>
          </a:xfrm>
          <a:prstGeom prst="cloudCallout">
            <a:avLst>
              <a:gd name="adj1" fmla="val -36925"/>
              <a:gd name="adj2" fmla="val -1924"/>
            </a:avLst>
          </a:prstGeom>
        </p:spPr>
        <p:style>
          <a:lnRef idx="2">
            <a:schemeClr val="accent1"/>
          </a:lnRef>
          <a:fillRef idx="1">
            <a:schemeClr val="lt1"/>
          </a:fillRef>
          <a:effectRef idx="0">
            <a:schemeClr val="accent1"/>
          </a:effectRef>
          <a:fontRef idx="minor">
            <a:schemeClr val="dk1"/>
          </a:fontRef>
        </p:style>
        <p:txBody>
          <a:bodyPr>
            <a:spAutoFit/>
          </a:bodyPr>
          <a:lstStyle/>
          <a:p>
            <a:r>
              <a:rPr lang="en-US" sz="2800" dirty="0" err="1">
                <a:solidFill>
                  <a:schemeClr val="dk1"/>
                </a:solidFill>
                <a:latin typeface="Times New Roman" panose="02020603050405020304" pitchFamily="18" charset="0"/>
                <a:ea typeface="Times New Roman" panose="02020603050405020304" pitchFamily="18" charset="0"/>
              </a:rPr>
              <a:t>Các</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em</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hãy</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quan</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sát</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máy</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tính</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để</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bàn</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và</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máy</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tính</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xách</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tay</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rồi</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hoàn</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thiện</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phiếu</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học</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tập</a:t>
            </a:r>
            <a:r>
              <a:rPr lang="en-US" sz="2800" dirty="0">
                <a:solidFill>
                  <a:schemeClr val="dk1"/>
                </a:solidFill>
                <a:latin typeface="Times New Roman" panose="02020603050405020304" pitchFamily="18" charset="0"/>
                <a:ea typeface="Times New Roman" panose="02020603050405020304" pitchFamily="18" charset="0"/>
              </a:rPr>
              <a:t>.</a:t>
            </a:r>
          </a:p>
        </p:txBody>
      </p:sp>
      <p:sp>
        <p:nvSpPr>
          <p:cNvPr id="5" name="Rounded Rectangle 4"/>
          <p:cNvSpPr/>
          <p:nvPr/>
        </p:nvSpPr>
        <p:spPr>
          <a:xfrm>
            <a:off x="3227291" y="2109255"/>
            <a:ext cx="6002707" cy="465073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11787" y="1741382"/>
            <a:ext cx="3043452" cy="735747"/>
          </a:xfrm>
          <a:prstGeom prst="ellipse">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US" sz="2800" dirty="0" err="1">
                <a:solidFill>
                  <a:schemeClr val="dk1"/>
                </a:solidFill>
                <a:latin typeface="Times New Roman" panose="02020603050405020304" pitchFamily="18" charset="0"/>
                <a:ea typeface="Times New Roman" panose="02020603050405020304" pitchFamily="18" charset="0"/>
              </a:rPr>
              <a:t>Phiếu</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học</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tập</a:t>
            </a:r>
            <a:endParaRPr lang="en-US" sz="2800" dirty="0">
              <a:solidFill>
                <a:schemeClr val="dk1"/>
              </a:solidFill>
              <a:latin typeface="Times New Roman" panose="02020603050405020304" pitchFamily="18" charset="0"/>
              <a:ea typeface="Times New Roman" panose="02020603050405020304" pitchFamily="18" charset="0"/>
            </a:endParaRPr>
          </a:p>
        </p:txBody>
      </p:sp>
      <p:sp>
        <p:nvSpPr>
          <p:cNvPr id="7" name="TextBox 6"/>
          <p:cNvSpPr txBox="1"/>
          <p:nvPr/>
        </p:nvSpPr>
        <p:spPr>
          <a:xfrm>
            <a:off x="3305907" y="2477129"/>
            <a:ext cx="5838091"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a:defRPr sz="2800">
                <a:solidFill>
                  <a:schemeClr val="dk1"/>
                </a:solidFill>
                <a:latin typeface="Times New Roman" panose="02020603050405020304" pitchFamily="18" charset="0"/>
                <a:ea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r>
              <a:rPr lang="en-US" dirty="0" err="1"/>
              <a:t>Nêu</a:t>
            </a:r>
            <a:r>
              <a:rPr lang="en-US" dirty="0"/>
              <a:t> c</a:t>
            </a:r>
            <a:r>
              <a:rPr lang="vi-VN" dirty="0"/>
              <a:t>ác thành phần cơ </a:t>
            </a:r>
            <a:r>
              <a:rPr lang="vi-VN"/>
              <a:t>bản </a:t>
            </a:r>
            <a:r>
              <a:rPr lang="vi-VN" smtClean="0"/>
              <a:t>của </a:t>
            </a:r>
            <a:r>
              <a:rPr lang="vi-VN" dirty="0"/>
              <a:t>máy tính </a:t>
            </a:r>
            <a:r>
              <a:rPr lang="en-US" dirty="0"/>
              <a:t>x</a:t>
            </a:r>
            <a:r>
              <a:rPr lang="vi-VN" dirty="0"/>
              <a:t>ách tay và </a:t>
            </a:r>
            <a:r>
              <a:rPr lang="en-US" dirty="0" err="1"/>
              <a:t>máy</a:t>
            </a:r>
            <a:r>
              <a:rPr lang="en-US" dirty="0"/>
              <a:t> </a:t>
            </a:r>
            <a:r>
              <a:rPr lang="en-US" dirty="0" err="1"/>
              <a:t>tính</a:t>
            </a:r>
            <a:r>
              <a:rPr lang="en-US" dirty="0"/>
              <a:t> </a:t>
            </a:r>
            <a:r>
              <a:rPr lang="vi-VN" dirty="0"/>
              <a:t>để bàn</a:t>
            </a:r>
            <a:r>
              <a:rPr lang="en-US" dirty="0"/>
              <a:t>.</a:t>
            </a:r>
          </a:p>
        </p:txBody>
      </p:sp>
      <p:graphicFrame>
        <p:nvGraphicFramePr>
          <p:cNvPr id="8" name="Table 7"/>
          <p:cNvGraphicFramePr>
            <a:graphicFrameLocks noGrp="1"/>
          </p:cNvGraphicFramePr>
          <p:nvPr>
            <p:extLst>
              <p:ext uri="{D42A27DB-BD31-4B8C-83A1-F6EECF244321}">
                <p14:modId xmlns:p14="http://schemas.microsoft.com/office/powerpoint/2010/main" val="543981117"/>
              </p:ext>
            </p:extLst>
          </p:nvPr>
        </p:nvGraphicFramePr>
        <p:xfrm>
          <a:off x="3296038" y="3486818"/>
          <a:ext cx="5847960" cy="2881438"/>
        </p:xfrm>
        <a:graphic>
          <a:graphicData uri="http://schemas.openxmlformats.org/drawingml/2006/table">
            <a:tbl>
              <a:tblPr firstRow="1" bandRow="1">
                <a:tableStyleId>{7DF18680-E054-41AD-8BC1-D1AEF772440D}</a:tableStyleId>
              </a:tblPr>
              <a:tblGrid>
                <a:gridCol w="2923980">
                  <a:extLst>
                    <a:ext uri="{9D8B030D-6E8A-4147-A177-3AD203B41FA5}">
                      <a16:colId xmlns:a16="http://schemas.microsoft.com/office/drawing/2014/main" xmlns="" val="20000"/>
                    </a:ext>
                  </a:extLst>
                </a:gridCol>
                <a:gridCol w="2923980">
                  <a:extLst>
                    <a:ext uri="{9D8B030D-6E8A-4147-A177-3AD203B41FA5}">
                      <a16:colId xmlns:a16="http://schemas.microsoft.com/office/drawing/2014/main" xmlns="" val="20001"/>
                    </a:ext>
                  </a:extLst>
                </a:gridCol>
              </a:tblGrid>
              <a:tr h="503998">
                <a:tc>
                  <a:txBody>
                    <a:bodyPr/>
                    <a:lstStyle/>
                    <a:p>
                      <a:pPr algn="ctr"/>
                      <a:r>
                        <a:rPr lang="en-US" sz="2000" dirty="0" smtClean="0">
                          <a:latin typeface="Times New Roman" panose="02020603050405020304" pitchFamily="18" charset="0"/>
                          <a:cs typeface="Times New Roman" panose="02020603050405020304" pitchFamily="18" charset="0"/>
                        </a:rPr>
                        <a:t>MÁY</a:t>
                      </a:r>
                      <a:r>
                        <a:rPr lang="en-US" sz="2000" baseline="0" dirty="0" smtClean="0">
                          <a:latin typeface="Times New Roman" panose="02020603050405020304" pitchFamily="18" charset="0"/>
                          <a:cs typeface="Times New Roman" panose="02020603050405020304" pitchFamily="18" charset="0"/>
                        </a:rPr>
                        <a:t> TÍNH ĐỂ BÀN</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MÁY</a:t>
                      </a:r>
                      <a:r>
                        <a:rPr lang="en-US" sz="2000" baseline="0" dirty="0" smtClean="0">
                          <a:latin typeface="Times New Roman" panose="02020603050405020304" pitchFamily="18" charset="0"/>
                          <a:cs typeface="Times New Roman" panose="02020603050405020304" pitchFamily="18" charset="0"/>
                        </a:rPr>
                        <a:t> TÍNH XÁCH TAY</a:t>
                      </a:r>
                      <a:endParaRPr lang="en-US"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0"/>
                  </a:ext>
                </a:extLst>
              </a:tr>
              <a:tr h="2308387">
                <a:tc>
                  <a:txBody>
                    <a:bodyPr/>
                    <a:lstStyle/>
                    <a:p>
                      <a:pPr algn="ctr">
                        <a:lnSpc>
                          <a:spcPct val="150000"/>
                        </a:lnSpc>
                      </a:pPr>
                      <a:r>
                        <a:rPr lang="en-US" sz="2000" dirty="0" err="1" smtClean="0">
                          <a:latin typeface="Times New Roman" panose="02020603050405020304" pitchFamily="18" charset="0"/>
                          <a:cs typeface="Times New Roman" panose="02020603050405020304" pitchFamily="18" charset="0"/>
                        </a:rPr>
                        <a:t>Các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thành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phần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cơ</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bản</a:t>
                      </a:r>
                      <a:r>
                        <a:rPr lang="en-US" sz="2000" baseline="0" dirty="0" smtClean="0">
                          <a:latin typeface="Times New Roman" panose="02020603050405020304" pitchFamily="18" charset="0"/>
                          <a:cs typeface="Times New Roman" panose="02020603050405020304" pitchFamily="18"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latin typeface="Times New Roman" panose="02020603050405020304" pitchFamily="18" charset="0"/>
                          <a:cs typeface="Times New Roman" panose="02020603050405020304" pitchFamily="18" charset="0"/>
                        </a:rPr>
                        <a:t>………………………………………………………………………………………………………………………………………………</a:t>
                      </a:r>
                    </a:p>
                  </a:txBody>
                  <a:tcPr/>
                </a:tc>
                <a:tc>
                  <a:txBody>
                    <a:bodyPr/>
                    <a:lstStyle/>
                    <a:p>
                      <a:pPr algn="ctr">
                        <a:lnSpc>
                          <a:spcPct val="150000"/>
                        </a:lnSpc>
                      </a:pPr>
                      <a:r>
                        <a:rPr lang="en-US" sz="2000" dirty="0" err="1" smtClean="0">
                          <a:latin typeface="Times New Roman" panose="02020603050405020304" pitchFamily="18" charset="0"/>
                          <a:cs typeface="Times New Roman" panose="02020603050405020304" pitchFamily="18" charset="0"/>
                        </a:rPr>
                        <a:t>Các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thành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phần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cơ</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bản</a:t>
                      </a:r>
                      <a:r>
                        <a:rPr lang="en-US" sz="2000" baseline="0" dirty="0" smtClean="0">
                          <a:latin typeface="Times New Roman" panose="02020603050405020304" pitchFamily="18" charset="0"/>
                          <a:cs typeface="Times New Roman" panose="02020603050405020304" pitchFamily="18" charset="0"/>
                        </a:rPr>
                        <a:t>:</a:t>
                      </a:r>
                    </a:p>
                    <a:p>
                      <a:pPr algn="ctr"/>
                      <a:r>
                        <a:rPr lang="en-US" sz="2000" baseline="0" dirty="0" smtClean="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xmlns="" val="10001"/>
                  </a:ext>
                </a:extLst>
              </a:tr>
            </a:tbl>
          </a:graphicData>
        </a:graphic>
      </p:graphicFrame>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1570" y="2630654"/>
            <a:ext cx="2594626" cy="1645923"/>
          </a:xfrm>
          <a:prstGeom prst="rect">
            <a:avLst/>
          </a:prstGeom>
          <a:ln w="12700">
            <a:solidFill>
              <a:schemeClr val="tx1"/>
            </a:solidFill>
          </a:ln>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78189" y="2574381"/>
            <a:ext cx="2368335" cy="1784871"/>
          </a:xfrm>
          <a:prstGeom prst="rect">
            <a:avLst/>
          </a:prstGeom>
          <a:ln w="12700">
            <a:solidFill>
              <a:schemeClr val="tx1"/>
            </a:solidFill>
          </a:ln>
        </p:spPr>
      </p:pic>
      <p:sp>
        <p:nvSpPr>
          <p:cNvPr id="11" name="TextBox 10"/>
          <p:cNvSpPr txBox="1"/>
          <p:nvPr/>
        </p:nvSpPr>
        <p:spPr>
          <a:xfrm>
            <a:off x="878847" y="4350218"/>
            <a:ext cx="1856598" cy="400110"/>
          </a:xfrm>
          <a:prstGeom prst="rect">
            <a:avLst/>
          </a:prstGeom>
          <a:noFill/>
        </p:spPr>
        <p:txBody>
          <a:bodyPr wrap="none" rtlCol="0">
            <a:spAutoFit/>
          </a:bodyPr>
          <a:lstStyle/>
          <a:p>
            <a:r>
              <a:rPr lang="en-US" sz="2000" dirty="0" err="1" smtClean="0">
                <a:latin typeface="Times New Roman" panose="02020603050405020304" pitchFamily="18" charset="0"/>
                <a:cs typeface="Times New Roman" panose="02020603050405020304" pitchFamily="18" charset="0"/>
              </a:rPr>
              <a:t>Máy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tính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bàn</a:t>
            </a:r>
            <a:endParaRPr lang="en-US" sz="2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9528317" y="4395525"/>
            <a:ext cx="2040943" cy="400110"/>
          </a:xfrm>
          <a:prstGeom prst="rect">
            <a:avLst/>
          </a:prstGeom>
          <a:noFill/>
        </p:spPr>
        <p:txBody>
          <a:bodyPr wrap="none" rtlCol="0">
            <a:spAutoFit/>
          </a:bodyPr>
          <a:lstStyle/>
          <a:p>
            <a:r>
              <a:rPr lang="en-US" sz="2000" dirty="0" err="1" smtClean="0">
                <a:latin typeface="Times New Roman" panose="02020603050405020304" pitchFamily="18" charset="0"/>
                <a:cs typeface="Times New Roman" panose="02020603050405020304" pitchFamily="18" charset="0"/>
              </a:rPr>
              <a:t>Máy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tính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xách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tay</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66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46666" y="924835"/>
            <a:ext cx="9158852" cy="5407726"/>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5" name="Oval 4"/>
          <p:cNvSpPr/>
          <p:nvPr/>
        </p:nvSpPr>
        <p:spPr>
          <a:xfrm>
            <a:off x="4779305" y="657684"/>
            <a:ext cx="3416918" cy="661730"/>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Times New Roman" panose="02020603050405020304" pitchFamily="18" charset="0"/>
                <a:cs typeface="Times New Roman" panose="02020603050405020304" pitchFamily="18" charset="0"/>
              </a:rPr>
              <a:t>Phiếu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học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tập</a:t>
            </a:r>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770240" y="1358011"/>
            <a:ext cx="8404971" cy="954107"/>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Nêu</a:t>
            </a:r>
            <a:r>
              <a:rPr lang="en-US" sz="2800" b="1" dirty="0" smtClean="0">
                <a:solidFill>
                  <a:srgbClr val="FF0000"/>
                </a:solidFill>
                <a:latin typeface="Times New Roman" panose="02020603050405020304" pitchFamily="18" charset="0"/>
                <a:cs typeface="Times New Roman" panose="02020603050405020304" pitchFamily="18" charset="0"/>
              </a:rPr>
              <a:t> c</a:t>
            </a:r>
            <a:r>
              <a:rPr lang="vi-VN" sz="2800" b="1" dirty="0" smtClean="0">
                <a:solidFill>
                  <a:srgbClr val="FF0000"/>
                </a:solidFill>
                <a:latin typeface="Times New Roman" panose="02020603050405020304" pitchFamily="18" charset="0"/>
                <a:cs typeface="Times New Roman" panose="02020603050405020304" pitchFamily="18" charset="0"/>
              </a:rPr>
              <a:t>ác </a:t>
            </a:r>
            <a:r>
              <a:rPr lang="vi-VN" sz="2800" b="1" dirty="0">
                <a:solidFill>
                  <a:srgbClr val="FF0000"/>
                </a:solidFill>
                <a:latin typeface="Times New Roman" panose="02020603050405020304" pitchFamily="18" charset="0"/>
                <a:cs typeface="Times New Roman" panose="02020603050405020304" pitchFamily="18" charset="0"/>
              </a:rPr>
              <a:t>thành phần cơ bản </a:t>
            </a:r>
            <a:r>
              <a:rPr lang="vi-VN" sz="2800" b="1" dirty="0" smtClean="0">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máy </a:t>
            </a:r>
            <a:r>
              <a:rPr lang="vi-VN" sz="2800" b="1" dirty="0">
                <a:solidFill>
                  <a:srgbClr val="FF0000"/>
                </a:solidFill>
                <a:latin typeface="Times New Roman" panose="02020603050405020304" pitchFamily="18" charset="0"/>
                <a:cs typeface="Times New Roman" panose="02020603050405020304" pitchFamily="18" charset="0"/>
              </a:rPr>
              <a:t>tính </a:t>
            </a:r>
            <a:r>
              <a:rPr lang="en-US" sz="2800" b="1" dirty="0" smtClean="0">
                <a:solidFill>
                  <a:srgbClr val="FF0000"/>
                </a:solidFill>
                <a:latin typeface="Times New Roman" panose="02020603050405020304" pitchFamily="18" charset="0"/>
                <a:cs typeface="Times New Roman" panose="02020603050405020304" pitchFamily="18" charset="0"/>
              </a:rPr>
              <a:t>x</a:t>
            </a:r>
            <a:r>
              <a:rPr lang="vi-VN" sz="2800" b="1" dirty="0" smtClean="0">
                <a:solidFill>
                  <a:srgbClr val="FF0000"/>
                </a:solidFill>
                <a:latin typeface="Times New Roman" panose="02020603050405020304" pitchFamily="18" charset="0"/>
                <a:cs typeface="Times New Roman" panose="02020603050405020304" pitchFamily="18" charset="0"/>
              </a:rPr>
              <a:t>ách </a:t>
            </a:r>
            <a:r>
              <a:rPr lang="vi-VN" sz="2800" b="1" dirty="0">
                <a:solidFill>
                  <a:srgbClr val="FF0000"/>
                </a:solidFill>
                <a:latin typeface="Times New Roman" panose="02020603050405020304" pitchFamily="18" charset="0"/>
                <a:cs typeface="Times New Roman" panose="02020603050405020304" pitchFamily="18" charset="0"/>
              </a:rPr>
              <a:t>tay và </a:t>
            </a:r>
            <a:r>
              <a:rPr lang="en-US" sz="2800" b="1" dirty="0" err="1" smtClean="0">
                <a:solidFill>
                  <a:srgbClr val="FF0000"/>
                </a:solidFill>
                <a:latin typeface="Times New Roman" panose="02020603050405020304" pitchFamily="18" charset="0"/>
                <a:cs typeface="Times New Roman" panose="02020603050405020304" pitchFamily="18" charset="0"/>
              </a:rPr>
              <a:t>máy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tính</a:t>
            </a: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để bàn</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53650237"/>
              </p:ext>
            </p:extLst>
          </p:nvPr>
        </p:nvGraphicFramePr>
        <p:xfrm>
          <a:off x="1915083" y="2437271"/>
          <a:ext cx="8340810" cy="3762049"/>
        </p:xfrm>
        <a:graphic>
          <a:graphicData uri="http://schemas.openxmlformats.org/drawingml/2006/table">
            <a:tbl>
              <a:tblPr firstRow="1" bandRow="1">
                <a:tableStyleId>{7DF18680-E054-41AD-8BC1-D1AEF772440D}</a:tableStyleId>
              </a:tblPr>
              <a:tblGrid>
                <a:gridCol w="4170405">
                  <a:extLst>
                    <a:ext uri="{9D8B030D-6E8A-4147-A177-3AD203B41FA5}">
                      <a16:colId xmlns:a16="http://schemas.microsoft.com/office/drawing/2014/main" xmlns="" val="20000"/>
                    </a:ext>
                  </a:extLst>
                </a:gridCol>
                <a:gridCol w="4170405">
                  <a:extLst>
                    <a:ext uri="{9D8B030D-6E8A-4147-A177-3AD203B41FA5}">
                      <a16:colId xmlns:a16="http://schemas.microsoft.com/office/drawing/2014/main" xmlns="" val="20001"/>
                    </a:ext>
                  </a:extLst>
                </a:gridCol>
              </a:tblGrid>
              <a:tr h="589589">
                <a:tc>
                  <a:txBody>
                    <a:bodyPr/>
                    <a:lstStyle/>
                    <a:p>
                      <a:pPr algn="ctr"/>
                      <a:r>
                        <a:rPr lang="en-US" sz="2800" dirty="0" smtClean="0">
                          <a:latin typeface="Times New Roman" panose="02020603050405020304" pitchFamily="18" charset="0"/>
                          <a:cs typeface="Times New Roman" panose="02020603050405020304" pitchFamily="18" charset="0"/>
                        </a:rPr>
                        <a:t>MÁY</a:t>
                      </a:r>
                      <a:r>
                        <a:rPr lang="en-US" sz="2800" baseline="0" dirty="0" smtClean="0">
                          <a:latin typeface="Times New Roman" panose="02020603050405020304" pitchFamily="18" charset="0"/>
                          <a:cs typeface="Times New Roman" panose="02020603050405020304" pitchFamily="18" charset="0"/>
                        </a:rPr>
                        <a:t> TÍNH ĐỂ BÀN</a:t>
                      </a:r>
                      <a:endParaRPr lang="en-US" sz="2800" dirty="0">
                        <a:latin typeface="Times New Roman" panose="02020603050405020304" pitchFamily="18" charset="0"/>
                        <a:cs typeface="Times New Roman" panose="02020603050405020304" pitchFamily="18" charset="0"/>
                      </a:endParaRPr>
                    </a:p>
                  </a:txBody>
                  <a:tcPr anchor="ctr"/>
                </a:tc>
                <a:tc>
                  <a:txBody>
                    <a:bodyPr/>
                    <a:lstStyle/>
                    <a:p>
                      <a:pPr algn="ctr"/>
                      <a:r>
                        <a:rPr lang="en-US" sz="2800" dirty="0" smtClean="0">
                          <a:latin typeface="Times New Roman" panose="02020603050405020304" pitchFamily="18" charset="0"/>
                          <a:cs typeface="Times New Roman" panose="02020603050405020304" pitchFamily="18" charset="0"/>
                        </a:rPr>
                        <a:t>MÁY</a:t>
                      </a:r>
                      <a:r>
                        <a:rPr lang="en-US" sz="2800" baseline="0" dirty="0" smtClean="0">
                          <a:latin typeface="Times New Roman" panose="02020603050405020304" pitchFamily="18" charset="0"/>
                          <a:cs typeface="Times New Roman" panose="02020603050405020304" pitchFamily="18" charset="0"/>
                        </a:rPr>
                        <a:t> TÍNH XÁCH TAY</a:t>
                      </a:r>
                      <a:endParaRPr lang="en-US" sz="2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0"/>
                  </a:ext>
                </a:extLst>
              </a:tr>
              <a:tr h="2783050">
                <a:tc>
                  <a:txBody>
                    <a:bodyPr/>
                    <a:lstStyle/>
                    <a:p>
                      <a:pPr algn="l">
                        <a:lnSpc>
                          <a:spcPct val="150000"/>
                        </a:lnSpc>
                      </a:pPr>
                      <a:r>
                        <a:rPr lang="en-US" sz="2800" b="1" dirty="0" err="1" smtClean="0">
                          <a:latin typeface="Times New Roman" panose="02020603050405020304" pitchFamily="18" charset="0"/>
                          <a:cs typeface="Times New Roman" panose="02020603050405020304" pitchFamily="18" charset="0"/>
                        </a:rPr>
                        <a:t>Các</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thành</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phần</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cơ</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bản</a:t>
                      </a:r>
                      <a:r>
                        <a:rPr lang="en-US" sz="2800" b="1" baseline="0" dirty="0" smtClean="0">
                          <a:latin typeface="Times New Roman" panose="02020603050405020304" pitchFamily="18" charset="0"/>
                          <a:cs typeface="Times New Roman" panose="02020603050405020304" pitchFamily="18" charset="0"/>
                        </a:rPr>
                        <a:t>:</a:t>
                      </a: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800" b="0" baseline="0" dirty="0" err="1" smtClean="0">
                          <a:latin typeface="Times New Roman" panose="02020603050405020304" pitchFamily="18" charset="0"/>
                          <a:cs typeface="Times New Roman" panose="02020603050405020304" pitchFamily="18" charset="0"/>
                        </a:rPr>
                        <a:t>Màn</a:t>
                      </a:r>
                      <a:r>
                        <a:rPr lang="en-US" sz="2800" b="0" baseline="0" dirty="0" smtClean="0">
                          <a:latin typeface="Times New Roman" panose="02020603050405020304" pitchFamily="18" charset="0"/>
                          <a:cs typeface="Times New Roman" panose="02020603050405020304" pitchFamily="18" charset="0"/>
                        </a:rPr>
                        <a:t> </a:t>
                      </a:r>
                      <a:r>
                        <a:rPr lang="en-US" sz="2800" b="0" baseline="0" dirty="0" err="1" smtClean="0">
                          <a:latin typeface="Times New Roman" panose="02020603050405020304" pitchFamily="18" charset="0"/>
                          <a:cs typeface="Times New Roman" panose="02020603050405020304" pitchFamily="18" charset="0"/>
                        </a:rPr>
                        <a:t>hình</a:t>
                      </a:r>
                      <a:endParaRPr lang="en-US" sz="2800" b="0" baseline="0" dirty="0" smtClean="0">
                        <a:latin typeface="Times New Roman" panose="02020603050405020304" pitchFamily="18" charset="0"/>
                        <a:cs typeface="Times New Roman" panose="02020603050405020304" pitchFamily="18"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800" b="0" baseline="0" dirty="0" err="1" smtClean="0">
                          <a:latin typeface="Times New Roman" panose="02020603050405020304" pitchFamily="18" charset="0"/>
                          <a:cs typeface="Times New Roman" panose="02020603050405020304" pitchFamily="18" charset="0"/>
                        </a:rPr>
                        <a:t>Thân</a:t>
                      </a:r>
                      <a:r>
                        <a:rPr lang="en-US" sz="2800" b="0" baseline="0" dirty="0" smtClean="0">
                          <a:latin typeface="Times New Roman" panose="02020603050405020304" pitchFamily="18" charset="0"/>
                          <a:cs typeface="Times New Roman" panose="02020603050405020304" pitchFamily="18" charset="0"/>
                        </a:rPr>
                        <a:t> </a:t>
                      </a:r>
                      <a:r>
                        <a:rPr lang="en-US" sz="2800" b="0" baseline="0" dirty="0" err="1" smtClean="0">
                          <a:latin typeface="Times New Roman" panose="02020603050405020304" pitchFamily="18" charset="0"/>
                          <a:cs typeface="Times New Roman" panose="02020603050405020304" pitchFamily="18" charset="0"/>
                        </a:rPr>
                        <a:t>máy</a:t>
                      </a:r>
                      <a:endParaRPr lang="en-US" sz="2800" b="0" baseline="0" dirty="0" smtClean="0">
                        <a:latin typeface="Times New Roman" panose="02020603050405020304" pitchFamily="18" charset="0"/>
                        <a:cs typeface="Times New Roman" panose="02020603050405020304" pitchFamily="18"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800" b="0" baseline="0" dirty="0" err="1" smtClean="0">
                          <a:latin typeface="Times New Roman" panose="02020603050405020304" pitchFamily="18" charset="0"/>
                          <a:cs typeface="Times New Roman" panose="02020603050405020304" pitchFamily="18" charset="0"/>
                        </a:rPr>
                        <a:t>Chuột</a:t>
                      </a:r>
                      <a:endParaRPr lang="en-US" sz="2800" b="0" baseline="0" dirty="0" smtClean="0">
                        <a:latin typeface="Times New Roman" panose="02020603050405020304" pitchFamily="18" charset="0"/>
                        <a:cs typeface="Times New Roman" panose="02020603050405020304" pitchFamily="18"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800" b="0" baseline="0" dirty="0" err="1" smtClean="0">
                          <a:latin typeface="Times New Roman" panose="02020603050405020304" pitchFamily="18" charset="0"/>
                          <a:cs typeface="Times New Roman" panose="02020603050405020304" pitchFamily="18" charset="0"/>
                        </a:rPr>
                        <a:t>Bàn</a:t>
                      </a:r>
                      <a:r>
                        <a:rPr lang="en-US" sz="2800" b="0" baseline="0" dirty="0" smtClean="0">
                          <a:latin typeface="Times New Roman" panose="02020603050405020304" pitchFamily="18" charset="0"/>
                          <a:cs typeface="Times New Roman" panose="02020603050405020304" pitchFamily="18" charset="0"/>
                        </a:rPr>
                        <a:t> </a:t>
                      </a:r>
                      <a:r>
                        <a:rPr lang="en-US" sz="2800" b="0" baseline="0" dirty="0" err="1" smtClean="0">
                          <a:latin typeface="Times New Roman" panose="02020603050405020304" pitchFamily="18" charset="0"/>
                          <a:cs typeface="Times New Roman" panose="02020603050405020304" pitchFamily="18" charset="0"/>
                        </a:rPr>
                        <a:t>phím</a:t>
                      </a:r>
                      <a:endParaRPr lang="en-US" sz="2800" b="0" baseline="0" dirty="0" smtClean="0">
                        <a:latin typeface="Times New Roman" panose="02020603050405020304" pitchFamily="18" charset="0"/>
                        <a:cs typeface="Times New Roman" panose="02020603050405020304" pitchFamily="18" charset="0"/>
                      </a:endParaRPr>
                    </a:p>
                  </a:txBody>
                  <a:tcPr/>
                </a:tc>
                <a:tc>
                  <a:txBody>
                    <a:bodyPr/>
                    <a:lstStyle/>
                    <a:p>
                      <a:pPr algn="l">
                        <a:lnSpc>
                          <a:spcPct val="150000"/>
                        </a:lnSpc>
                      </a:pPr>
                      <a:r>
                        <a:rPr lang="en-US" sz="2800" b="1" dirty="0" err="1" smtClean="0">
                          <a:latin typeface="Times New Roman" panose="02020603050405020304" pitchFamily="18" charset="0"/>
                          <a:cs typeface="Times New Roman" panose="02020603050405020304" pitchFamily="18" charset="0"/>
                        </a:rPr>
                        <a:t>Các</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thành</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phần</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cơ</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bản</a:t>
                      </a:r>
                      <a:r>
                        <a:rPr lang="en-US" sz="2800" b="1" baseline="0" dirty="0" smtClean="0">
                          <a:latin typeface="Times New Roman" panose="02020603050405020304" pitchFamily="18" charset="0"/>
                          <a:cs typeface="Times New Roman" panose="02020603050405020304" pitchFamily="18" charset="0"/>
                        </a:rPr>
                        <a:t>:</a:t>
                      </a: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800" b="0" baseline="0" dirty="0" err="1" smtClean="0">
                          <a:latin typeface="Times New Roman" panose="02020603050405020304" pitchFamily="18" charset="0"/>
                          <a:cs typeface="Times New Roman" panose="02020603050405020304" pitchFamily="18" charset="0"/>
                        </a:rPr>
                        <a:t>Màn</a:t>
                      </a:r>
                      <a:r>
                        <a:rPr lang="en-US" sz="2800" b="0" baseline="0" dirty="0" smtClean="0">
                          <a:latin typeface="Times New Roman" panose="02020603050405020304" pitchFamily="18" charset="0"/>
                          <a:cs typeface="Times New Roman" panose="02020603050405020304" pitchFamily="18" charset="0"/>
                        </a:rPr>
                        <a:t> </a:t>
                      </a:r>
                      <a:r>
                        <a:rPr lang="en-US" sz="2800" b="0" baseline="0" dirty="0" err="1" smtClean="0">
                          <a:latin typeface="Times New Roman" panose="02020603050405020304" pitchFamily="18" charset="0"/>
                          <a:cs typeface="Times New Roman" panose="02020603050405020304" pitchFamily="18" charset="0"/>
                        </a:rPr>
                        <a:t>hình</a:t>
                      </a:r>
                      <a:endParaRPr lang="en-US" sz="2800" b="0" baseline="0" dirty="0" smtClean="0">
                        <a:latin typeface="Times New Roman" panose="02020603050405020304" pitchFamily="18" charset="0"/>
                        <a:cs typeface="Times New Roman" panose="02020603050405020304" pitchFamily="18"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800" b="0" baseline="0" dirty="0" err="1" smtClean="0">
                          <a:latin typeface="Times New Roman" panose="02020603050405020304" pitchFamily="18" charset="0"/>
                          <a:cs typeface="Times New Roman" panose="02020603050405020304" pitchFamily="18" charset="0"/>
                        </a:rPr>
                        <a:t>Thân</a:t>
                      </a:r>
                      <a:r>
                        <a:rPr lang="en-US" sz="2800" b="0" baseline="0" dirty="0" smtClean="0">
                          <a:latin typeface="Times New Roman" panose="02020603050405020304" pitchFamily="18" charset="0"/>
                          <a:cs typeface="Times New Roman" panose="02020603050405020304" pitchFamily="18" charset="0"/>
                        </a:rPr>
                        <a:t> </a:t>
                      </a:r>
                      <a:r>
                        <a:rPr lang="en-US" sz="2800" b="0" baseline="0" dirty="0" err="1" smtClean="0">
                          <a:latin typeface="Times New Roman" panose="02020603050405020304" pitchFamily="18" charset="0"/>
                          <a:cs typeface="Times New Roman" panose="02020603050405020304" pitchFamily="18" charset="0"/>
                        </a:rPr>
                        <a:t>máy</a:t>
                      </a:r>
                      <a:endParaRPr lang="en-US" sz="2800" b="0" baseline="0" dirty="0" smtClean="0">
                        <a:latin typeface="Times New Roman" panose="02020603050405020304" pitchFamily="18" charset="0"/>
                        <a:cs typeface="Times New Roman" panose="02020603050405020304" pitchFamily="18"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800" b="0" baseline="0" dirty="0" err="1" smtClean="0">
                          <a:latin typeface="Times New Roman" panose="02020603050405020304" pitchFamily="18" charset="0"/>
                          <a:cs typeface="Times New Roman" panose="02020603050405020304" pitchFamily="18" charset="0"/>
                        </a:rPr>
                        <a:t>Vùng</a:t>
                      </a:r>
                      <a:r>
                        <a:rPr lang="en-US" sz="2800" b="0" baseline="0" dirty="0" smtClean="0">
                          <a:latin typeface="Times New Roman" panose="02020603050405020304" pitchFamily="18" charset="0"/>
                          <a:cs typeface="Times New Roman" panose="02020603050405020304" pitchFamily="18" charset="0"/>
                        </a:rPr>
                        <a:t> </a:t>
                      </a:r>
                      <a:r>
                        <a:rPr lang="en-US" sz="2800" b="0" baseline="0" dirty="0" err="1" smtClean="0">
                          <a:latin typeface="Times New Roman" panose="02020603050405020304" pitchFamily="18" charset="0"/>
                          <a:cs typeface="Times New Roman" panose="02020603050405020304" pitchFamily="18" charset="0"/>
                        </a:rPr>
                        <a:t>chuột</a:t>
                      </a:r>
                      <a:r>
                        <a:rPr lang="en-US" sz="2800" b="0" baseline="0" dirty="0" smtClean="0">
                          <a:latin typeface="Times New Roman" panose="02020603050405020304" pitchFamily="18" charset="0"/>
                          <a:cs typeface="Times New Roman" panose="02020603050405020304" pitchFamily="18" charset="0"/>
                        </a:rPr>
                        <a:t> </a:t>
                      </a:r>
                      <a:r>
                        <a:rPr lang="en-US" sz="2800" b="0" baseline="0" dirty="0" err="1" smtClean="0">
                          <a:latin typeface="Times New Roman" panose="02020603050405020304" pitchFamily="18" charset="0"/>
                          <a:cs typeface="Times New Roman" panose="02020603050405020304" pitchFamily="18" charset="0"/>
                        </a:rPr>
                        <a:t>cảm</a:t>
                      </a:r>
                      <a:r>
                        <a:rPr lang="en-US" sz="2800" b="0" baseline="0" dirty="0" smtClean="0">
                          <a:latin typeface="Times New Roman" panose="02020603050405020304" pitchFamily="18" charset="0"/>
                          <a:cs typeface="Times New Roman" panose="02020603050405020304" pitchFamily="18" charset="0"/>
                        </a:rPr>
                        <a:t> </a:t>
                      </a:r>
                      <a:r>
                        <a:rPr lang="en-US" sz="2800" b="0" baseline="0" dirty="0" err="1" smtClean="0">
                          <a:latin typeface="Times New Roman" panose="02020603050405020304" pitchFamily="18" charset="0"/>
                          <a:cs typeface="Times New Roman" panose="02020603050405020304" pitchFamily="18" charset="0"/>
                        </a:rPr>
                        <a:t>ứng</a:t>
                      </a:r>
                      <a:endParaRPr lang="en-US" sz="2800" b="0" baseline="0" dirty="0" smtClean="0">
                        <a:latin typeface="Times New Roman" panose="02020603050405020304" pitchFamily="18" charset="0"/>
                        <a:cs typeface="Times New Roman" panose="02020603050405020304" pitchFamily="18"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800" b="0" baseline="0" dirty="0" err="1" smtClean="0">
                          <a:latin typeface="Times New Roman" panose="02020603050405020304" pitchFamily="18" charset="0"/>
                          <a:cs typeface="Times New Roman" panose="02020603050405020304" pitchFamily="18" charset="0"/>
                        </a:rPr>
                        <a:t>Bàn</a:t>
                      </a:r>
                      <a:r>
                        <a:rPr lang="en-US" sz="2800" b="0" baseline="0" dirty="0" smtClean="0">
                          <a:latin typeface="Times New Roman" panose="02020603050405020304" pitchFamily="18" charset="0"/>
                          <a:cs typeface="Times New Roman" panose="02020603050405020304" pitchFamily="18" charset="0"/>
                        </a:rPr>
                        <a:t> </a:t>
                      </a:r>
                      <a:r>
                        <a:rPr lang="en-US" sz="2800" b="0" baseline="0" dirty="0" err="1" smtClean="0">
                          <a:latin typeface="Times New Roman" panose="02020603050405020304" pitchFamily="18" charset="0"/>
                          <a:cs typeface="Times New Roman" panose="02020603050405020304" pitchFamily="18" charset="0"/>
                        </a:rPr>
                        <a:t>phím</a:t>
                      </a:r>
                      <a:endParaRPr lang="en-US" sz="2800" b="0" baseline="0" dirty="0" smtClean="0">
                        <a:latin typeface="Times New Roman" panose="02020603050405020304" pitchFamily="18" charset="0"/>
                        <a:cs typeface="Times New Roman" panose="02020603050405020304" pitchFamily="18" charset="0"/>
                      </a:endParaRPr>
                    </a:p>
                    <a:p>
                      <a:pPr algn="ctr">
                        <a:lnSpc>
                          <a:spcPct val="150000"/>
                        </a:lnSpc>
                      </a:pPr>
                      <a:endParaRPr lang="en-US" sz="2800" baseline="0"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956442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048" y="0"/>
            <a:ext cx="12192000" cy="533403"/>
          </a:xfrm>
          <a:prstGeom prst="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GHI NHỚ</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43959" y="954741"/>
            <a:ext cx="11282289" cy="5526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 </a:t>
            </a:r>
            <a:r>
              <a:rPr lang="en-US"/>
              <a:t>Máy tính xách tay thường có sẵn loa, micro và camera.</a:t>
            </a:r>
          </a:p>
        </p:txBody>
      </p:sp>
      <p:sp>
        <p:nvSpPr>
          <p:cNvPr id="9" name="Horizontal Scroll 8"/>
          <p:cNvSpPr/>
          <p:nvPr/>
        </p:nvSpPr>
        <p:spPr>
          <a:xfrm>
            <a:off x="2931610" y="1903536"/>
            <a:ext cx="6081383" cy="3001354"/>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latin typeface="Times New Roman" panose="02020603050405020304" pitchFamily="18" charset="0"/>
                <a:cs typeface="Times New Roman" panose="02020603050405020304" pitchFamily="18" charset="0"/>
              </a:rPr>
              <a:t>- Hiện nay máy tính xách tay thường có khả năng nhận thông tin vào và xuất thông tin ra dưới dạng hình ảnh, âm thanh.</a:t>
            </a:r>
          </a:p>
        </p:txBody>
      </p:sp>
    </p:spTree>
    <p:extLst>
      <p:ext uri="{BB962C8B-B14F-4D97-AF65-F5344CB8AC3E}">
        <p14:creationId xmlns:p14="http://schemas.microsoft.com/office/powerpoint/2010/main" val="10621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048" y="0"/>
            <a:ext cx="12192000" cy="533403"/>
          </a:xfrm>
          <a:prstGeom prst="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HOẠT ĐỘNG 3</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43959" y="954741"/>
            <a:ext cx="11282289" cy="5526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 </a:t>
            </a:r>
            <a:r>
              <a:rPr lang="en-US"/>
              <a:t>Máy tính xách tay thường có sẵn loa, micro và camera.</a:t>
            </a:r>
          </a:p>
        </p:txBody>
      </p:sp>
      <p:sp>
        <p:nvSpPr>
          <p:cNvPr id="2" name="Cloud 1"/>
          <p:cNvSpPr/>
          <p:nvPr/>
        </p:nvSpPr>
        <p:spPr>
          <a:xfrm>
            <a:off x="2802342" y="954741"/>
            <a:ext cx="6914864" cy="3420130"/>
          </a:xfrm>
          <a:prstGeom prst="cloud">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800">
                <a:solidFill>
                  <a:schemeClr val="dk1"/>
                </a:solidFill>
                <a:latin typeface="Times New Roman" panose="02020603050405020304" pitchFamily="18" charset="0"/>
                <a:ea typeface="Times New Roman" panose="02020603050405020304" pitchFamily="18" charset="0"/>
              </a:rPr>
              <a:t>Theo em bộ phận nào của máy tính bảng, điện thoại thông minh có chức năng tương tự với bàn phím và tấm chạm của máy tính xách tay?</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1003" y="4419308"/>
            <a:ext cx="3030756" cy="201773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53902" y="3959928"/>
            <a:ext cx="2383240" cy="2383240"/>
          </a:xfrm>
          <a:prstGeom prst="rect">
            <a:avLst/>
          </a:prstGeom>
        </p:spPr>
      </p:pic>
    </p:spTree>
    <p:extLst>
      <p:ext uri="{BB962C8B-B14F-4D97-AF65-F5344CB8AC3E}">
        <p14:creationId xmlns:p14="http://schemas.microsoft.com/office/powerpoint/2010/main" val="727909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048" y="0"/>
            <a:ext cx="12192000" cy="954741"/>
          </a:xfrm>
          <a:prstGeom prst="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3. THIẾT BỊ VÀO - RA CƠ BẢN CHO MÁY TÍNH BẢNG VÀ ĐIỆN THOẠI THÔNG MINH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43959" y="1419367"/>
            <a:ext cx="11282289" cy="50621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 Máy tính bảng và điện thoại thông minh dùng màn hình chạm (touch screen) hay còn gọi là màn hình cảm ứng.</a:t>
            </a:r>
          </a:p>
          <a:p>
            <a:r>
              <a:rPr lang="en-US"/>
              <a:t>- Màn hình cảm ứng xuất hiện bàn phím ảo khi cần nhập dữ liệu; cho phép chạm ngón tay để điều khiển máy tính thay thế chuột</a:t>
            </a:r>
          </a:p>
        </p:txBody>
      </p:sp>
      <p:pic>
        <p:nvPicPr>
          <p:cNvPr id="5" name="Picture 4"/>
          <p:cNvPicPr/>
          <p:nvPr/>
        </p:nvPicPr>
        <p:blipFill rotWithShape="1">
          <a:blip r:embed="rId3" cstate="email">
            <a:extLst>
              <a:ext uri="{28A0092B-C50C-407E-A947-70E740481C1C}">
                <a14:useLocalDpi xmlns:a14="http://schemas.microsoft.com/office/drawing/2010/main"/>
              </a:ext>
            </a:extLst>
          </a:blip>
          <a:srcRect/>
          <a:stretch/>
        </p:blipFill>
        <p:spPr bwMode="auto">
          <a:xfrm>
            <a:off x="8325134" y="4329136"/>
            <a:ext cx="2240035" cy="2152345"/>
          </a:xfrm>
          <a:prstGeom prst="rect">
            <a:avLst/>
          </a:prstGeom>
          <a:extLst>
            <a:ext uri="{53640926-AAD7-44D8-BBD7-CCE9431645EC}">
              <a14:shadowObscured xmlns:a14="http://schemas.microsoft.com/office/drawing/2010/main"/>
            </a:ext>
          </a:extLst>
        </p:spPr>
      </p:pic>
      <p:pic>
        <p:nvPicPr>
          <p:cNvPr id="7" name="Picture 6"/>
          <p:cNvPicPr/>
          <p:nvPr/>
        </p:nvPicPr>
        <p:blipFill rotWithShape="1">
          <a:blip r:embed="rId4" cstate="email">
            <a:extLst>
              <a:ext uri="{28A0092B-C50C-407E-A947-70E740481C1C}">
                <a14:useLocalDpi xmlns:a14="http://schemas.microsoft.com/office/drawing/2010/main"/>
              </a:ext>
            </a:extLst>
          </a:blip>
          <a:srcRect/>
          <a:stretch/>
        </p:blipFill>
        <p:spPr bwMode="auto">
          <a:xfrm>
            <a:off x="8134065" y="1428078"/>
            <a:ext cx="2431103" cy="2707193"/>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701581" y="1853163"/>
            <a:ext cx="6096000"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a:solidFill>
                  <a:schemeClr val="dk1"/>
                </a:solidFill>
                <a:latin typeface="Times New Roman" panose="02020603050405020304" pitchFamily="18" charset="0"/>
                <a:ea typeface="Times New Roman" panose="02020603050405020304" pitchFamily="18" charset="0"/>
              </a:rPr>
              <a:t>- </a:t>
            </a:r>
            <a:r>
              <a:rPr lang="en-US" sz="2800" i="1">
                <a:solidFill>
                  <a:srgbClr val="3333CC"/>
                </a:solidFill>
                <a:latin typeface="Times New Roman" panose="02020603050405020304" pitchFamily="18" charset="0"/>
                <a:ea typeface="Times New Roman" panose="02020603050405020304" pitchFamily="18" charset="0"/>
              </a:rPr>
              <a:t>Máy tính bảng và điện thoại thông minh</a:t>
            </a:r>
            <a:r>
              <a:rPr lang="en-US" sz="2800">
                <a:solidFill>
                  <a:schemeClr val="dk1"/>
                </a:solidFill>
                <a:latin typeface="Times New Roman" panose="02020603050405020304" pitchFamily="18" charset="0"/>
                <a:ea typeface="Times New Roman" panose="02020603050405020304" pitchFamily="18" charset="0"/>
              </a:rPr>
              <a:t> dùng màn hình chạm (touch screen) hay còn gọi là màn hình cảm ứng.</a:t>
            </a:r>
          </a:p>
          <a:p>
            <a:pPr algn="just">
              <a:spcBef>
                <a:spcPts val="1200"/>
              </a:spcBef>
              <a:spcAft>
                <a:spcPts val="1200"/>
              </a:spcAft>
            </a:pPr>
            <a:r>
              <a:rPr lang="en-US" sz="2800">
                <a:solidFill>
                  <a:schemeClr val="dk1"/>
                </a:solidFill>
                <a:latin typeface="Times New Roman" panose="02020603050405020304" pitchFamily="18" charset="0"/>
                <a:ea typeface="Times New Roman" panose="02020603050405020304" pitchFamily="18" charset="0"/>
              </a:rPr>
              <a:t>- </a:t>
            </a:r>
            <a:r>
              <a:rPr lang="en-US" sz="2800" i="1">
                <a:solidFill>
                  <a:srgbClr val="3333CC"/>
                </a:solidFill>
                <a:latin typeface="Times New Roman" panose="02020603050405020304" pitchFamily="18" charset="0"/>
                <a:ea typeface="Times New Roman" panose="02020603050405020304" pitchFamily="18" charset="0"/>
              </a:rPr>
              <a:t>Màn hình cảm ứng </a:t>
            </a:r>
            <a:r>
              <a:rPr lang="en-US" sz="2800">
                <a:solidFill>
                  <a:schemeClr val="dk1"/>
                </a:solidFill>
                <a:latin typeface="Times New Roman" panose="02020603050405020304" pitchFamily="18" charset="0"/>
                <a:ea typeface="Times New Roman" panose="02020603050405020304" pitchFamily="18" charset="0"/>
              </a:rPr>
              <a:t>xuất hiện bàn phím ảo khi cần nhập dữ liệu; cho phép chạm ngón tay để điều khiển máy tính thay thế chuột</a:t>
            </a:r>
          </a:p>
        </p:txBody>
      </p:sp>
    </p:spTree>
    <p:extLst>
      <p:ext uri="{BB962C8B-B14F-4D97-AF65-F5344CB8AC3E}">
        <p14:creationId xmlns:p14="http://schemas.microsoft.com/office/powerpoint/2010/main" val="200764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5"/>
          <p:cNvSpPr/>
          <p:nvPr/>
        </p:nvSpPr>
        <p:spPr>
          <a:xfrm>
            <a:off x="443959" y="954741"/>
            <a:ext cx="11282289" cy="5526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 Máy tính bảng và điện thoại thông minh dùng màn hình chạm (touch screen) hay còn gọi là màn hình cảm ứng.</a:t>
            </a:r>
          </a:p>
          <a:p>
            <a:r>
              <a:rPr lang="en-US"/>
              <a:t>- Màn hình cảm ứng xuất hiện bàn phím ảo khi cần nhập dữ liệu; cho phép chạm ngón tay để điều khiển máy tính thay thế chuột</a:t>
            </a:r>
          </a:p>
        </p:txBody>
      </p:sp>
      <p:sp>
        <p:nvSpPr>
          <p:cNvPr id="2" name="Rectangle 1"/>
          <p:cNvSpPr/>
          <p:nvPr/>
        </p:nvSpPr>
        <p:spPr>
          <a:xfrm>
            <a:off x="2119928" y="2821254"/>
            <a:ext cx="8303876"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smtClean="0">
                <a:solidFill>
                  <a:srgbClr val="C00000"/>
                </a:solidFill>
                <a:latin typeface="Times New Roman" panose="02020603050405020304" pitchFamily="18" charset="0"/>
                <a:ea typeface="Times New Roman" panose="02020603050405020304" pitchFamily="18" charset="0"/>
              </a:rPr>
              <a:t>Màn </a:t>
            </a:r>
            <a:r>
              <a:rPr lang="en-US" sz="2800">
                <a:solidFill>
                  <a:srgbClr val="C00000"/>
                </a:solidFill>
                <a:latin typeface="Times New Roman" panose="02020603050405020304" pitchFamily="18" charset="0"/>
                <a:ea typeface="Times New Roman" panose="02020603050405020304" pitchFamily="18" charset="0"/>
              </a:rPr>
              <a:t>hình cảm ứng vừa là thiết bị vào vừa là thiết bị ra.</a:t>
            </a:r>
          </a:p>
        </p:txBody>
      </p:sp>
      <p:sp>
        <p:nvSpPr>
          <p:cNvPr id="3" name="Right Arrow 2"/>
          <p:cNvSpPr/>
          <p:nvPr/>
        </p:nvSpPr>
        <p:spPr>
          <a:xfrm>
            <a:off x="1037230" y="2884585"/>
            <a:ext cx="873457" cy="4238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067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77166" y="-7466"/>
            <a:ext cx="6771297" cy="5247769"/>
          </a:xfrm>
          <a:prstGeom prst="rect">
            <a:avLst/>
          </a:prstGeom>
        </p:spPr>
      </p:pic>
      <p:pic>
        <p:nvPicPr>
          <p:cNvPr id="5" name="Picture 4"/>
          <p:cNvPicPr>
            <a:picLocks noChangeAspect="1"/>
          </p:cNvPicPr>
          <p:nvPr/>
        </p:nvPicPr>
        <p:blipFill>
          <a:blip r:embed="rId4"/>
          <a:stretch>
            <a:fillRect/>
          </a:stretch>
        </p:blipFill>
        <p:spPr>
          <a:xfrm>
            <a:off x="3267635" y="5196761"/>
            <a:ext cx="8162364" cy="170158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pic>
        <p:nvPicPr>
          <p:cNvPr id="7" name="Picture 6"/>
          <p:cNvPicPr>
            <a:picLocks noChangeAspect="1"/>
          </p:cNvPicPr>
          <p:nvPr/>
        </p:nvPicPr>
        <p:blipFill>
          <a:blip r:embed="rId7">
            <a:extLst>
              <a:ext uri="{BEBA8EAE-BF5A-486C-A8C5-ECC9F3942E4B}">
                <a14:imgProps xmlns:a14="http://schemas.microsoft.com/office/drawing/2010/main">
                  <a14:imgLayer r:embed="rId8">
                    <a14:imgEffect>
                      <a14:backgroundRemoval t="0" b="98246" l="11741" r="77328"/>
                    </a14:imgEffect>
                  </a14:imgLayer>
                </a14:imgProps>
              </a:ext>
            </a:extLst>
          </a:blip>
          <a:stretch>
            <a:fillRect/>
          </a:stretch>
        </p:blipFill>
        <p:spPr>
          <a:xfrm>
            <a:off x="-367672" y="3759200"/>
            <a:ext cx="2980245" cy="2583543"/>
          </a:xfrm>
          <a:prstGeom prst="rect">
            <a:avLst/>
          </a:prstGeom>
        </p:spPr>
      </p:pic>
      <p:pic>
        <p:nvPicPr>
          <p:cNvPr id="8" name="Picture 7"/>
          <p:cNvPicPr>
            <a:picLocks noChangeAspect="1"/>
          </p:cNvPicPr>
          <p:nvPr/>
        </p:nvPicPr>
        <p:blipFill>
          <a:blip r:embed="rId9">
            <a:extLst>
              <a:ext uri="{BEBA8EAE-BF5A-486C-A8C5-ECC9F3942E4B}">
                <a14:imgProps xmlns:a14="http://schemas.microsoft.com/office/drawing/2010/main">
                  <a14:imgLayer r:embed="rId10">
                    <a14:imgEffect>
                      <a14:backgroundRemoval t="0" b="80952" l="6849" r="86301"/>
                    </a14:imgEffect>
                  </a14:imgLayer>
                </a14:imgProps>
              </a:ext>
            </a:extLst>
          </a:blip>
          <a:stretch>
            <a:fillRect/>
          </a:stretch>
        </p:blipFill>
        <p:spPr>
          <a:xfrm rot="597941">
            <a:off x="1477555" y="3957865"/>
            <a:ext cx="695325" cy="800100"/>
          </a:xfrm>
          <a:prstGeom prst="rect">
            <a:avLst/>
          </a:prstGeom>
        </p:spPr>
      </p:pic>
      <p:grpSp>
        <p:nvGrpSpPr>
          <p:cNvPr id="10" name="Group 9"/>
          <p:cNvGrpSpPr/>
          <p:nvPr/>
        </p:nvGrpSpPr>
        <p:grpSpPr>
          <a:xfrm>
            <a:off x="10232573" y="3054326"/>
            <a:ext cx="2070156" cy="1633788"/>
            <a:chOff x="10232573" y="3054326"/>
            <a:chExt cx="2070156" cy="1633788"/>
          </a:xfrm>
        </p:grpSpPr>
        <p:sp>
          <p:nvSpPr>
            <p:cNvPr id="2" name="Oval 1"/>
            <p:cNvSpPr/>
            <p:nvPr/>
          </p:nvSpPr>
          <p:spPr>
            <a:xfrm>
              <a:off x="11046757" y="3454361"/>
              <a:ext cx="766483" cy="8337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11" cstate="email">
              <a:extLst>
                <a:ext uri="{BEBA8EAE-BF5A-486C-A8C5-ECC9F3942E4B}">
                  <a14:imgProps xmlns:a14="http://schemas.microsoft.com/office/drawing/2010/main">
                    <a14:imgLayer r:embed="rId12">
                      <a14:imgEffect>
                        <a14:backgroundRemoval t="0" b="100000" l="9524" r="95238"/>
                      </a14:imgEffect>
                    </a14:imgLayer>
                  </a14:imgProps>
                </a:ext>
                <a:ext uri="{28A0092B-C50C-407E-A947-70E740481C1C}">
                  <a14:useLocalDpi xmlns:a14="http://schemas.microsoft.com/office/drawing/2010/main"/>
                </a:ext>
              </a:extLst>
            </a:blip>
            <a:srcRect/>
            <a:stretch/>
          </p:blipFill>
          <p:spPr>
            <a:xfrm>
              <a:off x="10232573" y="3054326"/>
              <a:ext cx="2070156" cy="1633788"/>
            </a:xfrm>
            <a:prstGeom prst="rect">
              <a:avLst/>
            </a:prstGeom>
          </p:spPr>
        </p:pic>
      </p:grpSp>
      <p:sp>
        <p:nvSpPr>
          <p:cNvPr id="3" name="Rectangle 2"/>
          <p:cNvSpPr/>
          <p:nvPr/>
        </p:nvSpPr>
        <p:spPr>
          <a:xfrm>
            <a:off x="3052482" y="661180"/>
            <a:ext cx="5752651" cy="3626899"/>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Bef>
                <a:spcPts val="600"/>
              </a:spcBef>
              <a:spcAft>
                <a:spcPts val="600"/>
              </a:spcAft>
            </a:pPr>
            <a:r>
              <a:rPr lang="en-US" sz="3600" b="1" kern="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BÀI 1</a:t>
            </a:r>
          </a:p>
          <a:p>
            <a:pPr algn="ctr">
              <a:lnSpc>
                <a:spcPct val="115000"/>
              </a:lnSpc>
              <a:spcBef>
                <a:spcPts val="600"/>
              </a:spcBef>
              <a:spcAft>
                <a:spcPts val="600"/>
              </a:spcAft>
            </a:pPr>
            <a:r>
              <a:rPr lang="en-US" sz="4000" b="1" kern="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THIẾT </a:t>
            </a:r>
            <a:r>
              <a:rPr lang="en-US" sz="4000" b="1" ker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BỊ VÀO – RA CƠ BẢN CHO MÁY TÍNH CÁ NHÂN</a:t>
            </a:r>
            <a:endParaRPr lang="en-US" sz="4400" b="1" kern="0">
              <a:solidFill>
                <a:srgbClr val="002060"/>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1187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bwMode="auto">
          <a:xfrm>
            <a:off x="1419368" y="1015894"/>
            <a:ext cx="9635318" cy="50300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0019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11048" y="0"/>
            <a:ext cx="12192000" cy="685800"/>
            <a:chOff x="11048" y="0"/>
            <a:chExt cx="12192000" cy="685800"/>
          </a:xfrm>
        </p:grpSpPr>
        <p:sp>
          <p:nvSpPr>
            <p:cNvPr id="4" name="Rectangle 3"/>
            <p:cNvSpPr/>
            <p:nvPr/>
          </p:nvSpPr>
          <p:spPr>
            <a:xfrm>
              <a:off x="11048" y="0"/>
              <a:ext cx="12192000" cy="685800"/>
            </a:xfrm>
            <a:prstGeom prst="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70C0"/>
                  </a:solidFill>
                  <a:latin typeface="Arial" panose="020B0604020202020204" pitchFamily="34" charset="0"/>
                  <a:cs typeface="Arial" panose="020B0604020202020204" pitchFamily="34" charset="0"/>
                </a:rPr>
                <a:t>       LUYỆN TẬP</a:t>
              </a:r>
              <a:endParaRPr lang="en-US" sz="3200" b="1" dirty="0">
                <a:solidFill>
                  <a:srgbClr val="0070C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4022" y="0"/>
              <a:ext cx="643778" cy="685800"/>
            </a:xfrm>
            <a:prstGeom prst="rect">
              <a:avLst/>
            </a:prstGeom>
          </p:spPr>
        </p:pic>
      </p:grpSp>
      <p:sp>
        <p:nvSpPr>
          <p:cNvPr id="6" name="Rounded Rectangle 5"/>
          <p:cNvSpPr/>
          <p:nvPr/>
        </p:nvSpPr>
        <p:spPr>
          <a:xfrm>
            <a:off x="1642279" y="2223359"/>
            <a:ext cx="9507941" cy="2690098"/>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1200"/>
              </a:spcBef>
              <a:spcAft>
                <a:spcPts val="1200"/>
              </a:spcAft>
            </a:pPr>
            <a:r>
              <a:rPr lang="en-US" sz="2800" b="1" i="1">
                <a:solidFill>
                  <a:srgbClr val="3333CC"/>
                </a:solidFill>
                <a:latin typeface="Times New Roman" panose="02020603050405020304" pitchFamily="18" charset="0"/>
                <a:ea typeface="Times New Roman" panose="02020603050405020304" pitchFamily="18" charset="0"/>
              </a:rPr>
              <a:t>Bài 1. </a:t>
            </a:r>
            <a:r>
              <a:rPr lang="en-US" sz="2800">
                <a:solidFill>
                  <a:schemeClr val="dk1"/>
                </a:solidFill>
                <a:latin typeface="Times New Roman" panose="02020603050405020304" pitchFamily="18" charset="0"/>
                <a:ea typeface="Times New Roman" panose="02020603050405020304" pitchFamily="18" charset="0"/>
              </a:rPr>
              <a:t>Một bộ máy tính gồm có những thành phần cơ bản nào?</a:t>
            </a:r>
          </a:p>
          <a:p>
            <a:pPr>
              <a:spcBef>
                <a:spcPts val="1200"/>
              </a:spcBef>
              <a:spcAft>
                <a:spcPts val="1200"/>
              </a:spcAft>
            </a:pPr>
            <a:r>
              <a:rPr lang="en-US" sz="2800" b="1" i="1">
                <a:solidFill>
                  <a:srgbClr val="3333CC"/>
                </a:solidFill>
                <a:latin typeface="Times New Roman" panose="02020603050405020304" pitchFamily="18" charset="0"/>
                <a:ea typeface="Times New Roman" panose="02020603050405020304" pitchFamily="18" charset="0"/>
              </a:rPr>
              <a:t>Bài 2. </a:t>
            </a:r>
            <a:r>
              <a:rPr lang="en-US" sz="2800">
                <a:solidFill>
                  <a:schemeClr val="dk1"/>
                </a:solidFill>
                <a:latin typeface="Times New Roman" panose="02020603050405020304" pitchFamily="18" charset="0"/>
                <a:ea typeface="Times New Roman" panose="02020603050405020304" pitchFamily="18" charset="0"/>
              </a:rPr>
              <a:t>Bàn phím ảo thường có ở những thiết bị số nào?</a:t>
            </a:r>
          </a:p>
          <a:p>
            <a:pPr>
              <a:spcBef>
                <a:spcPts val="1200"/>
              </a:spcBef>
              <a:spcAft>
                <a:spcPts val="1200"/>
              </a:spcAft>
            </a:pPr>
            <a:r>
              <a:rPr lang="en-US" sz="2800" b="1" i="1">
                <a:solidFill>
                  <a:srgbClr val="3333CC"/>
                </a:solidFill>
                <a:latin typeface="Times New Roman" panose="02020603050405020304" pitchFamily="18" charset="0"/>
                <a:ea typeface="Times New Roman" panose="02020603050405020304" pitchFamily="18" charset="0"/>
              </a:rPr>
              <a:t>Bài 3. </a:t>
            </a:r>
            <a:r>
              <a:rPr lang="en-US" sz="2800">
                <a:solidFill>
                  <a:schemeClr val="dk1"/>
                </a:solidFill>
                <a:latin typeface="Times New Roman" panose="02020603050405020304" pitchFamily="18" charset="0"/>
                <a:ea typeface="Times New Roman" panose="02020603050405020304" pitchFamily="18" charset="0"/>
              </a:rPr>
              <a:t>Máy tính xách tay dùng bộ phận nào thay thế chuột máy tính?</a:t>
            </a:r>
          </a:p>
        </p:txBody>
      </p:sp>
    </p:spTree>
    <p:extLst>
      <p:ext uri="{BB962C8B-B14F-4D97-AF65-F5344CB8AC3E}">
        <p14:creationId xmlns:p14="http://schemas.microsoft.com/office/powerpoint/2010/main" val="228140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1048" y="0"/>
            <a:ext cx="12192000" cy="666750"/>
            <a:chOff x="11048" y="0"/>
            <a:chExt cx="12192000" cy="666750"/>
          </a:xfrm>
        </p:grpSpPr>
        <p:sp>
          <p:nvSpPr>
            <p:cNvPr id="4" name="Rectangle 3"/>
            <p:cNvSpPr/>
            <p:nvPr/>
          </p:nvSpPr>
          <p:spPr>
            <a:xfrm>
              <a:off x="11048" y="0"/>
              <a:ext cx="12192000" cy="666750"/>
            </a:xfrm>
            <a:prstGeom prst="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latin typeface="Arial" panose="020B0604020202020204" pitchFamily="34" charset="0"/>
                  <a:cs typeface="Arial" panose="020B0604020202020204" pitchFamily="34" charset="0"/>
                </a:rPr>
                <a:t>       VẬN DỤNG</a:t>
              </a:r>
              <a:endParaRPr lang="en-US" sz="3200" b="1" dirty="0">
                <a:solidFill>
                  <a:srgbClr val="C0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4533686" y="0"/>
              <a:ext cx="695325" cy="666750"/>
            </a:xfrm>
            <a:prstGeom prst="rect">
              <a:avLst/>
            </a:prstGeom>
          </p:spPr>
        </p:pic>
      </p:grpSp>
      <p:sp>
        <p:nvSpPr>
          <p:cNvPr id="2" name="Rounded Rectangle 1"/>
          <p:cNvSpPr/>
          <p:nvPr/>
        </p:nvSpPr>
        <p:spPr>
          <a:xfrm>
            <a:off x="914075" y="1477522"/>
            <a:ext cx="10385945" cy="446079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i="1">
                <a:solidFill>
                  <a:srgbClr val="3333CC"/>
                </a:solidFill>
                <a:latin typeface="Times New Roman" panose="02020603050405020304" pitchFamily="18" charset="0"/>
                <a:ea typeface="Times New Roman" panose="02020603050405020304" pitchFamily="18" charset="0"/>
              </a:rPr>
              <a:t>Bài 1. </a:t>
            </a:r>
            <a:r>
              <a:rPr lang="en-US" sz="2800">
                <a:solidFill>
                  <a:schemeClr val="dk1"/>
                </a:solidFill>
                <a:latin typeface="Times New Roman" panose="02020603050405020304" pitchFamily="18" charset="0"/>
                <a:ea typeface="Times New Roman" panose="02020603050405020304" pitchFamily="18" charset="0"/>
              </a:rPr>
              <a:t>Bố mẹ định thưởng máy tính cho em làm phương tiện học tập. Em sẽ chọn loại máy tính nào? Tại sao?</a:t>
            </a:r>
          </a:p>
          <a:p>
            <a:pPr algn="just">
              <a:spcBef>
                <a:spcPts val="1200"/>
              </a:spcBef>
              <a:spcAft>
                <a:spcPts val="1200"/>
              </a:spcAft>
            </a:pPr>
            <a:r>
              <a:rPr lang="en-US" sz="2800" b="1" i="1">
                <a:solidFill>
                  <a:srgbClr val="3333CC"/>
                </a:solidFill>
                <a:latin typeface="Times New Roman" panose="02020603050405020304" pitchFamily="18" charset="0"/>
                <a:ea typeface="Times New Roman" panose="02020603050405020304" pitchFamily="18" charset="0"/>
              </a:rPr>
              <a:t>Bài 2. </a:t>
            </a:r>
            <a:r>
              <a:rPr lang="en-US" sz="2800">
                <a:solidFill>
                  <a:schemeClr val="dk1"/>
                </a:solidFill>
                <a:latin typeface="Times New Roman" panose="02020603050405020304" pitchFamily="18" charset="0"/>
                <a:ea typeface="Times New Roman" panose="02020603050405020304" pitchFamily="18" charset="0"/>
              </a:rPr>
              <a:t>Hộp thân máy chứa những thành phần quan trọng nào của máy tính?</a:t>
            </a:r>
          </a:p>
          <a:p>
            <a:pPr algn="just">
              <a:spcBef>
                <a:spcPts val="1200"/>
              </a:spcBef>
              <a:spcAft>
                <a:spcPts val="1200"/>
              </a:spcAft>
            </a:pPr>
            <a:r>
              <a:rPr lang="en-US" sz="2800" b="1" i="1">
                <a:solidFill>
                  <a:srgbClr val="3333CC"/>
                </a:solidFill>
                <a:latin typeface="Times New Roman" panose="02020603050405020304" pitchFamily="18" charset="0"/>
                <a:ea typeface="Times New Roman" panose="02020603050405020304" pitchFamily="18" charset="0"/>
              </a:rPr>
              <a:t>Bài 3. </a:t>
            </a:r>
            <a:r>
              <a:rPr lang="en-US" sz="2800">
                <a:solidFill>
                  <a:schemeClr val="dk1"/>
                </a:solidFill>
                <a:latin typeface="Times New Roman" panose="02020603050405020304" pitchFamily="18" charset="0"/>
                <a:ea typeface="Times New Roman" panose="02020603050405020304" pitchFamily="18" charset="0"/>
              </a:rPr>
              <a:t>Các thiết bị vào – ra cơ bản của máy tính là gì?</a:t>
            </a:r>
          </a:p>
          <a:p>
            <a:pPr algn="just">
              <a:spcBef>
                <a:spcPts val="1200"/>
              </a:spcBef>
              <a:spcAft>
                <a:spcPts val="1200"/>
              </a:spcAft>
            </a:pPr>
            <a:r>
              <a:rPr lang="en-US" sz="2800" b="1" i="1">
                <a:solidFill>
                  <a:srgbClr val="3333CC"/>
                </a:solidFill>
                <a:latin typeface="Times New Roman" panose="02020603050405020304" pitchFamily="18" charset="0"/>
                <a:ea typeface="Times New Roman" panose="02020603050405020304" pitchFamily="18" charset="0"/>
              </a:rPr>
              <a:t>Bài 4. </a:t>
            </a:r>
            <a:r>
              <a:rPr lang="en-US" sz="2800">
                <a:solidFill>
                  <a:schemeClr val="dk1"/>
                </a:solidFill>
                <a:latin typeface="Times New Roman" panose="02020603050405020304" pitchFamily="18" charset="0"/>
                <a:ea typeface="Times New Roman" panose="02020603050405020304" pitchFamily="18" charset="0"/>
              </a:rPr>
              <a:t>Thiết bị nào vừa là thiết bị vào vừa là thiết bị ra cho máy tính?</a:t>
            </a:r>
          </a:p>
        </p:txBody>
      </p:sp>
    </p:spTree>
    <p:extLst>
      <p:ext uri="{BB962C8B-B14F-4D97-AF65-F5344CB8AC3E}">
        <p14:creationId xmlns:p14="http://schemas.microsoft.com/office/powerpoint/2010/main" val="2502020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478972" y="939212"/>
            <a:ext cx="1127760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2740" b="96575" l="0" r="100000"/>
                    </a14:imgEffect>
                  </a14:imgLayer>
                </a14:imgProps>
              </a:ext>
            </a:extLst>
          </a:blip>
          <a:stretch>
            <a:fillRect/>
          </a:stretch>
        </p:blipFill>
        <p:spPr>
          <a:xfrm>
            <a:off x="1849444" y="3992916"/>
            <a:ext cx="1480683" cy="1765076"/>
          </a:xfrm>
          <a:prstGeom prst="rect">
            <a:avLst/>
          </a:prstGeom>
        </p:spPr>
      </p:pic>
      <p:sp>
        <p:nvSpPr>
          <p:cNvPr id="6" name="Rounded Rectangle 5"/>
          <p:cNvSpPr/>
          <p:nvPr/>
        </p:nvSpPr>
        <p:spPr>
          <a:xfrm>
            <a:off x="3559488" y="220301"/>
            <a:ext cx="4717142"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Times New Roman" panose="02020603050405020304" pitchFamily="18" charset="0"/>
                <a:cs typeface="Times New Roman" panose="02020603050405020304" pitchFamily="18" charset="0"/>
              </a:rPr>
              <a:t>TÌNH HUỐNG MỞ BÀI</a:t>
            </a:r>
            <a:endParaRPr lang="en-US" sz="32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a:stretch>
            <a:fillRect/>
          </a:stretch>
        </p:blipFill>
        <p:spPr>
          <a:xfrm>
            <a:off x="1818374" y="5636906"/>
            <a:ext cx="866775" cy="723900"/>
          </a:xfrm>
          <a:prstGeom prst="rect">
            <a:avLst/>
          </a:prstGeom>
        </p:spPr>
      </p:pic>
      <p:pic>
        <p:nvPicPr>
          <p:cNvPr id="10" name="Picture 9"/>
          <p:cNvPicPr>
            <a:picLocks noChangeAspect="1"/>
          </p:cNvPicPr>
          <p:nvPr/>
        </p:nvPicPr>
        <p:blipFill>
          <a:blip r:embed="rId6"/>
          <a:stretch>
            <a:fillRect/>
          </a:stretch>
        </p:blipFill>
        <p:spPr>
          <a:xfrm>
            <a:off x="3405733" y="5636906"/>
            <a:ext cx="838200" cy="600075"/>
          </a:xfrm>
          <a:prstGeom prst="rect">
            <a:avLst/>
          </a:prstGeom>
        </p:spPr>
      </p:pic>
      <p:pic>
        <p:nvPicPr>
          <p:cNvPr id="11" name="Picture 10"/>
          <p:cNvPicPr>
            <a:picLocks noChangeAspect="1"/>
          </p:cNvPicPr>
          <p:nvPr/>
        </p:nvPicPr>
        <p:blipFill>
          <a:blip r:embed="rId7"/>
          <a:stretch>
            <a:fillRect/>
          </a:stretch>
        </p:blipFill>
        <p:spPr>
          <a:xfrm>
            <a:off x="3559488" y="4282042"/>
            <a:ext cx="752475" cy="933450"/>
          </a:xfrm>
          <a:prstGeom prst="rect">
            <a:avLst/>
          </a:prstGeom>
        </p:spPr>
      </p:pic>
      <p:pic>
        <p:nvPicPr>
          <p:cNvPr id="2" name="Picture 1"/>
          <p:cNvPicPr>
            <a:picLocks noChangeAspect="1"/>
          </p:cNvPicPr>
          <p:nvPr/>
        </p:nvPicPr>
        <p:blipFill>
          <a:blip r:embed="rId8">
            <a:extLst>
              <a:ext uri="{BEBA8EAE-BF5A-486C-A8C5-ECC9F3942E4B}">
                <a14:imgProps xmlns:a14="http://schemas.microsoft.com/office/drawing/2010/main">
                  <a14:imgLayer r:embed="rId9">
                    <a14:imgEffect>
                      <a14:backgroundRemoval t="0" b="98101" l="8837" r="88837"/>
                    </a14:imgEffect>
                  </a14:imgLayer>
                </a14:imgProps>
              </a:ext>
            </a:extLst>
          </a:blip>
          <a:stretch>
            <a:fillRect/>
          </a:stretch>
        </p:blipFill>
        <p:spPr>
          <a:xfrm>
            <a:off x="9292587" y="2370499"/>
            <a:ext cx="2824277" cy="3866482"/>
          </a:xfrm>
          <a:prstGeom prst="rect">
            <a:avLst/>
          </a:prstGeom>
        </p:spPr>
      </p:pic>
      <p:sp>
        <p:nvSpPr>
          <p:cNvPr id="3" name="Cloud 2"/>
          <p:cNvSpPr/>
          <p:nvPr/>
        </p:nvSpPr>
        <p:spPr>
          <a:xfrm>
            <a:off x="3069771" y="1905952"/>
            <a:ext cx="6096000" cy="2764215"/>
          </a:xfrm>
          <a:prstGeom prst="cloud">
            <a:avLst/>
          </a:prstGeom>
        </p:spPr>
        <p:style>
          <a:lnRef idx="2">
            <a:schemeClr val="accent1"/>
          </a:lnRef>
          <a:fillRef idx="1">
            <a:schemeClr val="lt1"/>
          </a:fillRef>
          <a:effectRef idx="0">
            <a:schemeClr val="accent1"/>
          </a:effectRef>
          <a:fontRef idx="minor">
            <a:schemeClr val="dk1"/>
          </a:fontRef>
        </p:style>
        <p:txBody>
          <a:bodyPr>
            <a:spAutoFit/>
          </a:bodyPr>
          <a:lstStyle/>
          <a:p>
            <a:r>
              <a:rPr lang="en-US" sz="2800">
                <a:latin typeface="Times New Roman" panose="02020603050405020304" pitchFamily="18" charset="0"/>
                <a:ea typeface="Times New Roman" panose="02020603050405020304" pitchFamily="18" charset="0"/>
              </a:rPr>
              <a:t>Theo </a:t>
            </a:r>
            <a:r>
              <a:rPr lang="en-US" sz="2800" smtClean="0">
                <a:latin typeface="Times New Roman" panose="02020603050405020304" pitchFamily="18" charset="0"/>
                <a:ea typeface="Times New Roman" panose="02020603050405020304" pitchFamily="18" charset="0"/>
              </a:rPr>
              <a:t>em, </a:t>
            </a:r>
            <a:r>
              <a:rPr lang="en-US" sz="2800">
                <a:latin typeface="Times New Roman" panose="02020603050405020304" pitchFamily="18" charset="0"/>
                <a:ea typeface="Times New Roman" panose="02020603050405020304" pitchFamily="18" charset="0"/>
              </a:rPr>
              <a:t>nên </a:t>
            </a:r>
            <a:r>
              <a:rPr lang="en-US" sz="2800" smtClean="0">
                <a:latin typeface="Times New Roman" panose="02020603050405020304" pitchFamily="18" charset="0"/>
                <a:ea typeface="Times New Roman" panose="02020603050405020304" pitchFamily="18" charset="0"/>
              </a:rPr>
              <a:t>nói </a:t>
            </a:r>
            <a:r>
              <a:rPr lang="en-US" sz="2800">
                <a:latin typeface="Times New Roman" panose="02020603050405020304" pitchFamily="18" charset="0"/>
                <a:ea typeface="Times New Roman" panose="02020603050405020304" pitchFamily="18" charset="0"/>
              </a:rPr>
              <a:t>“một chiếc máy tính xách tay” hay “một bộ máy tính xách tay”? Vì sao?</a:t>
            </a:r>
            <a:endParaRPr lang="en-US" sz="2800"/>
          </a:p>
        </p:txBody>
      </p:sp>
    </p:spTree>
    <p:extLst>
      <p:ext uri="{BB962C8B-B14F-4D97-AF65-F5344CB8AC3E}">
        <p14:creationId xmlns:p14="http://schemas.microsoft.com/office/powerpoint/2010/main" val="27419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478972" y="939212"/>
            <a:ext cx="1127760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2740" b="96575" l="0" r="100000"/>
                    </a14:imgEffect>
                  </a14:imgLayer>
                </a14:imgProps>
              </a:ext>
            </a:extLst>
          </a:blip>
          <a:stretch>
            <a:fillRect/>
          </a:stretch>
        </p:blipFill>
        <p:spPr>
          <a:xfrm>
            <a:off x="771268" y="3719958"/>
            <a:ext cx="1480683" cy="1765076"/>
          </a:xfrm>
          <a:prstGeom prst="rect">
            <a:avLst/>
          </a:prstGeom>
        </p:spPr>
      </p:pic>
      <p:sp>
        <p:nvSpPr>
          <p:cNvPr id="6" name="Rounded Rectangle 5"/>
          <p:cNvSpPr/>
          <p:nvPr/>
        </p:nvSpPr>
        <p:spPr>
          <a:xfrm>
            <a:off x="4448629" y="255092"/>
            <a:ext cx="3338285"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Times New Roman" panose="02020603050405020304" pitchFamily="18" charset="0"/>
                <a:cs typeface="Times New Roman" panose="02020603050405020304" pitchFamily="18" charset="0"/>
              </a:rPr>
              <a:t>HOẠT ĐỘNG 1</a:t>
            </a:r>
            <a:endParaRPr lang="en-US" sz="32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a:stretch>
            <a:fillRect/>
          </a:stretch>
        </p:blipFill>
        <p:spPr>
          <a:xfrm>
            <a:off x="740198" y="5363948"/>
            <a:ext cx="866775" cy="723900"/>
          </a:xfrm>
          <a:prstGeom prst="rect">
            <a:avLst/>
          </a:prstGeom>
        </p:spPr>
      </p:pic>
      <p:pic>
        <p:nvPicPr>
          <p:cNvPr id="10" name="Picture 9"/>
          <p:cNvPicPr>
            <a:picLocks noChangeAspect="1"/>
          </p:cNvPicPr>
          <p:nvPr/>
        </p:nvPicPr>
        <p:blipFill>
          <a:blip r:embed="rId6"/>
          <a:stretch>
            <a:fillRect/>
          </a:stretch>
        </p:blipFill>
        <p:spPr>
          <a:xfrm>
            <a:off x="2327557" y="5363948"/>
            <a:ext cx="838200" cy="600075"/>
          </a:xfrm>
          <a:prstGeom prst="rect">
            <a:avLst/>
          </a:prstGeom>
        </p:spPr>
      </p:pic>
      <p:pic>
        <p:nvPicPr>
          <p:cNvPr id="11" name="Picture 10"/>
          <p:cNvPicPr>
            <a:picLocks noChangeAspect="1"/>
          </p:cNvPicPr>
          <p:nvPr/>
        </p:nvPicPr>
        <p:blipFill>
          <a:blip r:embed="rId7"/>
          <a:stretch>
            <a:fillRect/>
          </a:stretch>
        </p:blipFill>
        <p:spPr>
          <a:xfrm>
            <a:off x="2481312" y="4009084"/>
            <a:ext cx="752475" cy="933450"/>
          </a:xfrm>
          <a:prstGeom prst="rect">
            <a:avLst/>
          </a:prstGeom>
        </p:spPr>
      </p:pic>
      <p:pic>
        <p:nvPicPr>
          <p:cNvPr id="2" name="Picture 1"/>
          <p:cNvPicPr>
            <a:picLocks noChangeAspect="1"/>
          </p:cNvPicPr>
          <p:nvPr/>
        </p:nvPicPr>
        <p:blipFill>
          <a:blip r:embed="rId8" cstate="email">
            <a:extLst>
              <a:ext uri="{BEBA8EAE-BF5A-486C-A8C5-ECC9F3942E4B}">
                <a14:imgProps xmlns:a14="http://schemas.microsoft.com/office/drawing/2010/main">
                  <a14:imgLayer r:embed="rId9">
                    <a14:imgEffect>
                      <a14:backgroundRemoval t="0" b="98101" l="8837" r="88837"/>
                    </a14:imgEffect>
                  </a14:imgLayer>
                </a14:imgProps>
              </a:ext>
              <a:ext uri="{28A0092B-C50C-407E-A947-70E740481C1C}">
                <a14:useLocalDpi xmlns:a14="http://schemas.microsoft.com/office/drawing/2010/main"/>
              </a:ext>
            </a:extLst>
          </a:blip>
          <a:stretch>
            <a:fillRect/>
          </a:stretch>
        </p:blipFill>
        <p:spPr>
          <a:xfrm>
            <a:off x="10167582" y="3988175"/>
            <a:ext cx="1626793" cy="2227107"/>
          </a:xfrm>
          <a:prstGeom prst="rect">
            <a:avLst/>
          </a:prstGeom>
        </p:spPr>
      </p:pic>
      <p:sp>
        <p:nvSpPr>
          <p:cNvPr id="4" name="Cloud 3"/>
          <p:cNvSpPr/>
          <p:nvPr/>
        </p:nvSpPr>
        <p:spPr>
          <a:xfrm>
            <a:off x="2142699" y="1032441"/>
            <a:ext cx="8584442" cy="2108299"/>
          </a:xfrm>
          <a:prstGeom prst="cloud">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a:solidFill>
                  <a:schemeClr val="dk1"/>
                </a:solidFill>
                <a:latin typeface="Times New Roman" panose="02020603050405020304" pitchFamily="18" charset="0"/>
                <a:ea typeface="Times New Roman" panose="02020603050405020304" pitchFamily="18" charset="0"/>
              </a:rPr>
              <a:t>Em hãy cho biết máy tính để bàn gồm có những bộ phận nào? </a:t>
            </a:r>
            <a:r>
              <a:rPr lang="en-US" sz="2800" smtClean="0">
                <a:solidFill>
                  <a:schemeClr val="dk1"/>
                </a:solidFill>
                <a:latin typeface="Times New Roman" panose="02020603050405020304" pitchFamily="18" charset="0"/>
                <a:ea typeface="Times New Roman" panose="02020603050405020304" pitchFamily="18" charset="0"/>
              </a:rPr>
              <a:t>Em </a:t>
            </a:r>
            <a:r>
              <a:rPr lang="en-US" sz="2800">
                <a:solidFill>
                  <a:schemeClr val="dk1"/>
                </a:solidFill>
                <a:latin typeface="Times New Roman" panose="02020603050405020304" pitchFamily="18" charset="0"/>
                <a:ea typeface="Times New Roman" panose="02020603050405020304" pitchFamily="18" charset="0"/>
              </a:rPr>
              <a:t>có hiểu gì về các bộ phận đó?</a:t>
            </a:r>
          </a:p>
        </p:txBody>
      </p:sp>
      <p:pic>
        <p:nvPicPr>
          <p:cNvPr id="3" name="Picture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40254" y="3260172"/>
            <a:ext cx="5389331" cy="2981202"/>
          </a:xfrm>
          <a:prstGeom prst="rect">
            <a:avLst/>
          </a:prstGeom>
        </p:spPr>
      </p:pic>
    </p:spTree>
    <p:extLst>
      <p:ext uri="{BB962C8B-B14F-4D97-AF65-F5344CB8AC3E}">
        <p14:creationId xmlns:p14="http://schemas.microsoft.com/office/powerpoint/2010/main" val="511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27755" y="4536996"/>
            <a:ext cx="2525050" cy="523220"/>
          </a:xfrm>
          <a:prstGeom prst="rect">
            <a:avLst/>
          </a:prstGeom>
          <a:noFill/>
        </p:spPr>
        <p:txBody>
          <a:bodyPr wrap="none" rtlCol="0">
            <a:spAutoFit/>
          </a:bodyPr>
          <a:lstStyle/>
          <a:p>
            <a:r>
              <a:rPr lang="en-US" sz="2800" i="1" dirty="0" err="1" smtClean="0">
                <a:latin typeface="Times New Roman" panose="02020603050405020304" pitchFamily="18" charset="0"/>
                <a:cs typeface="Times New Roman" panose="02020603050405020304" pitchFamily="18" charset="0"/>
              </a:rPr>
              <a:t>Máy</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tính</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để</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bàn</a:t>
            </a:r>
            <a:endParaRPr lang="en-US" sz="2800" i="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t="7401"/>
          <a:stretch/>
        </p:blipFill>
        <p:spPr>
          <a:xfrm>
            <a:off x="3185374" y="1084700"/>
            <a:ext cx="5904869" cy="3253572"/>
          </a:xfrm>
          <a:prstGeom prst="rect">
            <a:avLst/>
          </a:prstGeom>
          <a:ln w="12700">
            <a:noFill/>
          </a:ln>
        </p:spPr>
      </p:pic>
      <p:cxnSp>
        <p:nvCxnSpPr>
          <p:cNvPr id="6" name="Straight Arrow Connector 5"/>
          <p:cNvCxnSpPr/>
          <p:nvPr/>
        </p:nvCxnSpPr>
        <p:spPr>
          <a:xfrm flipV="1">
            <a:off x="6893169" y="1245500"/>
            <a:ext cx="2197074" cy="8352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657415" y="722280"/>
            <a:ext cx="1693092" cy="523220"/>
          </a:xfrm>
          <a:prstGeom prst="rect">
            <a:avLst/>
          </a:prstGeom>
          <a:noFill/>
        </p:spPr>
        <p:txBody>
          <a:bodyPr wrap="none" rtlCol="0">
            <a:spAutoFit/>
          </a:bodyPr>
          <a:lstStyle/>
          <a:p>
            <a:r>
              <a:rPr lang="en-US" sz="2800" b="1" dirty="0" err="1" smtClean="0">
                <a:solidFill>
                  <a:srgbClr val="3333CC"/>
                </a:solidFill>
                <a:latin typeface="Times New Roman" panose="02020603050405020304" pitchFamily="18" charset="0"/>
                <a:cs typeface="Times New Roman" panose="02020603050405020304" pitchFamily="18" charset="0"/>
              </a:rPr>
              <a:t>Màn</a:t>
            </a:r>
            <a:r>
              <a:rPr lang="en-US" sz="2800" b="1" dirty="0" smtClean="0">
                <a:solidFill>
                  <a:srgbClr val="3333CC"/>
                </a:solidFill>
                <a:latin typeface="Times New Roman" panose="02020603050405020304" pitchFamily="18" charset="0"/>
                <a:cs typeface="Times New Roman" panose="02020603050405020304" pitchFamily="18" charset="0"/>
              </a:rPr>
              <a:t> </a:t>
            </a:r>
            <a:r>
              <a:rPr lang="en-US" sz="2800" b="1" dirty="0" err="1" smtClean="0">
                <a:solidFill>
                  <a:srgbClr val="3333CC"/>
                </a:solidFill>
                <a:latin typeface="Times New Roman" panose="02020603050405020304" pitchFamily="18" charset="0"/>
                <a:cs typeface="Times New Roman" panose="02020603050405020304" pitchFamily="18" charset="0"/>
              </a:rPr>
              <a:t>hình</a:t>
            </a:r>
            <a:endParaRPr lang="en-US" sz="2800" b="1" dirty="0">
              <a:solidFill>
                <a:srgbClr val="3333CC"/>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V="1">
            <a:off x="8632041" y="2921548"/>
            <a:ext cx="1440427" cy="8091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668819" y="2340666"/>
            <a:ext cx="1144865" cy="523220"/>
          </a:xfrm>
          <a:prstGeom prst="rect">
            <a:avLst/>
          </a:prstGeom>
          <a:noFill/>
        </p:spPr>
        <p:txBody>
          <a:bodyPr wrap="none" rtlCol="0">
            <a:spAutoFit/>
          </a:bodyPr>
          <a:lstStyle/>
          <a:p>
            <a:r>
              <a:rPr lang="en-US" sz="2800" b="1" dirty="0" err="1" smtClean="0">
                <a:solidFill>
                  <a:srgbClr val="3333CC"/>
                </a:solidFill>
                <a:latin typeface="Times New Roman" panose="02020603050405020304" pitchFamily="18" charset="0"/>
                <a:cs typeface="Times New Roman" panose="02020603050405020304" pitchFamily="18" charset="0"/>
              </a:rPr>
              <a:t>Chuột</a:t>
            </a:r>
            <a:endParaRPr lang="en-US" sz="2800" b="1" dirty="0">
              <a:solidFill>
                <a:srgbClr val="3333CC"/>
              </a:solidFill>
              <a:latin typeface="Times New Roman" panose="02020603050405020304" pitchFamily="18" charset="0"/>
              <a:cs typeface="Times New Roman" panose="02020603050405020304" pitchFamily="18" charset="0"/>
            </a:endParaRPr>
          </a:p>
        </p:txBody>
      </p:sp>
      <p:cxnSp>
        <p:nvCxnSpPr>
          <p:cNvPr id="10" name="Straight Arrow Connector 9"/>
          <p:cNvCxnSpPr>
            <a:endCxn id="11" idx="2"/>
          </p:cNvCxnSpPr>
          <p:nvPr/>
        </p:nvCxnSpPr>
        <p:spPr>
          <a:xfrm flipH="1" flipV="1">
            <a:off x="1720979" y="1978071"/>
            <a:ext cx="2144204" cy="9434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44777" y="1454851"/>
            <a:ext cx="1752403" cy="523220"/>
          </a:xfrm>
          <a:prstGeom prst="rect">
            <a:avLst/>
          </a:prstGeom>
          <a:noFill/>
        </p:spPr>
        <p:txBody>
          <a:bodyPr wrap="none" rtlCol="0">
            <a:spAutoFit/>
          </a:bodyPr>
          <a:lstStyle/>
          <a:p>
            <a:r>
              <a:rPr lang="en-US" sz="2800" b="1" dirty="0" err="1" smtClean="0">
                <a:solidFill>
                  <a:srgbClr val="3333CC"/>
                </a:solidFill>
                <a:latin typeface="Times New Roman" panose="02020603050405020304" pitchFamily="18" charset="0"/>
                <a:cs typeface="Times New Roman" panose="02020603050405020304" pitchFamily="18" charset="0"/>
              </a:rPr>
              <a:t>Thân</a:t>
            </a:r>
            <a:r>
              <a:rPr lang="en-US" sz="2800" b="1" dirty="0" smtClean="0">
                <a:solidFill>
                  <a:srgbClr val="3333CC"/>
                </a:solidFill>
                <a:latin typeface="Times New Roman" panose="02020603050405020304" pitchFamily="18" charset="0"/>
                <a:cs typeface="Times New Roman" panose="02020603050405020304" pitchFamily="18" charset="0"/>
              </a:rPr>
              <a:t> </a:t>
            </a:r>
            <a:r>
              <a:rPr lang="en-US" sz="2800" b="1" dirty="0" err="1" smtClean="0">
                <a:solidFill>
                  <a:srgbClr val="3333CC"/>
                </a:solidFill>
                <a:latin typeface="Times New Roman" panose="02020603050405020304" pitchFamily="18" charset="0"/>
                <a:cs typeface="Times New Roman" panose="02020603050405020304" pitchFamily="18" charset="0"/>
              </a:rPr>
              <a:t>máy</a:t>
            </a:r>
            <a:endParaRPr lang="en-US" sz="2800" b="1" dirty="0">
              <a:solidFill>
                <a:srgbClr val="3333CC"/>
              </a:solidFill>
              <a:latin typeface="Times New Roman" panose="02020603050405020304" pitchFamily="18" charset="0"/>
              <a:cs typeface="Times New Roman" panose="02020603050405020304" pitchFamily="18" charset="0"/>
            </a:endParaRPr>
          </a:p>
        </p:txBody>
      </p:sp>
      <p:cxnSp>
        <p:nvCxnSpPr>
          <p:cNvPr id="12" name="Straight Arrow Connector 11"/>
          <p:cNvCxnSpPr/>
          <p:nvPr/>
        </p:nvCxnSpPr>
        <p:spPr>
          <a:xfrm flipH="1">
            <a:off x="3088283" y="3884531"/>
            <a:ext cx="2483644" cy="7835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50969" y="4438628"/>
            <a:ext cx="1693092" cy="523220"/>
          </a:xfrm>
          <a:prstGeom prst="rect">
            <a:avLst/>
          </a:prstGeom>
          <a:noFill/>
        </p:spPr>
        <p:txBody>
          <a:bodyPr wrap="none" rtlCol="0">
            <a:spAutoFit/>
          </a:bodyPr>
          <a:lstStyle/>
          <a:p>
            <a:r>
              <a:rPr lang="en-US" sz="2800" b="1" dirty="0" err="1" smtClean="0">
                <a:solidFill>
                  <a:srgbClr val="3333CC"/>
                </a:solidFill>
                <a:latin typeface="Times New Roman" panose="02020603050405020304" pitchFamily="18" charset="0"/>
                <a:cs typeface="Times New Roman" panose="02020603050405020304" pitchFamily="18" charset="0"/>
              </a:rPr>
              <a:t>Bàn</a:t>
            </a:r>
            <a:r>
              <a:rPr lang="en-US" sz="2800" b="1" dirty="0" smtClean="0">
                <a:solidFill>
                  <a:srgbClr val="3333CC"/>
                </a:solidFill>
                <a:latin typeface="Times New Roman" panose="02020603050405020304" pitchFamily="18" charset="0"/>
                <a:cs typeface="Times New Roman" panose="02020603050405020304" pitchFamily="18" charset="0"/>
              </a:rPr>
              <a:t> </a:t>
            </a:r>
            <a:r>
              <a:rPr lang="en-US" sz="2800" b="1" dirty="0" err="1" smtClean="0">
                <a:solidFill>
                  <a:srgbClr val="3333CC"/>
                </a:solidFill>
                <a:latin typeface="Times New Roman" panose="02020603050405020304" pitchFamily="18" charset="0"/>
                <a:cs typeface="Times New Roman" panose="02020603050405020304" pitchFamily="18" charset="0"/>
              </a:rPr>
              <a:t>phím</a:t>
            </a:r>
            <a:endParaRPr lang="en-US" sz="2800" b="1" dirty="0">
              <a:solidFill>
                <a:srgbClr val="33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307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048" y="0"/>
            <a:ext cx="12192000" cy="533403"/>
          </a:xfrm>
          <a:prstGeom prst="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70C0"/>
              </a:solidFill>
              <a:latin typeface="Arial" panose="020B0604020202020204" pitchFamily="34" charset="0"/>
              <a:cs typeface="Arial" panose="020B0604020202020204" pitchFamily="34" charset="0"/>
            </a:endParaRPr>
          </a:p>
        </p:txBody>
      </p:sp>
      <p:sp>
        <p:nvSpPr>
          <p:cNvPr id="2" name="Rectangle 1"/>
          <p:cNvSpPr/>
          <p:nvPr/>
        </p:nvSpPr>
        <p:spPr>
          <a:xfrm>
            <a:off x="300251" y="3017"/>
            <a:ext cx="11655188"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a:solidFill>
                  <a:schemeClr val="dk1"/>
                </a:solidFill>
                <a:latin typeface="Times New Roman" panose="02020603050405020304" pitchFamily="18" charset="0"/>
                <a:ea typeface="Times New Roman" panose="02020603050405020304" pitchFamily="18" charset="0"/>
              </a:rPr>
              <a:t>1. THIẾT BỊ VÀO – RA CƠ BẢN CHO MÁY TÍNH ĐỂ BÀN</a:t>
            </a:r>
          </a:p>
        </p:txBody>
      </p:sp>
      <p:sp>
        <p:nvSpPr>
          <p:cNvPr id="3" name="Rounded Rectangle 2"/>
          <p:cNvSpPr/>
          <p:nvPr/>
        </p:nvSpPr>
        <p:spPr>
          <a:xfrm>
            <a:off x="757126" y="830818"/>
            <a:ext cx="10699844" cy="6027182"/>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a:solidFill>
                  <a:schemeClr val="dk1"/>
                </a:solidFill>
                <a:latin typeface="Times New Roman" panose="02020603050405020304" pitchFamily="18" charset="0"/>
                <a:ea typeface="Times New Roman" panose="02020603050405020304" pitchFamily="18" charset="0"/>
              </a:rPr>
              <a:t>Máy tính để bàn là một bộ gồm: hộp thân máy, màn hình, bàn phím và chuột</a:t>
            </a:r>
          </a:p>
          <a:p>
            <a:pPr algn="just">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i="1">
                <a:solidFill>
                  <a:srgbClr val="3333CC"/>
                </a:solidFill>
                <a:latin typeface="Times New Roman" panose="02020603050405020304" pitchFamily="18" charset="0"/>
                <a:ea typeface="Times New Roman" panose="02020603050405020304" pitchFamily="18" charset="0"/>
              </a:rPr>
              <a:t>Bàn phím, chuột </a:t>
            </a:r>
            <a:r>
              <a:rPr lang="en-US" sz="2800">
                <a:latin typeface="Times New Roman" panose="02020603050405020304" pitchFamily="18" charset="0"/>
                <a:ea typeface="Times New Roman" panose="02020603050405020304" pitchFamily="18" charset="0"/>
              </a:rPr>
              <a:t>được dùng để nhập dữ liệu và điều khiển hoạt đ</a:t>
            </a:r>
            <a:r>
              <a:rPr lang="en-US" sz="2800" smtClean="0">
                <a:latin typeface="Times New Roman" panose="02020603050405020304" pitchFamily="18" charset="0"/>
                <a:ea typeface="Times New Roman" panose="02020603050405020304" pitchFamily="18" charset="0"/>
              </a:rPr>
              <a:t>ộng </a:t>
            </a:r>
            <a:r>
              <a:rPr lang="en-US" sz="2800">
                <a:latin typeface="Times New Roman" panose="02020603050405020304" pitchFamily="18" charset="0"/>
                <a:ea typeface="Times New Roman" panose="02020603050405020304" pitchFamily="18" charset="0"/>
              </a:rPr>
              <a:t>của máy tính, đó là thiết bị vào cơ bản.</a:t>
            </a:r>
          </a:p>
          <a:p>
            <a:pPr algn="just">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i="1">
                <a:solidFill>
                  <a:srgbClr val="3333CC"/>
                </a:solidFill>
                <a:latin typeface="Times New Roman" panose="02020603050405020304" pitchFamily="18" charset="0"/>
                <a:ea typeface="Times New Roman" panose="02020603050405020304" pitchFamily="18" charset="0"/>
              </a:rPr>
              <a:t>Màn hình </a:t>
            </a:r>
            <a:r>
              <a:rPr lang="en-US" sz="2800">
                <a:latin typeface="Times New Roman" panose="02020603050405020304" pitchFamily="18" charset="0"/>
                <a:ea typeface="Times New Roman" panose="02020603050405020304" pitchFamily="18" charset="0"/>
              </a:rPr>
              <a:t>hiển thị kết quả xử lí thông tin hoặc thông báo tới người dùng máy tính, đó là thiết bị ra cơ bản.</a:t>
            </a:r>
          </a:p>
          <a:p>
            <a:pPr algn="just">
              <a:spcBef>
                <a:spcPts val="600"/>
              </a:spcBef>
              <a:spcAft>
                <a:spcPts val="600"/>
              </a:spcAft>
            </a:pPr>
            <a:r>
              <a:rPr lang="en-US" sz="2800" smtClean="0">
                <a:solidFill>
                  <a:schemeClr val="dk1"/>
                </a:solidFill>
                <a:latin typeface="Times New Roman" panose="02020603050405020304" pitchFamily="18" charset="0"/>
                <a:ea typeface="Times New Roman" panose="02020603050405020304" pitchFamily="18" charset="0"/>
              </a:rPr>
              <a:t>- </a:t>
            </a:r>
            <a:r>
              <a:rPr lang="en-US" sz="2800" i="1">
                <a:solidFill>
                  <a:srgbClr val="3333CC"/>
                </a:solidFill>
                <a:latin typeface="Times New Roman" panose="02020603050405020304" pitchFamily="18" charset="0"/>
                <a:ea typeface="Times New Roman" panose="02020603050405020304" pitchFamily="18" charset="0"/>
              </a:rPr>
              <a:t>Hộp thân máy: </a:t>
            </a:r>
            <a:r>
              <a:rPr lang="en-US" sz="2800">
                <a:solidFill>
                  <a:schemeClr val="dk1"/>
                </a:solidFill>
                <a:latin typeface="Times New Roman" panose="02020603050405020304" pitchFamily="18" charset="0"/>
                <a:ea typeface="Times New Roman" panose="02020603050405020304" pitchFamily="18" charset="0"/>
              </a:rPr>
              <a:t>chứa những thành phần quan trọng của máy tính. Đó là bộ xử lí </a:t>
            </a:r>
            <a:r>
              <a:rPr lang="en-US" sz="2800" smtClean="0">
                <a:solidFill>
                  <a:schemeClr val="dk1"/>
                </a:solidFill>
                <a:latin typeface="Times New Roman" panose="02020603050405020304" pitchFamily="18" charset="0"/>
                <a:ea typeface="Times New Roman" panose="02020603050405020304" pitchFamily="18" charset="0"/>
              </a:rPr>
              <a:t>trung </a:t>
            </a:r>
            <a:r>
              <a:rPr lang="en-US" sz="2800">
                <a:solidFill>
                  <a:schemeClr val="dk1"/>
                </a:solidFill>
                <a:latin typeface="Times New Roman" panose="02020603050405020304" pitchFamily="18" charset="0"/>
                <a:ea typeface="Times New Roman" panose="02020603050405020304" pitchFamily="18" charset="0"/>
              </a:rPr>
              <a:t>tâm (CPU), bộ nhớ trong (RAM), bộ nhớ ngoài (ổ đĩa cứng)</a:t>
            </a:r>
          </a:p>
          <a:p>
            <a:pPr algn="just">
              <a:spcBef>
                <a:spcPts val="600"/>
              </a:spcBef>
              <a:spcAft>
                <a:spcPts val="600"/>
              </a:spcAft>
            </a:pPr>
            <a:r>
              <a:rPr lang="en-US" sz="2800">
                <a:solidFill>
                  <a:schemeClr val="dk1"/>
                </a:solidFill>
                <a:latin typeface="Times New Roman" panose="02020603050405020304" pitchFamily="18" charset="0"/>
                <a:ea typeface="Times New Roman" panose="02020603050405020304" pitchFamily="18" charset="0"/>
              </a:rPr>
              <a:t>- </a:t>
            </a:r>
            <a:r>
              <a:rPr lang="en-US" sz="2800" i="1">
                <a:solidFill>
                  <a:srgbClr val="3333CC"/>
                </a:solidFill>
                <a:latin typeface="Times New Roman" panose="02020603050405020304" pitchFamily="18" charset="0"/>
                <a:ea typeface="Times New Roman" panose="02020603050405020304" pitchFamily="18" charset="0"/>
              </a:rPr>
              <a:t>Ổ đĩa cứng </a:t>
            </a:r>
            <a:r>
              <a:rPr lang="en-US" sz="2800">
                <a:solidFill>
                  <a:schemeClr val="dk1"/>
                </a:solidFill>
                <a:latin typeface="Times New Roman" panose="02020603050405020304" pitchFamily="18" charset="0"/>
                <a:ea typeface="Times New Roman" panose="02020603050405020304" pitchFamily="18" charset="0"/>
              </a:rPr>
              <a:t>chứa các phần mềm hệ thống, phần mềm ứng dụng và nhiều tệp dữ liệu khác.</a:t>
            </a:r>
          </a:p>
        </p:txBody>
      </p:sp>
    </p:spTree>
    <p:extLst>
      <p:ext uri="{BB962C8B-B14F-4D97-AF65-F5344CB8AC3E}">
        <p14:creationId xmlns:p14="http://schemas.microsoft.com/office/powerpoint/2010/main" val="403470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p:nvPr/>
        </p:nvPicPr>
        <p:blipFill rotWithShape="1">
          <a:blip r:embed="rId3" cstate="email">
            <a:extLst>
              <a:ext uri="{28A0092B-C50C-407E-A947-70E740481C1C}">
                <a14:useLocalDpi xmlns:a14="http://schemas.microsoft.com/office/drawing/2010/main"/>
              </a:ext>
            </a:extLst>
          </a:blip>
          <a:srcRect/>
          <a:stretch/>
        </p:blipFill>
        <p:spPr bwMode="auto">
          <a:xfrm>
            <a:off x="2606723" y="1488580"/>
            <a:ext cx="6999524" cy="3342725"/>
          </a:xfrm>
          <a:prstGeom prst="rect">
            <a:avLst/>
          </a:prstGeom>
          <a:ln>
            <a:noFill/>
          </a:ln>
          <a:extLst>
            <a:ext uri="{53640926-AAD7-44D8-BBD7-CCE9431645EC}">
              <a14:shadowObscured xmlns:a14="http://schemas.microsoft.com/office/drawing/2010/main"/>
            </a:ext>
          </a:extLst>
        </p:spPr>
      </p:pic>
      <p:sp>
        <p:nvSpPr>
          <p:cNvPr id="3" name="Down Arrow 2"/>
          <p:cNvSpPr/>
          <p:nvPr/>
        </p:nvSpPr>
        <p:spPr>
          <a:xfrm>
            <a:off x="5662933" y="354841"/>
            <a:ext cx="887104" cy="805218"/>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1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074460" y="1883390"/>
            <a:ext cx="8284191" cy="282630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200"/>
              </a:spcBef>
              <a:spcAft>
                <a:spcPts val="1200"/>
              </a:spcAft>
            </a:pPr>
            <a:r>
              <a:rPr lang="en-US" sz="2800" b="1">
                <a:solidFill>
                  <a:srgbClr val="3333CC"/>
                </a:solidFill>
                <a:latin typeface="Times New Roman" panose="02020603050405020304" pitchFamily="18" charset="0"/>
                <a:ea typeface="Times New Roman" panose="02020603050405020304" pitchFamily="18" charset="0"/>
              </a:rPr>
              <a:t>Ghi </a:t>
            </a:r>
            <a:r>
              <a:rPr lang="en-US" sz="2800" b="1" smtClean="0">
                <a:solidFill>
                  <a:srgbClr val="3333CC"/>
                </a:solidFill>
                <a:latin typeface="Times New Roman" panose="02020603050405020304" pitchFamily="18" charset="0"/>
                <a:ea typeface="Times New Roman" panose="02020603050405020304" pitchFamily="18" charset="0"/>
              </a:rPr>
              <a:t>nhớ</a:t>
            </a:r>
            <a:endParaRPr lang="en-US" sz="2800" b="1">
              <a:solidFill>
                <a:srgbClr val="3333CC"/>
              </a:solidFill>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chemeClr val="dk1"/>
                </a:solidFill>
                <a:latin typeface="Times New Roman" panose="02020603050405020304" pitchFamily="18" charset="0"/>
                <a:ea typeface="Times New Roman" panose="02020603050405020304" pitchFamily="18" charset="0"/>
              </a:rPr>
              <a:t>- Những thành phần quan trọng nhất của máy tính là </a:t>
            </a:r>
            <a:r>
              <a:rPr lang="en-US" sz="2800" i="1">
                <a:solidFill>
                  <a:srgbClr val="3333CC"/>
                </a:solidFill>
                <a:latin typeface="Times New Roman" panose="02020603050405020304" pitchFamily="18" charset="0"/>
                <a:ea typeface="Times New Roman" panose="02020603050405020304" pitchFamily="18" charset="0"/>
              </a:rPr>
              <a:t>bộ xử lí trung tâm</a:t>
            </a:r>
            <a:r>
              <a:rPr lang="en-US" sz="2800">
                <a:solidFill>
                  <a:schemeClr val="dk1"/>
                </a:solidFill>
                <a:latin typeface="Times New Roman" panose="02020603050405020304" pitchFamily="18" charset="0"/>
                <a:ea typeface="Times New Roman" panose="02020603050405020304" pitchFamily="18" charset="0"/>
              </a:rPr>
              <a:t>, </a:t>
            </a:r>
            <a:r>
              <a:rPr lang="en-US" sz="2800" i="1">
                <a:solidFill>
                  <a:srgbClr val="3333CC"/>
                </a:solidFill>
                <a:latin typeface="Times New Roman" panose="02020603050405020304" pitchFamily="18" charset="0"/>
                <a:ea typeface="Times New Roman" panose="02020603050405020304" pitchFamily="18" charset="0"/>
              </a:rPr>
              <a:t>bộ nhớ trong </a:t>
            </a:r>
            <a:r>
              <a:rPr lang="en-US" sz="2800">
                <a:solidFill>
                  <a:schemeClr val="dk1"/>
                </a:solidFill>
                <a:latin typeface="Times New Roman" panose="02020603050405020304" pitchFamily="18" charset="0"/>
                <a:ea typeface="Times New Roman" panose="02020603050405020304" pitchFamily="18" charset="0"/>
              </a:rPr>
              <a:t>và </a:t>
            </a:r>
            <a:r>
              <a:rPr lang="en-US" sz="2800" i="1">
                <a:solidFill>
                  <a:srgbClr val="3333CC"/>
                </a:solidFill>
                <a:latin typeface="Times New Roman" panose="02020603050405020304" pitchFamily="18" charset="0"/>
                <a:ea typeface="Times New Roman" panose="02020603050405020304" pitchFamily="18" charset="0"/>
              </a:rPr>
              <a:t>ổ đĩa cứng </a:t>
            </a:r>
            <a:r>
              <a:rPr lang="en-US" sz="2800">
                <a:solidFill>
                  <a:schemeClr val="dk1"/>
                </a:solidFill>
                <a:latin typeface="Times New Roman" panose="02020603050405020304" pitchFamily="18" charset="0"/>
                <a:ea typeface="Times New Roman" panose="02020603050405020304" pitchFamily="18" charset="0"/>
              </a:rPr>
              <a:t>(bộ nhớ ngoài), nhưng con người cũng không thể sử dụng máy tính nếu thiếu các thiết bị vào – ra cơ bản.</a:t>
            </a:r>
          </a:p>
        </p:txBody>
      </p:sp>
    </p:spTree>
    <p:extLst>
      <p:ext uri="{BB962C8B-B14F-4D97-AF65-F5344CB8AC3E}">
        <p14:creationId xmlns:p14="http://schemas.microsoft.com/office/powerpoint/2010/main" val="328781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478972" y="939212"/>
            <a:ext cx="1127760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2740" b="96575" l="0" r="100000"/>
                    </a14:imgEffect>
                  </a14:imgLayer>
                </a14:imgProps>
              </a:ext>
            </a:extLst>
          </a:blip>
          <a:stretch>
            <a:fillRect/>
          </a:stretch>
        </p:blipFill>
        <p:spPr>
          <a:xfrm>
            <a:off x="1849444" y="3992916"/>
            <a:ext cx="1480683" cy="1765076"/>
          </a:xfrm>
          <a:prstGeom prst="rect">
            <a:avLst/>
          </a:prstGeom>
        </p:spPr>
      </p:pic>
      <p:sp>
        <p:nvSpPr>
          <p:cNvPr id="6" name="Rounded Rectangle 5"/>
          <p:cNvSpPr/>
          <p:nvPr/>
        </p:nvSpPr>
        <p:spPr>
          <a:xfrm>
            <a:off x="3559488" y="220301"/>
            <a:ext cx="4717142"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Times New Roman" panose="02020603050405020304" pitchFamily="18" charset="0"/>
                <a:cs typeface="Times New Roman" panose="02020603050405020304" pitchFamily="18" charset="0"/>
              </a:rPr>
              <a:t>TÌNH HUỐNG</a:t>
            </a:r>
            <a:endParaRPr lang="en-US" sz="32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a:stretch>
            <a:fillRect/>
          </a:stretch>
        </p:blipFill>
        <p:spPr>
          <a:xfrm>
            <a:off x="1818374" y="5636906"/>
            <a:ext cx="866775" cy="723900"/>
          </a:xfrm>
          <a:prstGeom prst="rect">
            <a:avLst/>
          </a:prstGeom>
        </p:spPr>
      </p:pic>
      <p:pic>
        <p:nvPicPr>
          <p:cNvPr id="10" name="Picture 9"/>
          <p:cNvPicPr>
            <a:picLocks noChangeAspect="1"/>
          </p:cNvPicPr>
          <p:nvPr/>
        </p:nvPicPr>
        <p:blipFill>
          <a:blip r:embed="rId6"/>
          <a:stretch>
            <a:fillRect/>
          </a:stretch>
        </p:blipFill>
        <p:spPr>
          <a:xfrm>
            <a:off x="3405733" y="5636906"/>
            <a:ext cx="838200" cy="600075"/>
          </a:xfrm>
          <a:prstGeom prst="rect">
            <a:avLst/>
          </a:prstGeom>
        </p:spPr>
      </p:pic>
      <p:pic>
        <p:nvPicPr>
          <p:cNvPr id="11" name="Picture 10"/>
          <p:cNvPicPr>
            <a:picLocks noChangeAspect="1"/>
          </p:cNvPicPr>
          <p:nvPr/>
        </p:nvPicPr>
        <p:blipFill>
          <a:blip r:embed="rId7"/>
          <a:stretch>
            <a:fillRect/>
          </a:stretch>
        </p:blipFill>
        <p:spPr>
          <a:xfrm>
            <a:off x="3559488" y="4282042"/>
            <a:ext cx="752475" cy="933450"/>
          </a:xfrm>
          <a:prstGeom prst="rect">
            <a:avLst/>
          </a:prstGeom>
        </p:spPr>
      </p:pic>
      <p:pic>
        <p:nvPicPr>
          <p:cNvPr id="2" name="Picture 1"/>
          <p:cNvPicPr>
            <a:picLocks noChangeAspect="1"/>
          </p:cNvPicPr>
          <p:nvPr/>
        </p:nvPicPr>
        <p:blipFill>
          <a:blip r:embed="rId8">
            <a:extLst>
              <a:ext uri="{BEBA8EAE-BF5A-486C-A8C5-ECC9F3942E4B}">
                <a14:imgProps xmlns:a14="http://schemas.microsoft.com/office/drawing/2010/main">
                  <a14:imgLayer r:embed="rId9">
                    <a14:imgEffect>
                      <a14:backgroundRemoval t="0" b="98101" l="8837" r="88837"/>
                    </a14:imgEffect>
                  </a14:imgLayer>
                </a14:imgProps>
              </a:ext>
            </a:extLst>
          </a:blip>
          <a:stretch>
            <a:fillRect/>
          </a:stretch>
        </p:blipFill>
        <p:spPr>
          <a:xfrm>
            <a:off x="9292587" y="2370499"/>
            <a:ext cx="2824277" cy="3866482"/>
          </a:xfrm>
          <a:prstGeom prst="rect">
            <a:avLst/>
          </a:prstGeom>
        </p:spPr>
      </p:pic>
      <p:sp>
        <p:nvSpPr>
          <p:cNvPr id="3" name="Cloud 2"/>
          <p:cNvSpPr/>
          <p:nvPr/>
        </p:nvSpPr>
        <p:spPr>
          <a:xfrm>
            <a:off x="3069771" y="1905952"/>
            <a:ext cx="6096000" cy="2764215"/>
          </a:xfrm>
          <a:prstGeom prst="cloud">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en-US" sz="2800" smtClean="0">
                <a:latin typeface="Times New Roman" panose="02020603050405020304" pitchFamily="18" charset="0"/>
              </a:rPr>
              <a:t>Muốn máy tính để bàn nhận thông tin dạng hình ảnh và âm thanh thì làm thế nào</a:t>
            </a:r>
            <a:endParaRPr lang="en-US" sz="2800"/>
          </a:p>
        </p:txBody>
      </p:sp>
    </p:spTree>
    <p:extLst>
      <p:ext uri="{BB962C8B-B14F-4D97-AF65-F5344CB8AC3E}">
        <p14:creationId xmlns:p14="http://schemas.microsoft.com/office/powerpoint/2010/main" val="69461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1070</Words>
  <Application>Microsoft Office PowerPoint</Application>
  <PresentationFormat>Custom</PresentationFormat>
  <Paragraphs>88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2022-08-04T14:16:14Z</dcterms:created>
  <dcterms:modified xsi:type="dcterms:W3CDTF">2022-08-04T14:16:24Z</dcterms:modified>
</cp:coreProperties>
</file>