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2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4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356EB3-AF5C-4CA9-ADDE-D499B15A7101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9623FC-928E-46B1-AFF1-B837B99E2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5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C4B6D8-FEC1-40F3-A9AA-34E14B08B33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6F930372-35D7-40B2-9194-612B741DA48A}" type="slidenum">
              <a:rPr lang="en-US" altLang="zh-CN" smtClean="0">
                <a:latin typeface="Arial" charset="0"/>
              </a:rPr>
              <a:pPr eaLnBrk="1" hangingPunct="1">
                <a:defRPr/>
              </a:pPr>
              <a:t>2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00601933-69DD-4E48-AC4F-E33D6F766B55}" type="slidenum">
              <a:rPr lang="en-US" altLang="zh-CN" smtClean="0">
                <a:latin typeface="Arial" charset="0"/>
              </a:rPr>
              <a:pPr eaLnBrk="1" hangingPunct="1">
                <a:defRPr/>
              </a:pPr>
              <a:t>6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E9812-3398-4A6A-A6FF-F55D704DB9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AC3DF3-E3B1-483D-9225-77842397FA6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4AB3-D062-462B-9177-80C72D39E9F5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0EAD-9DA1-4E35-9DBA-CD8E8E442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0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3C48D-9A16-401E-858C-C3A55061E4E0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AA73C-07CB-4322-94A4-82B269E03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7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2479-61CD-4043-80E8-7ED39AE450C0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4C19-9EF7-4313-AF34-CF88E507A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ED0A-FC8E-4364-AF6A-D0D219C4BE67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413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133C-2546-4148-B60D-33AAE756D5B7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8DB9D-F702-4208-875F-C62233281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E905-520C-49A1-817C-AC98A406CE38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9DBD-817A-4F9A-BFAA-4E24ACCD4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7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D2EB2-88E5-4187-ABD8-82ADD6A84C82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1B23-DA77-48AB-8393-B6F9F9504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5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E4A4-7F6E-4450-985F-5773EE0EB09C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20EC1-E72B-4955-9908-0CF4786CF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8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F0D1-2D83-4680-997B-77B1F0E505A6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2515-DD5E-4567-9031-80F93AE62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BB16-45FF-4941-B088-03F6B1974FE5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ED6B-BF51-4495-9DB5-F4AD5F77E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3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D7AA-90A2-4D78-BBAF-C7DEFC3B2455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A44CD-3FC3-4FC1-AC32-3AB80803F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3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9B65-5813-4726-90F6-63FB4CC3F264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3ADF-88B8-4249-94AD-F7FEC61B9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5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B0A7AB-24FD-419B-A3DF-2BC6FBF323EC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DAF6F0-429E-4B92-9351-3B13F1D8F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HONG%20CHONG%20MA%20TUY%20HIV%20-%20AIDS%20(%20Thanh%20pho)%202008-2009\TRUYEN%20THONG%20MA%20TUY\Mo%20uoc%20ngay%20mai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Relationship Id="rId1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5.wmf"/><Relationship Id="rId26" Type="http://schemas.openxmlformats.org/officeDocument/2006/relationships/oleObject" Target="../embeddings/oleObject30.bin"/><Relationship Id="rId3" Type="http://schemas.openxmlformats.org/officeDocument/2006/relationships/image" Target="../media/image5.png"/><Relationship Id="rId21" Type="http://schemas.openxmlformats.org/officeDocument/2006/relationships/oleObject" Target="../embeddings/oleObject27.bin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5.bin"/><Relationship Id="rId25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2.wmf"/><Relationship Id="rId24" Type="http://schemas.openxmlformats.org/officeDocument/2006/relationships/image" Target="../media/image28.wmf"/><Relationship Id="rId5" Type="http://schemas.openxmlformats.org/officeDocument/2006/relationships/image" Target="../media/image19.wmf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wmf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3.wmf"/><Relationship Id="rId3" Type="http://schemas.openxmlformats.org/officeDocument/2006/relationships/image" Target="../media/image5.png"/><Relationship Id="rId21" Type="http://schemas.openxmlformats.org/officeDocument/2006/relationships/image" Target="../media/image44.wmf"/><Relationship Id="rId7" Type="http://schemas.openxmlformats.org/officeDocument/2006/relationships/image" Target="../media/image38.wmf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2.wmf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37.wmf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41.bin"/><Relationship Id="rId19" Type="http://schemas.openxmlformats.org/officeDocument/2006/relationships/oleObject" Target="../embeddings/oleObject46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9.wmf"/><Relationship Id="rId1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auto">
          <a:xfrm>
            <a:off x="30163" y="3517900"/>
            <a:ext cx="368300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609600" y="4419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7086600" y="39687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>
            <a:off x="214313" y="13208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53340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AutoShape 9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6629400" y="304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AutoShape 11"/>
          <p:cNvSpPr>
            <a:spLocks noChangeArrowheads="1"/>
          </p:cNvSpPr>
          <p:nvPr/>
        </p:nvSpPr>
        <p:spPr bwMode="auto">
          <a:xfrm>
            <a:off x="3810000" y="3810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auto">
          <a:xfrm>
            <a:off x="1752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AutoShape 13"/>
          <p:cNvSpPr>
            <a:spLocks noChangeArrowheads="1"/>
          </p:cNvSpPr>
          <p:nvPr/>
        </p:nvSpPr>
        <p:spPr bwMode="auto">
          <a:xfrm>
            <a:off x="8382000" y="1752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AutoShape 14"/>
          <p:cNvSpPr>
            <a:spLocks noChangeArrowheads="1"/>
          </p:cNvSpPr>
          <p:nvPr/>
        </p:nvSpPr>
        <p:spPr bwMode="auto">
          <a:xfrm>
            <a:off x="3733800" y="57912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AutoShape 15"/>
          <p:cNvSpPr>
            <a:spLocks noChangeArrowheads="1"/>
          </p:cNvSpPr>
          <p:nvPr/>
        </p:nvSpPr>
        <p:spPr bwMode="auto">
          <a:xfrm>
            <a:off x="8305800" y="3200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" name="AutoShape 16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AutoShape 17"/>
          <p:cNvSpPr>
            <a:spLocks noChangeArrowheads="1"/>
          </p:cNvSpPr>
          <p:nvPr/>
        </p:nvSpPr>
        <p:spPr bwMode="auto">
          <a:xfrm>
            <a:off x="5562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" name="AutoShape 18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AutoShape 19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3" name="AutoShape 20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4" name="AutoShape 21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5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11"/>
          <p:cNvSpPr>
            <a:spLocks noTextEdit="1"/>
          </p:cNvSpPr>
          <p:nvPr/>
        </p:nvSpPr>
        <p:spPr bwMode="auto">
          <a:xfrm>
            <a:off x="152400" y="1940407"/>
            <a:ext cx="8534400" cy="76198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10" dirty="0" err="1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CHÚC</a:t>
            </a:r>
            <a:r>
              <a:rPr lang="en-US" sz="4000" b="1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CÁC</a:t>
            </a:r>
            <a:r>
              <a:rPr lang="en-US" sz="4000" b="1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EM</a:t>
            </a:r>
            <a:r>
              <a:rPr lang="en-US" sz="4000" b="1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CÓ</a:t>
            </a:r>
            <a:r>
              <a:rPr lang="en-US" sz="4000" b="1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MỘT</a:t>
            </a:r>
            <a:r>
              <a:rPr lang="en-US" sz="4000" b="1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TIẾT</a:t>
            </a:r>
            <a:r>
              <a:rPr lang="en-US" sz="4000" b="1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HỌC</a:t>
            </a:r>
            <a:r>
              <a:rPr lang="en-US" sz="4000" b="1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BỔ</a:t>
            </a:r>
            <a:r>
              <a:rPr lang="en-US" sz="4000" b="1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ÍT</a:t>
            </a:r>
            <a:endParaRPr lang="en-US" sz="4000" b="1" kern="10" dirty="0">
              <a:ln w="1587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-76200" y="52388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TRƯỜNG</a:t>
            </a:r>
            <a:r>
              <a:rPr lang="en-US" altLang="zh-C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THCS ……………………</a:t>
            </a:r>
          </a:p>
        </p:txBody>
      </p:sp>
      <p:sp>
        <p:nvSpPr>
          <p:cNvPr id="3099" name="WordArt 19"/>
          <p:cNvSpPr>
            <a:spLocks noTextEdit="1"/>
          </p:cNvSpPr>
          <p:nvPr/>
        </p:nvSpPr>
        <p:spPr bwMode="auto">
          <a:xfrm>
            <a:off x="187325" y="3517900"/>
            <a:ext cx="2936875" cy="205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LỚP 7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 : LÂM MINH TRIỀU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36" grpId="0" animBg="1"/>
      <p:bldP spid="37" grpId="0" animBg="1"/>
      <p:bldP spid="40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50" grpId="0" animBg="1"/>
      <p:bldP spid="52" grpId="0" animBg="1"/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952500" y="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§4: ĐỊNH LÍ VÀ CHỨNG MINH MỘT ĐỊNH LÍ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0" y="53340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2800" b="1" i="1" u="sng">
                <a:solidFill>
                  <a:srgbClr val="0000FF"/>
                </a:solidFill>
                <a:latin typeface="Times New Roman" pitchFamily="18" charset="0"/>
              </a:rPr>
              <a:t>ĐỊNH LÍ LÀ GÌ?</a:t>
            </a:r>
            <a:endParaRPr lang="en-US" sz="28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" y="2287588"/>
            <a:ext cx="464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Cách ghi giả thiết và kết luận bằng kí hiệu: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" y="3303588"/>
            <a:ext cx="87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797425" y="839788"/>
            <a:ext cx="0" cy="595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Box 13"/>
          <p:cNvSpPr txBox="1">
            <a:spLocks noChangeArrowheads="1"/>
          </p:cNvSpPr>
          <p:nvPr/>
        </p:nvSpPr>
        <p:spPr bwMode="auto">
          <a:xfrm>
            <a:off x="76200" y="1087438"/>
            <a:ext cx="4329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Ví dụ 1: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“ Nếu      và     là hai góc đối đỉnh   thì     =     ”.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7" name="Object 17"/>
          <p:cNvGraphicFramePr>
            <a:graphicFrameLocks noChangeAspect="1"/>
          </p:cNvGraphicFramePr>
          <p:nvPr/>
        </p:nvGraphicFramePr>
        <p:xfrm>
          <a:off x="990600" y="1352550"/>
          <a:ext cx="381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4" imgW="203024" imgH="304536" progId="Equation.3">
                  <p:embed/>
                </p:oleObj>
              </mc:Choice>
              <mc:Fallback>
                <p:oleObj name="Equation" r:id="rId4" imgW="203024" imgH="30453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52550"/>
                        <a:ext cx="381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8"/>
          <p:cNvGraphicFramePr>
            <a:graphicFrameLocks noChangeAspect="1"/>
          </p:cNvGraphicFramePr>
          <p:nvPr/>
        </p:nvGraphicFramePr>
        <p:xfrm>
          <a:off x="1676400" y="1352550"/>
          <a:ext cx="404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6" imgW="215713" imgH="304536" progId="Equation.3">
                  <p:embed/>
                </p:oleObj>
              </mc:Choice>
              <mc:Fallback>
                <p:oleObj name="Equation" r:id="rId6" imgW="215713" imgH="304536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52550"/>
                        <a:ext cx="4048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9"/>
          <p:cNvGraphicFramePr>
            <a:graphicFrameLocks noChangeAspect="1"/>
          </p:cNvGraphicFramePr>
          <p:nvPr/>
        </p:nvGraphicFramePr>
        <p:xfrm>
          <a:off x="530225" y="1733550"/>
          <a:ext cx="3571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8" imgW="190417" imgH="304668" progId="Equation.3">
                  <p:embed/>
                </p:oleObj>
              </mc:Choice>
              <mc:Fallback>
                <p:oleObj name="Equation" r:id="rId8" imgW="190417" imgH="304668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733550"/>
                        <a:ext cx="3571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20"/>
          <p:cNvGraphicFramePr>
            <a:graphicFrameLocks noChangeAspect="1"/>
          </p:cNvGraphicFramePr>
          <p:nvPr/>
        </p:nvGraphicFramePr>
        <p:xfrm>
          <a:off x="1114425" y="1714500"/>
          <a:ext cx="4857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10" imgW="215713" imgH="304536" progId="Equation.3">
                  <p:embed/>
                </p:oleObj>
              </mc:Choice>
              <mc:Fallback>
                <p:oleObj name="Equation" r:id="rId10" imgW="215713" imgH="304536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1714500"/>
                        <a:ext cx="4857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57200" y="1828800"/>
            <a:ext cx="3733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4350" y="2209800"/>
            <a:ext cx="108902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2000" y="3241675"/>
            <a:ext cx="0" cy="116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600" y="3836988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62000" y="3295650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 và    là hai góc đối đỉnh.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62000" y="3276600"/>
          <a:ext cx="3571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12" imgW="190417" imgH="304668" progId="Equation.3">
                  <p:embed/>
                </p:oleObj>
              </mc:Choice>
              <mc:Fallback>
                <p:oleObj name="Equation" r:id="rId12" imgW="190417" imgH="304668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76600"/>
                        <a:ext cx="3571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447800" y="3248025"/>
          <a:ext cx="404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13" imgW="215713" imgH="304536" progId="Equation.3">
                  <p:embed/>
                </p:oleObj>
              </mc:Choice>
              <mc:Fallback>
                <p:oleObj name="Equation" r:id="rId13" imgW="215713" imgH="304536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48025"/>
                        <a:ext cx="4048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4300" y="3886200"/>
            <a:ext cx="87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KL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82650" y="3886200"/>
            <a:ext cx="144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 =    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38200" y="3886200"/>
          <a:ext cx="3571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15" imgW="190417" imgH="304668" progId="Equation.3">
                  <p:embed/>
                </p:oleObj>
              </mc:Choice>
              <mc:Fallback>
                <p:oleObj name="Equation" r:id="rId15" imgW="190417" imgH="304668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3571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524000" y="3867150"/>
          <a:ext cx="404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16" imgW="215713" imgH="304536" progId="Equation.3">
                  <p:embed/>
                </p:oleObj>
              </mc:Choice>
              <mc:Fallback>
                <p:oleObj name="Equation" r:id="rId16" imgW="215713" imgH="304536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67150"/>
                        <a:ext cx="4048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62500" y="858838"/>
            <a:ext cx="419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Qua ví dụ 1: các em cho biết định lí được phát biểu dưới dạng nào?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6200" y="4406900"/>
            <a:ext cx="419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Qua ví dụ 1: Định lí được phát biểu dưới dạng sau: </a:t>
            </a:r>
            <a:r>
              <a:rPr lang="en-US"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“Nếu …… thì……….”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6200" y="5715000"/>
            <a:ext cx="4551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GT   Điều đã cho trước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KL   Những điều cần suy ra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41363" y="5715000"/>
            <a:ext cx="0" cy="936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1" idx="1"/>
          </p:cNvCxnSpPr>
          <p:nvPr/>
        </p:nvCxnSpPr>
        <p:spPr>
          <a:xfrm>
            <a:off x="76200" y="6192838"/>
            <a:ext cx="4329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5" grpId="0"/>
      <p:bldP spid="28" grpId="0"/>
      <p:bldP spid="30" grpId="0"/>
      <p:bldP spid="33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-76200" y="609600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3200" b="1" i="1" u="sng">
                <a:solidFill>
                  <a:srgbClr val="0000FF"/>
                </a:solidFill>
                <a:latin typeface="Times New Roman" pitchFamily="18" charset="0"/>
              </a:rPr>
              <a:t>Thực hành 1 ( SGK) </a:t>
            </a:r>
            <a:endParaRPr lang="en-US" sz="3200" b="1" i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hought Bubble: Cloud 1">
            <a:extLst>
              <a:ext uri="{FF2B5EF4-FFF2-40B4-BE49-F238E27FC236}"/>
            </a:extLst>
          </p:cNvPr>
          <p:cNvSpPr/>
          <p:nvPr/>
        </p:nvSpPr>
        <p:spPr>
          <a:xfrm>
            <a:off x="3733800" y="609600"/>
            <a:ext cx="5334000" cy="1447800"/>
          </a:xfrm>
          <a:prstGeom prst="cloudCallout">
            <a:avLst>
              <a:gd name="adj1" fmla="val -43487"/>
              <a:gd name="adj2" fmla="val 664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18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17778" r="11111" b="15556"/>
          <a:stretch>
            <a:fillRect/>
          </a:stretch>
        </p:blipFill>
        <p:spPr bwMode="auto">
          <a:xfrm>
            <a:off x="1866900" y="2057400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952500" y="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§4: ĐỊNH LÍ VÀ CHỨNG MINH MỘT ĐỊNH LÍ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3352800"/>
            <a:ext cx="800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GT                 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KL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181100" y="3352800"/>
          <a:ext cx="1257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4" imgW="469696" imgH="203112" progId="Equation.3">
                  <p:embed/>
                </p:oleObj>
              </mc:Choice>
              <mc:Fallback>
                <p:oleObj name="Equation" r:id="rId4" imgW="469696" imgH="20311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3352800"/>
                        <a:ext cx="1257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90625" y="3810000"/>
          <a:ext cx="1247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6" imgW="672808" imgH="304668" progId="Equation.3">
                  <p:embed/>
                </p:oleObj>
              </mc:Choice>
              <mc:Fallback>
                <p:oleObj name="Equation" r:id="rId6" imgW="672808" imgH="30466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3810000"/>
                        <a:ext cx="12477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66800" y="4419600"/>
          <a:ext cx="3657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8" imgW="1651000" imgH="317500" progId="Equation.3">
                  <p:embed/>
                </p:oleObj>
              </mc:Choice>
              <mc:Fallback>
                <p:oleObj name="Equation" r:id="rId8" imgW="1651000" imgH="317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3657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152400" y="4419600"/>
            <a:ext cx="6019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2500" y="3352800"/>
            <a:ext cx="0" cy="1752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38400" y="3352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cắt nhau tại O  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17" grpId="0" animBg="1"/>
      <p:bldP spid="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952500" y="0"/>
            <a:ext cx="8001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b="1">
                <a:solidFill>
                  <a:srgbClr val="0000FF"/>
                </a:solidFill>
                <a:latin typeface="Times New Roman" pitchFamily="18" charset="0"/>
              </a:rPr>
              <a:t>§4: ĐỊNH LÍ VÀ CHỨNG MINH MỘT ĐỊNH LÍ</a:t>
            </a:r>
            <a:endParaRPr lang="en-US" sz="25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0" y="533400"/>
            <a:ext cx="6477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 b="1" i="1">
                <a:solidFill>
                  <a:srgbClr val="0000FF"/>
                </a:solidFill>
                <a:latin typeface="Times New Roman" pitchFamily="18" charset="0"/>
              </a:rPr>
              <a:t>2. CHỨNG MINH ĐỊNH LÍ</a:t>
            </a:r>
            <a:endParaRPr lang="en-US" sz="25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775" y="914400"/>
            <a:ext cx="8848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 minh định lí là dùng lập luận từ giả thiết suy ra kết luận</a:t>
            </a:r>
            <a:endParaRPr lang="en-US" sz="25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648200" y="2590800"/>
            <a:ext cx="31750" cy="411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392238"/>
            <a:ext cx="37719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477000" y="1408113"/>
            <a:ext cx="26670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 b="1">
                <a:solidFill>
                  <a:srgbClr val="0000FF"/>
                </a:solidFill>
                <a:latin typeface="Times New Roman" pitchFamily="18" charset="0"/>
              </a:rPr>
              <a:t>Quan sát VD2 thực hiện các câu hỏi:</a:t>
            </a:r>
            <a:endParaRPr lang="en-US" sz="25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668838" y="2590800"/>
            <a:ext cx="45402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Muốn chứng minh 1 định lí ta thực hiện các bước nào trước? Nêu các bước cụ thể?</a:t>
            </a:r>
          </a:p>
          <a:p>
            <a:pPr eaLnBrk="1" hangingPunct="1"/>
            <a:r>
              <a:rPr lang="en-US" sz="2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Trong nội dung định lí ở ví dụ 2 phần nào là định lí, phàn nào là kết luận?</a:t>
            </a:r>
          </a:p>
          <a:p>
            <a:pPr eaLnBrk="1" hangingPunct="1"/>
            <a:r>
              <a:rPr lang="en-US" sz="2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 Chứng một định lí ta dựa vào đâu để chứng minh? </a:t>
            </a:r>
            <a:endParaRPr lang="en-US" sz="25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0" y="1447800"/>
            <a:ext cx="45402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 b="1">
                <a:solidFill>
                  <a:srgbClr val="0000FF"/>
                </a:solidFill>
                <a:latin typeface="Times New Roman" pitchFamily="18" charset="0"/>
              </a:rPr>
              <a:t>* Ví dụ 2: ( sgk)</a:t>
            </a:r>
            <a:endParaRPr lang="en-US" sz="25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96838" y="1981200"/>
            <a:ext cx="45402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 B1: Vẽ hình</a:t>
            </a:r>
          </a:p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B2: dùng kí hiệu để ghi giả thiết, kết luận.</a:t>
            </a:r>
          </a:p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B3: Chứng minh bằng các lập luận có căn cứ.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76200" y="4038600"/>
            <a:ext cx="45402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Phần giả thiết: Góc tạo bởi 2 tia phan giác của hai góc kề bù.</a:t>
            </a:r>
          </a:p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- Phần kết luận: một góc vuông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04775" y="5334000"/>
            <a:ext cx="45402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-  Chứng minh 1 định lí ta dựa vào các kiến thức đã học.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952500" y="0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§4: ĐỊNH LÍ VÀ CHỨNG MINH MỘT ĐỊNH LÍ</a:t>
            </a: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0" y="53340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CHỨNG MINH ĐỊNH LÍ</a:t>
            </a:r>
          </a:p>
        </p:txBody>
      </p:sp>
      <p:pic>
        <p:nvPicPr>
          <p:cNvPr id="1536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6713"/>
            <a:ext cx="22304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1066800"/>
            <a:ext cx="454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Ví dụ 2: ( sgk)</a:t>
            </a:r>
          </a:p>
        </p:txBody>
      </p:sp>
      <p:sp>
        <p:nvSpPr>
          <p:cNvPr id="15366" name="Rectangle 18"/>
          <p:cNvSpPr>
            <a:spLocks noChangeArrowheads="1"/>
          </p:cNvSpPr>
          <p:nvPr/>
        </p:nvSpPr>
        <p:spPr bwMode="auto">
          <a:xfrm>
            <a:off x="0" y="-33338"/>
            <a:ext cx="18415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Rectangle 25"/>
          <p:cNvSpPr>
            <a:spLocks noChangeArrowheads="1"/>
          </p:cNvSpPr>
          <p:nvPr/>
        </p:nvSpPr>
        <p:spPr bwMode="auto">
          <a:xfrm>
            <a:off x="0" y="423863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Rectangle 68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Rectangle 7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86" name="Group 14385"/>
          <p:cNvGrpSpPr>
            <a:grpSpLocks/>
          </p:cNvGrpSpPr>
          <p:nvPr/>
        </p:nvGrpSpPr>
        <p:grpSpPr bwMode="auto">
          <a:xfrm>
            <a:off x="15875" y="1600200"/>
            <a:ext cx="5089525" cy="2090738"/>
            <a:chOff x="15586" y="1600200"/>
            <a:chExt cx="5089814" cy="2090737"/>
          </a:xfrm>
        </p:grpSpPr>
        <p:sp>
          <p:nvSpPr>
            <p:cNvPr id="15412" name="TextBox 72"/>
            <p:cNvSpPr txBox="1">
              <a:spLocks noChangeArrowheads="1"/>
            </p:cNvSpPr>
            <p:nvPr/>
          </p:nvSpPr>
          <p:spPr bwMode="auto">
            <a:xfrm>
              <a:off x="76200" y="1712913"/>
              <a:ext cx="876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61753" y="1651000"/>
              <a:ext cx="0" cy="20399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91790" y="3047999"/>
              <a:ext cx="4861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5" name="TextBox 75"/>
            <p:cNvSpPr txBox="1">
              <a:spLocks noChangeArrowheads="1"/>
            </p:cNvSpPr>
            <p:nvPr/>
          </p:nvSpPr>
          <p:spPr bwMode="auto">
            <a:xfrm>
              <a:off x="762000" y="1704975"/>
              <a:ext cx="43434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                là hai góc kề bù</a:t>
              </a:r>
            </a:p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Om là tia phân giác của</a:t>
              </a:r>
            </a:p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On là tia phân giác của  </a:t>
              </a:r>
            </a:p>
          </p:txBody>
        </p:sp>
        <p:sp>
          <p:nvSpPr>
            <p:cNvPr id="15416" name="TextBox 78"/>
            <p:cNvSpPr txBox="1">
              <a:spLocks noChangeArrowheads="1"/>
            </p:cNvSpPr>
            <p:nvPr/>
          </p:nvSpPr>
          <p:spPr bwMode="auto">
            <a:xfrm>
              <a:off x="15586" y="3167062"/>
              <a:ext cx="876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  <p:graphicFrame>
          <p:nvGraphicFramePr>
            <p:cNvPr id="15417" name="Object 14376"/>
            <p:cNvGraphicFramePr>
              <a:graphicFrameLocks noChangeAspect="1"/>
            </p:cNvGraphicFramePr>
            <p:nvPr/>
          </p:nvGraphicFramePr>
          <p:xfrm>
            <a:off x="917864" y="1600200"/>
            <a:ext cx="1291936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1" name="Equation" r:id="rId4" imgW="596641" imgH="304668" progId="Equation.3">
                    <p:embed/>
                  </p:oleObj>
                </mc:Choice>
                <mc:Fallback>
                  <p:oleObj name="Equation" r:id="rId4" imgW="596641" imgH="304668" progId="Equation.3">
                    <p:embed/>
                    <p:pic>
                      <p:nvPicPr>
                        <p:cNvPr id="0" name="Object 143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864" y="1600200"/>
                          <a:ext cx="1291936" cy="548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18" name="Object 14377"/>
            <p:cNvGraphicFramePr>
              <a:graphicFrameLocks noChangeAspect="1"/>
            </p:cNvGraphicFramePr>
            <p:nvPr/>
          </p:nvGraphicFramePr>
          <p:xfrm>
            <a:off x="4267200" y="2079625"/>
            <a:ext cx="633412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2" name="Equation" r:id="rId6" imgW="291973" imgH="279279" progId="Equation.3">
                    <p:embed/>
                  </p:oleObj>
                </mc:Choice>
                <mc:Fallback>
                  <p:oleObj name="Equation" r:id="rId6" imgW="291973" imgH="279279" progId="Equation.3">
                    <p:embed/>
                    <p:pic>
                      <p:nvPicPr>
                        <p:cNvPr id="0" name="Object 143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7200" y="2079625"/>
                          <a:ext cx="633412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19" name="Object 14378"/>
            <p:cNvGraphicFramePr>
              <a:graphicFrameLocks noChangeAspect="1"/>
            </p:cNvGraphicFramePr>
            <p:nvPr/>
          </p:nvGraphicFramePr>
          <p:xfrm>
            <a:off x="4191000" y="2438400"/>
            <a:ext cx="633412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3" name="Equation" r:id="rId8" imgW="291973" imgH="304668" progId="Equation.3">
                    <p:embed/>
                  </p:oleObj>
                </mc:Choice>
                <mc:Fallback>
                  <p:oleObj name="Equation" r:id="rId8" imgW="291973" imgH="304668" progId="Equation.3">
                    <p:embed/>
                    <p:pic>
                      <p:nvPicPr>
                        <p:cNvPr id="0" name="Object 143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2438400"/>
                          <a:ext cx="633412" cy="549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20" name="Object 14384"/>
            <p:cNvGraphicFramePr>
              <a:graphicFrameLocks noChangeAspect="1"/>
            </p:cNvGraphicFramePr>
            <p:nvPr/>
          </p:nvGraphicFramePr>
          <p:xfrm>
            <a:off x="891886" y="2938462"/>
            <a:ext cx="1630796" cy="642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4" name="Equation" r:id="rId10" imgW="710891" imgH="279279" progId="Equation.3">
                    <p:embed/>
                  </p:oleObj>
                </mc:Choice>
                <mc:Fallback>
                  <p:oleObj name="Equation" r:id="rId10" imgW="710891" imgH="279279" progId="Equation.3">
                    <p:embed/>
                    <p:pic>
                      <p:nvPicPr>
                        <p:cNvPr id="0" name="Object 143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1886" y="2938462"/>
                          <a:ext cx="1630796" cy="642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4" name="TextBox 7"/>
          <p:cNvSpPr txBox="1">
            <a:spLocks noChangeArrowheads="1"/>
          </p:cNvSpPr>
          <p:nvPr/>
        </p:nvSpPr>
        <p:spPr bwMode="auto">
          <a:xfrm>
            <a:off x="2933700" y="3581400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 minh</a:t>
            </a:r>
          </a:p>
        </p:txBody>
      </p:sp>
      <p:sp>
        <p:nvSpPr>
          <p:cNvPr id="95" name="TextBox 7"/>
          <p:cNvSpPr txBox="1">
            <a:spLocks noChangeArrowheads="1"/>
          </p:cNvSpPr>
          <p:nvPr/>
        </p:nvSpPr>
        <p:spPr bwMode="auto">
          <a:xfrm>
            <a:off x="15875" y="4124325"/>
            <a:ext cx="920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Vì Om là tia phân giác của góc         nên: </a:t>
            </a:r>
          </a:p>
        </p:txBody>
      </p:sp>
      <p:graphicFrame>
        <p:nvGraphicFramePr>
          <p:cNvPr id="96" name="Object 95"/>
          <p:cNvGraphicFramePr>
            <a:graphicFrameLocks noChangeAspect="1"/>
          </p:cNvGraphicFramePr>
          <p:nvPr/>
        </p:nvGraphicFramePr>
        <p:xfrm>
          <a:off x="4572000" y="3962400"/>
          <a:ext cx="63341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Equation" r:id="rId12" imgW="291973" imgH="279279" progId="Equation.3">
                  <p:embed/>
                </p:oleObj>
              </mc:Choice>
              <mc:Fallback>
                <p:oleObj name="Equation" r:id="rId12" imgW="291973" imgH="279279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62400"/>
                        <a:ext cx="63341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78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88" name="Object 14387"/>
          <p:cNvGraphicFramePr>
            <a:graphicFrameLocks noChangeAspect="1"/>
          </p:cNvGraphicFramePr>
          <p:nvPr/>
        </p:nvGraphicFramePr>
        <p:xfrm>
          <a:off x="5929313" y="3886200"/>
          <a:ext cx="23002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Equation" r:id="rId13" imgW="1231366" imgH="482391" progId="Equation.3">
                  <p:embed/>
                </p:oleObj>
              </mc:Choice>
              <mc:Fallback>
                <p:oleObj name="Equation" r:id="rId13" imgW="1231366" imgH="482391" progId="Equation.3">
                  <p:embed/>
                  <p:pic>
                    <p:nvPicPr>
                      <p:cNvPr id="0" name="Object 14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3886200"/>
                        <a:ext cx="23002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Box 7"/>
          <p:cNvSpPr txBox="1">
            <a:spLocks noChangeArrowheads="1"/>
          </p:cNvSpPr>
          <p:nvPr/>
        </p:nvSpPr>
        <p:spPr bwMode="auto">
          <a:xfrm>
            <a:off x="8305800" y="4114800"/>
            <a:ext cx="2274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(1) </a:t>
            </a:r>
          </a:p>
        </p:txBody>
      </p:sp>
      <p:sp>
        <p:nvSpPr>
          <p:cNvPr id="102" name="TextBox 7"/>
          <p:cNvSpPr txBox="1">
            <a:spLocks noChangeArrowheads="1"/>
          </p:cNvSpPr>
          <p:nvPr/>
        </p:nvSpPr>
        <p:spPr bwMode="auto">
          <a:xfrm>
            <a:off x="0" y="4886325"/>
            <a:ext cx="614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Vì On là tia phân giác của góc         nên: </a:t>
            </a:r>
          </a:p>
        </p:txBody>
      </p:sp>
      <p:graphicFrame>
        <p:nvGraphicFramePr>
          <p:cNvPr id="103" name="Object 102"/>
          <p:cNvGraphicFramePr>
            <a:graphicFrameLocks noChangeAspect="1"/>
          </p:cNvGraphicFramePr>
          <p:nvPr/>
        </p:nvGraphicFramePr>
        <p:xfrm>
          <a:off x="4471988" y="4724400"/>
          <a:ext cx="63341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Equation" r:id="rId15" imgW="291973" imgH="304668" progId="Equation.3">
                  <p:embed/>
                </p:oleObj>
              </mc:Choice>
              <mc:Fallback>
                <p:oleObj name="Equation" r:id="rId15" imgW="291973" imgH="304668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4724400"/>
                        <a:ext cx="633412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7"/>
          <p:cNvSpPr txBox="1">
            <a:spLocks noChangeArrowheads="1"/>
          </p:cNvSpPr>
          <p:nvPr/>
        </p:nvSpPr>
        <p:spPr bwMode="auto">
          <a:xfrm>
            <a:off x="8289925" y="4886325"/>
            <a:ext cx="227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(2) </a:t>
            </a:r>
          </a:p>
        </p:txBody>
      </p:sp>
      <p:sp>
        <p:nvSpPr>
          <p:cNvPr id="15380" name="Rectangle 8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91" name="Object 14390"/>
          <p:cNvGraphicFramePr>
            <a:graphicFrameLocks noChangeAspect="1"/>
          </p:cNvGraphicFramePr>
          <p:nvPr/>
        </p:nvGraphicFramePr>
        <p:xfrm>
          <a:off x="5867400" y="4648200"/>
          <a:ext cx="2384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Equation" r:id="rId17" imgW="1167893" imgH="482391" progId="Equation.3">
                  <p:embed/>
                </p:oleObj>
              </mc:Choice>
              <mc:Fallback>
                <p:oleObj name="Equation" r:id="rId17" imgW="1167893" imgH="482391" progId="Equation.3">
                  <p:embed/>
                  <p:pic>
                    <p:nvPicPr>
                      <p:cNvPr id="0" name="Object 14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48200"/>
                        <a:ext cx="23844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TextBox 7"/>
          <p:cNvSpPr txBox="1">
            <a:spLocks noChangeArrowheads="1"/>
          </p:cNvSpPr>
          <p:nvPr/>
        </p:nvSpPr>
        <p:spPr bwMode="auto">
          <a:xfrm>
            <a:off x="9525" y="5638800"/>
            <a:ext cx="3992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Từ (1) và (2) ta có: </a:t>
            </a:r>
          </a:p>
        </p:txBody>
      </p:sp>
      <p:sp>
        <p:nvSpPr>
          <p:cNvPr id="15383" name="Rectangle 9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4" name="Rectangle 9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95" name="Object 14394"/>
          <p:cNvGraphicFramePr>
            <a:graphicFrameLocks noChangeAspect="1"/>
          </p:cNvGraphicFramePr>
          <p:nvPr/>
        </p:nvGraphicFramePr>
        <p:xfrm>
          <a:off x="2809875" y="5572125"/>
          <a:ext cx="2600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tion" r:id="rId19" imgW="1270000" imgH="279400" progId="Equation.3">
                  <p:embed/>
                </p:oleObj>
              </mc:Choice>
              <mc:Fallback>
                <p:oleObj name="Equation" r:id="rId19" imgW="1270000" imgH="279400" progId="Equation.3">
                  <p:embed/>
                  <p:pic>
                    <p:nvPicPr>
                      <p:cNvPr id="0" name="Object 14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5572125"/>
                        <a:ext cx="2600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6" name="Rectangle 97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97" name="Object 14396"/>
          <p:cNvGraphicFramePr>
            <a:graphicFrameLocks noChangeAspect="1"/>
          </p:cNvGraphicFramePr>
          <p:nvPr/>
        </p:nvGraphicFramePr>
        <p:xfrm>
          <a:off x="5394325" y="5553075"/>
          <a:ext cx="18446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Equation" r:id="rId21" imgW="1002865" imgH="393529" progId="Equation.3">
                  <p:embed/>
                </p:oleObj>
              </mc:Choice>
              <mc:Fallback>
                <p:oleObj name="Equation" r:id="rId21" imgW="1002865" imgH="393529" progId="Equation.3">
                  <p:embed/>
                  <p:pic>
                    <p:nvPicPr>
                      <p:cNvPr id="0" name="Object 14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5553075"/>
                        <a:ext cx="18446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8" name="Rectangle 99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99" name="Object 14398"/>
          <p:cNvGraphicFramePr>
            <a:graphicFrameLocks noChangeAspect="1"/>
          </p:cNvGraphicFramePr>
          <p:nvPr/>
        </p:nvGraphicFramePr>
        <p:xfrm>
          <a:off x="7251700" y="5572125"/>
          <a:ext cx="15113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Equation" r:id="rId23" imgW="837836" imgH="393529" progId="Equation.3">
                  <p:embed/>
                </p:oleObj>
              </mc:Choice>
              <mc:Fallback>
                <p:oleObj name="Equation" r:id="rId23" imgW="837836" imgH="393529" progId="Equation.3">
                  <p:embed/>
                  <p:pic>
                    <p:nvPicPr>
                      <p:cNvPr id="0" name="Object 14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5572125"/>
                        <a:ext cx="15113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Box 7"/>
          <p:cNvSpPr txBox="1">
            <a:spLocks noChangeArrowheads="1"/>
          </p:cNvSpPr>
          <p:nvPr/>
        </p:nvSpPr>
        <p:spPr bwMode="auto">
          <a:xfrm>
            <a:off x="3919538" y="6297613"/>
            <a:ext cx="6824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( vì          và          là hai góc kề bù)  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24388" y="6157913"/>
          <a:ext cx="63341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25" imgW="291973" imgH="279279" progId="Equation.3">
                  <p:embed/>
                </p:oleObj>
              </mc:Choice>
              <mc:Fallback>
                <p:oleObj name="Equation" r:id="rId25" imgW="291973" imgH="279279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6157913"/>
                        <a:ext cx="633412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5843588" y="6176963"/>
          <a:ext cx="6334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26" imgW="291973" imgH="304668" progId="Equation.3">
                  <p:embed/>
                </p:oleObj>
              </mc:Choice>
              <mc:Fallback>
                <p:oleObj name="Equation" r:id="rId26" imgW="291973" imgH="304668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6176963"/>
                        <a:ext cx="63341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93" name="Group 65"/>
          <p:cNvGrpSpPr>
            <a:grpSpLocks/>
          </p:cNvGrpSpPr>
          <p:nvPr/>
        </p:nvGrpSpPr>
        <p:grpSpPr bwMode="auto">
          <a:xfrm>
            <a:off x="5410200" y="1066800"/>
            <a:ext cx="3810000" cy="1925638"/>
            <a:chOff x="5410200" y="1066800"/>
            <a:chExt cx="3810000" cy="1925541"/>
          </a:xfrm>
        </p:grpSpPr>
        <p:grpSp>
          <p:nvGrpSpPr>
            <p:cNvPr id="15394" name="Group 30"/>
            <p:cNvGrpSpPr>
              <a:grpSpLocks/>
            </p:cNvGrpSpPr>
            <p:nvPr/>
          </p:nvGrpSpPr>
          <p:grpSpPr bwMode="auto">
            <a:xfrm>
              <a:off x="5410200" y="1066800"/>
              <a:ext cx="3810000" cy="1925541"/>
              <a:chOff x="5105400" y="1066800"/>
              <a:chExt cx="3810000" cy="1925541"/>
            </a:xfrm>
          </p:grpSpPr>
          <p:cxnSp>
            <p:nvCxnSpPr>
              <p:cNvPr id="15396" name="AutoShape 17"/>
              <p:cNvCxnSpPr>
                <a:cxnSpLocks noChangeShapeType="1"/>
              </p:cNvCxnSpPr>
              <p:nvPr/>
            </p:nvCxnSpPr>
            <p:spPr bwMode="auto">
              <a:xfrm>
                <a:off x="5260082" y="2536487"/>
                <a:ext cx="3478696" cy="928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97" name="AutoShape 16"/>
              <p:cNvCxnSpPr>
                <a:cxnSpLocks noChangeShapeType="1"/>
              </p:cNvCxnSpPr>
              <p:nvPr/>
            </p:nvCxnSpPr>
            <p:spPr bwMode="auto">
              <a:xfrm>
                <a:off x="6268256" y="1298905"/>
                <a:ext cx="789865" cy="1237583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98" name="AutoShape 15"/>
              <p:cNvCxnSpPr>
                <a:cxnSpLocks noChangeShapeType="1"/>
              </p:cNvCxnSpPr>
              <p:nvPr/>
            </p:nvCxnSpPr>
            <p:spPr bwMode="auto">
              <a:xfrm flipH="1">
                <a:off x="7058121" y="1413100"/>
                <a:ext cx="789865" cy="1124315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99" name="AutoShape 14"/>
              <p:cNvCxnSpPr>
                <a:cxnSpLocks noChangeShapeType="1"/>
              </p:cNvCxnSpPr>
              <p:nvPr/>
            </p:nvCxnSpPr>
            <p:spPr bwMode="auto">
              <a:xfrm>
                <a:off x="5579319" y="1739904"/>
                <a:ext cx="1478802" cy="797512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400" name="Arc 13"/>
              <p:cNvSpPr>
                <a:spLocks/>
              </p:cNvSpPr>
              <p:nvPr/>
            </p:nvSpPr>
            <p:spPr bwMode="auto">
              <a:xfrm rot="-6264766">
                <a:off x="6853519" y="2118738"/>
                <a:ext cx="549624" cy="458560"/>
              </a:xfrm>
              <a:custGeom>
                <a:avLst/>
                <a:gdLst>
                  <a:gd name="T0" fmla="*/ 2147483647 w 21600"/>
                  <a:gd name="T1" fmla="*/ 0 h 27916"/>
                  <a:gd name="T2" fmla="*/ 2147483647 w 21600"/>
                  <a:gd name="T3" fmla="*/ 2032474473 h 27916"/>
                  <a:gd name="T4" fmla="*/ 0 w 21600"/>
                  <a:gd name="T5" fmla="*/ 1007425750 h 279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916" fill="none" extrusionOk="0">
                    <a:moveTo>
                      <a:pt x="16586" y="-1"/>
                    </a:moveTo>
                    <a:cubicBezTo>
                      <a:pt x="19825" y="3883"/>
                      <a:pt x="21600" y="8779"/>
                      <a:pt x="21600" y="13837"/>
                    </a:cubicBezTo>
                    <a:cubicBezTo>
                      <a:pt x="21600" y="19003"/>
                      <a:pt x="19748" y="23998"/>
                      <a:pt x="16381" y="27916"/>
                    </a:cubicBezTo>
                  </a:path>
                  <a:path w="21600" h="27916" stroke="0" extrusionOk="0">
                    <a:moveTo>
                      <a:pt x="16586" y="-1"/>
                    </a:moveTo>
                    <a:cubicBezTo>
                      <a:pt x="19825" y="3883"/>
                      <a:pt x="21600" y="8779"/>
                      <a:pt x="21600" y="13837"/>
                    </a:cubicBezTo>
                    <a:cubicBezTo>
                      <a:pt x="21600" y="19003"/>
                      <a:pt x="19748" y="23998"/>
                      <a:pt x="16381" y="27916"/>
                    </a:cubicBezTo>
                    <a:lnTo>
                      <a:pt x="0" y="13837"/>
                    </a:lnTo>
                    <a:lnTo>
                      <a:pt x="16586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Arc 12"/>
              <p:cNvSpPr>
                <a:spLocks/>
              </p:cNvSpPr>
              <p:nvPr/>
            </p:nvSpPr>
            <p:spPr bwMode="auto">
              <a:xfrm rot="-10365857">
                <a:off x="6448170" y="2335949"/>
                <a:ext cx="649444" cy="207037"/>
              </a:xfrm>
              <a:custGeom>
                <a:avLst/>
                <a:gdLst>
                  <a:gd name="T0" fmla="*/ 2147483647 w 21600"/>
                  <a:gd name="T1" fmla="*/ 0 h 27916"/>
                  <a:gd name="T2" fmla="*/ 2147483647 w 21600"/>
                  <a:gd name="T3" fmla="*/ 84456352 h 27916"/>
                  <a:gd name="T4" fmla="*/ 0 w 21600"/>
                  <a:gd name="T5" fmla="*/ 41862042 h 279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916" fill="none" extrusionOk="0">
                    <a:moveTo>
                      <a:pt x="16586" y="-1"/>
                    </a:moveTo>
                    <a:cubicBezTo>
                      <a:pt x="19825" y="3883"/>
                      <a:pt x="21600" y="8779"/>
                      <a:pt x="21600" y="13837"/>
                    </a:cubicBezTo>
                    <a:cubicBezTo>
                      <a:pt x="21600" y="19003"/>
                      <a:pt x="19748" y="23998"/>
                      <a:pt x="16381" y="27916"/>
                    </a:cubicBezTo>
                  </a:path>
                  <a:path w="21600" h="27916" stroke="0" extrusionOk="0">
                    <a:moveTo>
                      <a:pt x="16586" y="-1"/>
                    </a:moveTo>
                    <a:cubicBezTo>
                      <a:pt x="19825" y="3883"/>
                      <a:pt x="21600" y="8779"/>
                      <a:pt x="21600" y="13837"/>
                    </a:cubicBezTo>
                    <a:cubicBezTo>
                      <a:pt x="21600" y="19003"/>
                      <a:pt x="19748" y="23998"/>
                      <a:pt x="16381" y="27916"/>
                    </a:cubicBezTo>
                    <a:lnTo>
                      <a:pt x="0" y="13837"/>
                    </a:lnTo>
                    <a:lnTo>
                      <a:pt x="16586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Arc 11"/>
              <p:cNvSpPr>
                <a:spLocks/>
              </p:cNvSpPr>
              <p:nvPr/>
            </p:nvSpPr>
            <p:spPr bwMode="auto">
              <a:xfrm rot="-9023048">
                <a:off x="6563359" y="2209684"/>
                <a:ext cx="649444" cy="207037"/>
              </a:xfrm>
              <a:custGeom>
                <a:avLst/>
                <a:gdLst>
                  <a:gd name="T0" fmla="*/ 2147483647 w 21600"/>
                  <a:gd name="T1" fmla="*/ 0 h 27916"/>
                  <a:gd name="T2" fmla="*/ 2147483647 w 21600"/>
                  <a:gd name="T3" fmla="*/ 84456352 h 27916"/>
                  <a:gd name="T4" fmla="*/ 0 w 21600"/>
                  <a:gd name="T5" fmla="*/ 41862042 h 279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916" fill="none" extrusionOk="0">
                    <a:moveTo>
                      <a:pt x="16586" y="-1"/>
                    </a:moveTo>
                    <a:cubicBezTo>
                      <a:pt x="19825" y="3883"/>
                      <a:pt x="21600" y="8779"/>
                      <a:pt x="21600" y="13837"/>
                    </a:cubicBezTo>
                    <a:cubicBezTo>
                      <a:pt x="21600" y="19003"/>
                      <a:pt x="19748" y="23998"/>
                      <a:pt x="16381" y="27916"/>
                    </a:cubicBezTo>
                  </a:path>
                  <a:path w="21600" h="27916" stroke="0" extrusionOk="0">
                    <a:moveTo>
                      <a:pt x="16586" y="-1"/>
                    </a:moveTo>
                    <a:cubicBezTo>
                      <a:pt x="19825" y="3883"/>
                      <a:pt x="21600" y="8779"/>
                      <a:pt x="21600" y="13837"/>
                    </a:cubicBezTo>
                    <a:cubicBezTo>
                      <a:pt x="21600" y="19003"/>
                      <a:pt x="19748" y="23998"/>
                      <a:pt x="16381" y="27916"/>
                    </a:cubicBezTo>
                    <a:lnTo>
                      <a:pt x="0" y="13837"/>
                    </a:lnTo>
                    <a:lnTo>
                      <a:pt x="16586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Arc 10"/>
              <p:cNvSpPr>
                <a:spLocks/>
              </p:cNvSpPr>
              <p:nvPr/>
            </p:nvSpPr>
            <p:spPr bwMode="auto">
              <a:xfrm rot="-1408239">
                <a:off x="6933059" y="2213397"/>
                <a:ext cx="649444" cy="388079"/>
              </a:xfrm>
              <a:custGeom>
                <a:avLst/>
                <a:gdLst>
                  <a:gd name="T0" fmla="*/ 2147483647 w 21600"/>
                  <a:gd name="T1" fmla="*/ 0 h 27916"/>
                  <a:gd name="T2" fmla="*/ 2147483647 w 21600"/>
                  <a:gd name="T3" fmla="*/ 1042607889 h 27916"/>
                  <a:gd name="T4" fmla="*/ 0 w 21600"/>
                  <a:gd name="T5" fmla="*/ 516783685 h 279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916" fill="none" extrusionOk="0">
                    <a:moveTo>
                      <a:pt x="16586" y="-1"/>
                    </a:moveTo>
                    <a:cubicBezTo>
                      <a:pt x="19825" y="3883"/>
                      <a:pt x="21600" y="8779"/>
                      <a:pt x="21600" y="13837"/>
                    </a:cubicBezTo>
                    <a:cubicBezTo>
                      <a:pt x="21600" y="19003"/>
                      <a:pt x="19748" y="23998"/>
                      <a:pt x="16381" y="27916"/>
                    </a:cubicBezTo>
                  </a:path>
                  <a:path w="21600" h="27916" stroke="0" extrusionOk="0">
                    <a:moveTo>
                      <a:pt x="16586" y="-1"/>
                    </a:moveTo>
                    <a:cubicBezTo>
                      <a:pt x="19825" y="3883"/>
                      <a:pt x="21600" y="8779"/>
                      <a:pt x="21600" y="13837"/>
                    </a:cubicBezTo>
                    <a:cubicBezTo>
                      <a:pt x="21600" y="19003"/>
                      <a:pt x="19748" y="23998"/>
                      <a:pt x="16381" y="27916"/>
                    </a:cubicBezTo>
                    <a:lnTo>
                      <a:pt x="0" y="13837"/>
                    </a:lnTo>
                    <a:lnTo>
                      <a:pt x="16586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5404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7406978" y="2192044"/>
                <a:ext cx="224892" cy="19218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05" name="AutoShape 8"/>
              <p:cNvCxnSpPr>
                <a:cxnSpLocks noChangeShapeType="1"/>
              </p:cNvCxnSpPr>
              <p:nvPr/>
            </p:nvCxnSpPr>
            <p:spPr bwMode="auto">
              <a:xfrm flipH="1" flipV="1">
                <a:off x="7058121" y="1911661"/>
                <a:ext cx="19747" cy="2748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406" name="Text Box 2"/>
              <p:cNvSpPr txBox="1">
                <a:spLocks noChangeArrowheads="1"/>
              </p:cNvSpPr>
              <p:nvPr/>
            </p:nvSpPr>
            <p:spPr bwMode="auto">
              <a:xfrm>
                <a:off x="8396503" y="2600548"/>
                <a:ext cx="518897" cy="389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15407" name="Text Box 6"/>
              <p:cNvSpPr txBox="1">
                <a:spLocks noChangeArrowheads="1"/>
              </p:cNvSpPr>
              <p:nvPr/>
            </p:nvSpPr>
            <p:spPr bwMode="auto">
              <a:xfrm>
                <a:off x="7847986" y="1470662"/>
                <a:ext cx="501345" cy="440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15408" name="Text Box 2"/>
              <p:cNvSpPr txBox="1">
                <a:spLocks noChangeArrowheads="1"/>
              </p:cNvSpPr>
              <p:nvPr/>
            </p:nvSpPr>
            <p:spPr bwMode="auto">
              <a:xfrm>
                <a:off x="6380154" y="1066800"/>
                <a:ext cx="518897" cy="389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z</a:t>
                </a:r>
              </a:p>
            </p:txBody>
          </p:sp>
          <p:sp>
            <p:nvSpPr>
              <p:cNvPr id="15409" name="Text Box 2"/>
              <p:cNvSpPr txBox="1">
                <a:spLocks noChangeArrowheads="1"/>
              </p:cNvSpPr>
              <p:nvPr/>
            </p:nvSpPr>
            <p:spPr bwMode="auto">
              <a:xfrm>
                <a:off x="5582610" y="1346253"/>
                <a:ext cx="518897" cy="564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sp>
            <p:nvSpPr>
              <p:cNvPr id="15410" name="Text Box 2"/>
              <p:cNvSpPr txBox="1">
                <a:spLocks noChangeArrowheads="1"/>
              </p:cNvSpPr>
              <p:nvPr/>
            </p:nvSpPr>
            <p:spPr bwMode="auto">
              <a:xfrm>
                <a:off x="5105400" y="2568054"/>
                <a:ext cx="518897" cy="389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15411" name="Text Box 2"/>
              <p:cNvSpPr txBox="1">
                <a:spLocks noChangeArrowheads="1"/>
              </p:cNvSpPr>
              <p:nvPr/>
            </p:nvSpPr>
            <p:spPr bwMode="auto">
              <a:xfrm>
                <a:off x="6905633" y="2602405"/>
                <a:ext cx="518897" cy="389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</p:grpSp>
        <p:sp>
          <p:nvSpPr>
            <p:cNvPr id="121" name="Rectangle 120"/>
            <p:cNvSpPr/>
            <p:nvPr/>
          </p:nvSpPr>
          <p:spPr>
            <a:xfrm rot="18171297">
              <a:off x="7192969" y="2246247"/>
              <a:ext cx="247638" cy="25400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101" grpId="0"/>
      <p:bldP spid="102" grpId="0"/>
      <p:bldP spid="104" grpId="0"/>
      <p:bldP spid="108" grpId="0"/>
      <p:bldP spid="1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952500" y="0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§4: ĐỊNH LÍ VÀ CHỨNG MINH MỘT ĐỊNH LÍ</a:t>
            </a: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0" y="53340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CHỨNG MINH ĐỊNH LÍ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0" y="1066800"/>
            <a:ext cx="454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Ví dụ 3: ( sgk)</a:t>
            </a:r>
          </a:p>
        </p:txBody>
      </p:sp>
      <p:sp>
        <p:nvSpPr>
          <p:cNvPr id="16389" name="Rectangle 18"/>
          <p:cNvSpPr>
            <a:spLocks noChangeArrowheads="1"/>
          </p:cNvSpPr>
          <p:nvPr/>
        </p:nvSpPr>
        <p:spPr bwMode="auto">
          <a:xfrm>
            <a:off x="0" y="-33338"/>
            <a:ext cx="18415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Rectangle 25"/>
          <p:cNvSpPr>
            <a:spLocks noChangeArrowheads="1"/>
          </p:cNvSpPr>
          <p:nvPr/>
        </p:nvSpPr>
        <p:spPr bwMode="auto">
          <a:xfrm>
            <a:off x="0" y="423863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Rectangle 68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Rectangle 7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86" name="Group 14385"/>
          <p:cNvGrpSpPr>
            <a:grpSpLocks/>
          </p:cNvGrpSpPr>
          <p:nvPr/>
        </p:nvGrpSpPr>
        <p:grpSpPr bwMode="auto">
          <a:xfrm>
            <a:off x="15875" y="1651000"/>
            <a:ext cx="5089525" cy="2039938"/>
            <a:chOff x="15586" y="1651000"/>
            <a:chExt cx="5089814" cy="2039937"/>
          </a:xfrm>
        </p:grpSpPr>
        <p:sp>
          <p:nvSpPr>
            <p:cNvPr id="16436" name="TextBox 72"/>
            <p:cNvSpPr txBox="1">
              <a:spLocks noChangeArrowheads="1"/>
            </p:cNvSpPr>
            <p:nvPr/>
          </p:nvSpPr>
          <p:spPr bwMode="auto">
            <a:xfrm>
              <a:off x="76200" y="1712913"/>
              <a:ext cx="876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61753" y="1651000"/>
              <a:ext cx="0" cy="20399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91790" y="3047999"/>
              <a:ext cx="4861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39" name="TextBox 75"/>
            <p:cNvSpPr txBox="1">
              <a:spLocks noChangeArrowheads="1"/>
            </p:cNvSpPr>
            <p:nvPr/>
          </p:nvSpPr>
          <p:spPr bwMode="auto">
            <a:xfrm>
              <a:off x="762000" y="1674691"/>
              <a:ext cx="43434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a và b phân biệt</a:t>
              </a:r>
            </a:p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40" name="TextBox 78"/>
            <p:cNvSpPr txBox="1">
              <a:spLocks noChangeArrowheads="1"/>
            </p:cNvSpPr>
            <p:nvPr/>
          </p:nvSpPr>
          <p:spPr bwMode="auto">
            <a:xfrm>
              <a:off x="15586" y="3167062"/>
              <a:ext cx="876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</p:grpSp>
      <p:sp>
        <p:nvSpPr>
          <p:cNvPr id="94" name="TextBox 7"/>
          <p:cNvSpPr txBox="1">
            <a:spLocks noChangeArrowheads="1"/>
          </p:cNvSpPr>
          <p:nvPr/>
        </p:nvSpPr>
        <p:spPr bwMode="auto">
          <a:xfrm>
            <a:off x="2933700" y="3581400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 minh</a:t>
            </a:r>
          </a:p>
        </p:txBody>
      </p:sp>
      <p:sp>
        <p:nvSpPr>
          <p:cNvPr id="95" name="TextBox 7"/>
          <p:cNvSpPr txBox="1">
            <a:spLocks noChangeArrowheads="1"/>
          </p:cNvSpPr>
          <p:nvPr/>
        </p:nvSpPr>
        <p:spPr bwMode="auto">
          <a:xfrm>
            <a:off x="15875" y="4124325"/>
            <a:ext cx="225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Ta có:                 </a:t>
            </a:r>
          </a:p>
        </p:txBody>
      </p:sp>
      <p:sp>
        <p:nvSpPr>
          <p:cNvPr id="16396" name="Rectangle 78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7"/>
          <p:cNvSpPr txBox="1">
            <a:spLocks noChangeArrowheads="1"/>
          </p:cNvSpPr>
          <p:nvPr/>
        </p:nvSpPr>
        <p:spPr bwMode="auto">
          <a:xfrm>
            <a:off x="4419600" y="4124325"/>
            <a:ext cx="89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Và</a:t>
            </a:r>
          </a:p>
        </p:txBody>
      </p:sp>
      <p:sp>
        <p:nvSpPr>
          <p:cNvPr id="16398" name="Rectangle 8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7"/>
          <p:cNvSpPr txBox="1">
            <a:spLocks noChangeArrowheads="1"/>
          </p:cNvSpPr>
          <p:nvPr/>
        </p:nvSpPr>
        <p:spPr bwMode="auto">
          <a:xfrm>
            <a:off x="9525" y="4816475"/>
            <a:ext cx="3992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Vậy:  </a:t>
            </a:r>
          </a:p>
        </p:txBody>
      </p:sp>
      <p:sp>
        <p:nvSpPr>
          <p:cNvPr id="16400" name="Rectangle 9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1" name="Rectangle 9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2" name="Rectangle 97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3" name="Rectangle 99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4" name="Rectangle 14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715000" y="1371600"/>
            <a:ext cx="3238500" cy="1866900"/>
            <a:chOff x="7369" y="11954"/>
            <a:chExt cx="3910" cy="2436"/>
          </a:xfrm>
        </p:grpSpPr>
        <p:cxnSp>
          <p:nvCxnSpPr>
            <p:cNvPr id="16424" name="AutoShape 13"/>
            <p:cNvCxnSpPr>
              <a:cxnSpLocks noChangeShapeType="1"/>
            </p:cNvCxnSpPr>
            <p:nvPr/>
          </p:nvCxnSpPr>
          <p:spPr bwMode="auto">
            <a:xfrm>
              <a:off x="7453" y="12513"/>
              <a:ext cx="37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5" name="AutoShape 12"/>
            <p:cNvCxnSpPr>
              <a:cxnSpLocks noChangeShapeType="1"/>
            </p:cNvCxnSpPr>
            <p:nvPr/>
          </p:nvCxnSpPr>
          <p:spPr bwMode="auto">
            <a:xfrm>
              <a:off x="7369" y="13469"/>
              <a:ext cx="37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6" name="AutoShape 11"/>
            <p:cNvCxnSpPr>
              <a:cxnSpLocks noChangeShapeType="1"/>
            </p:cNvCxnSpPr>
            <p:nvPr/>
          </p:nvCxnSpPr>
          <p:spPr bwMode="auto">
            <a:xfrm>
              <a:off x="8114" y="12076"/>
              <a:ext cx="8" cy="20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27" name="Text Box 2"/>
            <p:cNvSpPr txBox="1">
              <a:spLocks noChangeArrowheads="1"/>
            </p:cNvSpPr>
            <p:nvPr/>
          </p:nvSpPr>
          <p:spPr bwMode="auto">
            <a:xfrm>
              <a:off x="7553" y="11954"/>
              <a:ext cx="71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6428" name="Text Box 9"/>
            <p:cNvSpPr txBox="1">
              <a:spLocks noChangeArrowheads="1"/>
            </p:cNvSpPr>
            <p:nvPr/>
          </p:nvSpPr>
          <p:spPr bwMode="auto">
            <a:xfrm>
              <a:off x="7645" y="13346"/>
              <a:ext cx="76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6429" name="Text Box 8"/>
            <p:cNvSpPr txBox="1">
              <a:spLocks noChangeArrowheads="1"/>
            </p:cNvSpPr>
            <p:nvPr/>
          </p:nvSpPr>
          <p:spPr bwMode="auto">
            <a:xfrm>
              <a:off x="10650" y="11954"/>
              <a:ext cx="629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6430" name="Text Box 7"/>
            <p:cNvSpPr txBox="1">
              <a:spLocks noChangeArrowheads="1"/>
            </p:cNvSpPr>
            <p:nvPr/>
          </p:nvSpPr>
          <p:spPr bwMode="auto">
            <a:xfrm>
              <a:off x="10651" y="12948"/>
              <a:ext cx="613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6431" name="Text Box 2"/>
            <p:cNvSpPr txBox="1">
              <a:spLocks noChangeArrowheads="1"/>
            </p:cNvSpPr>
            <p:nvPr/>
          </p:nvSpPr>
          <p:spPr bwMode="auto">
            <a:xfrm>
              <a:off x="8114" y="13359"/>
              <a:ext cx="109" cy="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32" name="Text Box 2"/>
            <p:cNvSpPr txBox="1">
              <a:spLocks noChangeArrowheads="1"/>
            </p:cNvSpPr>
            <p:nvPr/>
          </p:nvSpPr>
          <p:spPr bwMode="auto">
            <a:xfrm>
              <a:off x="8107" y="12437"/>
              <a:ext cx="109" cy="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33" name="Text Box 2"/>
            <p:cNvSpPr txBox="1">
              <a:spLocks noChangeArrowheads="1"/>
            </p:cNvSpPr>
            <p:nvPr/>
          </p:nvSpPr>
          <p:spPr bwMode="auto">
            <a:xfrm>
              <a:off x="8109" y="11954"/>
              <a:ext cx="367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434" name="Text Box 2"/>
            <p:cNvSpPr txBox="1">
              <a:spLocks noChangeArrowheads="1"/>
            </p:cNvSpPr>
            <p:nvPr/>
          </p:nvSpPr>
          <p:spPr bwMode="auto">
            <a:xfrm>
              <a:off x="8122" y="12849"/>
              <a:ext cx="4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435" name="Text Box 2"/>
            <p:cNvSpPr txBox="1">
              <a:spLocks noChangeArrowheads="1"/>
            </p:cNvSpPr>
            <p:nvPr/>
          </p:nvSpPr>
          <p:spPr bwMode="auto">
            <a:xfrm>
              <a:off x="8155" y="13708"/>
              <a:ext cx="397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16406" name="Rectangle 24"/>
          <p:cNvSpPr>
            <a:spLocks noChangeArrowheads="1"/>
          </p:cNvSpPr>
          <p:nvPr/>
        </p:nvSpPr>
        <p:spPr bwMode="auto">
          <a:xfrm>
            <a:off x="0" y="5016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7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46" name="Object 14345"/>
          <p:cNvGraphicFramePr>
            <a:graphicFrameLocks noChangeAspect="1"/>
          </p:cNvGraphicFramePr>
          <p:nvPr/>
        </p:nvGraphicFramePr>
        <p:xfrm>
          <a:off x="892175" y="2211388"/>
          <a:ext cx="154622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Equation" r:id="rId3" imgW="380835" imgH="406224" progId="Equation.3">
                  <p:embed/>
                </p:oleObj>
              </mc:Choice>
              <mc:Fallback>
                <p:oleObj name="Equation" r:id="rId3" imgW="380835" imgH="406224" progId="Equation.3">
                  <p:embed/>
                  <p:pic>
                    <p:nvPicPr>
                      <p:cNvPr id="0" name="Object 14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2211388"/>
                        <a:ext cx="1546225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990600" y="3124200"/>
            <a:ext cx="1531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// b</a:t>
            </a:r>
          </a:p>
        </p:txBody>
      </p:sp>
      <p:graphicFrame>
        <p:nvGraphicFramePr>
          <p:cNvPr id="14347" name="Object 14346"/>
          <p:cNvGraphicFramePr>
            <a:graphicFrameLocks noChangeAspect="1"/>
          </p:cNvGraphicFramePr>
          <p:nvPr/>
        </p:nvGraphicFramePr>
        <p:xfrm>
          <a:off x="958850" y="4181475"/>
          <a:ext cx="13271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5" imgW="368140" imgH="177723" progId="Equation.3">
                  <p:embed/>
                </p:oleObj>
              </mc:Choice>
              <mc:Fallback>
                <p:oleObj name="Equation" r:id="rId5" imgW="368140" imgH="177723" progId="Equation.3">
                  <p:embed/>
                  <p:pic>
                    <p:nvPicPr>
                      <p:cNvPr id="0" name="Object 14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4181475"/>
                        <a:ext cx="13271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1" name="Rectangle 30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49" name="Object 14348"/>
          <p:cNvGraphicFramePr>
            <a:graphicFrameLocks noChangeAspect="1"/>
          </p:cNvGraphicFramePr>
          <p:nvPr/>
        </p:nvGraphicFramePr>
        <p:xfrm>
          <a:off x="3359150" y="4105275"/>
          <a:ext cx="10604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tion" r:id="rId7" imgW="571252" imgH="304668" progId="Equation.3">
                  <p:embed/>
                </p:oleObj>
              </mc:Choice>
              <mc:Fallback>
                <p:oleObj name="Equation" r:id="rId7" imgW="571252" imgH="304668" progId="Equation.3">
                  <p:embed/>
                  <p:pic>
                    <p:nvPicPr>
                      <p:cNvPr id="0" name="Object 14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4105275"/>
                        <a:ext cx="10604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4349"/>
          <p:cNvGraphicFramePr>
            <a:graphicFrameLocks noChangeAspect="1"/>
          </p:cNvGraphicFramePr>
          <p:nvPr/>
        </p:nvGraphicFramePr>
        <p:xfrm>
          <a:off x="5118100" y="4114800"/>
          <a:ext cx="13430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Equation" r:id="rId9" imgW="355138" imgH="177569" progId="Equation.3">
                  <p:embed/>
                </p:oleObj>
              </mc:Choice>
              <mc:Fallback>
                <p:oleObj name="Equation" r:id="rId9" imgW="355138" imgH="177569" progId="Equation.3">
                  <p:embed/>
                  <p:pic>
                    <p:nvPicPr>
                      <p:cNvPr id="0" name="Object 14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4114800"/>
                        <a:ext cx="13430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Object 14350"/>
          <p:cNvGraphicFramePr>
            <a:graphicFrameLocks noChangeAspect="1"/>
          </p:cNvGraphicFramePr>
          <p:nvPr/>
        </p:nvGraphicFramePr>
        <p:xfrm>
          <a:off x="7620000" y="4114800"/>
          <a:ext cx="9906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11" imgW="533169" imgH="304668" progId="Equation.3">
                  <p:embed/>
                </p:oleObj>
              </mc:Choice>
              <mc:Fallback>
                <p:oleObj name="Equation" r:id="rId11" imgW="533169" imgH="304668" progId="Equation.3">
                  <p:embed/>
                  <p:pic>
                    <p:nvPicPr>
                      <p:cNvPr id="0" name="Object 14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114800"/>
                        <a:ext cx="9906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5" name="Rectangle 3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53" name="Object 14352"/>
          <p:cNvGraphicFramePr>
            <a:graphicFrameLocks noChangeAspect="1"/>
          </p:cNvGraphicFramePr>
          <p:nvPr/>
        </p:nvGraphicFramePr>
        <p:xfrm>
          <a:off x="838200" y="4648200"/>
          <a:ext cx="13636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Equation" r:id="rId13" imgW="520474" imgH="304668" progId="Equation.3">
                  <p:embed/>
                </p:oleObj>
              </mc:Choice>
              <mc:Fallback>
                <p:oleObj name="Equation" r:id="rId13" imgW="520474" imgH="304668" progId="Equation.3">
                  <p:embed/>
                  <p:pic>
                    <p:nvPicPr>
                      <p:cNvPr id="0" name="Object 14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48200"/>
                        <a:ext cx="13636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Box 7"/>
          <p:cNvSpPr txBox="1">
            <a:spLocks noChangeArrowheads="1"/>
          </p:cNvSpPr>
          <p:nvPr/>
        </p:nvSpPr>
        <p:spPr bwMode="auto">
          <a:xfrm>
            <a:off x="46038" y="5410200"/>
            <a:ext cx="6421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Mà              mà hai góc  là hai góc đồng vị   </a:t>
            </a:r>
          </a:p>
        </p:txBody>
      </p:sp>
      <p:graphicFrame>
        <p:nvGraphicFramePr>
          <p:cNvPr id="14354" name="Object 14353"/>
          <p:cNvGraphicFramePr>
            <a:graphicFrameLocks noChangeAspect="1"/>
          </p:cNvGraphicFramePr>
          <p:nvPr/>
        </p:nvGraphicFramePr>
        <p:xfrm>
          <a:off x="754063" y="5257800"/>
          <a:ext cx="9985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15" imgW="380835" imgH="304668" progId="Equation.3">
                  <p:embed/>
                </p:oleObj>
              </mc:Choice>
              <mc:Fallback>
                <p:oleObj name="Equation" r:id="rId15" imgW="380835" imgH="304668" progId="Equation.3">
                  <p:embed/>
                  <p:pic>
                    <p:nvPicPr>
                      <p:cNvPr id="0" name="Object 14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5257800"/>
                        <a:ext cx="99853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Box 7"/>
          <p:cNvSpPr txBox="1">
            <a:spLocks noChangeArrowheads="1"/>
          </p:cNvSpPr>
          <p:nvPr/>
        </p:nvSpPr>
        <p:spPr bwMode="auto">
          <a:xfrm>
            <a:off x="2209800" y="4124325"/>
            <a:ext cx="120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suy ra  </a:t>
            </a:r>
          </a:p>
        </p:txBody>
      </p:sp>
      <p:sp>
        <p:nvSpPr>
          <p:cNvPr id="88" name="TextBox 7"/>
          <p:cNvSpPr txBox="1">
            <a:spLocks noChangeArrowheads="1"/>
          </p:cNvSpPr>
          <p:nvPr/>
        </p:nvSpPr>
        <p:spPr bwMode="auto">
          <a:xfrm>
            <a:off x="6467475" y="4167188"/>
            <a:ext cx="1204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suy ra  </a:t>
            </a:r>
          </a:p>
        </p:txBody>
      </p:sp>
      <p:sp>
        <p:nvSpPr>
          <p:cNvPr id="89" name="TextBox 7"/>
          <p:cNvSpPr txBox="1">
            <a:spLocks noChangeArrowheads="1"/>
          </p:cNvSpPr>
          <p:nvPr/>
        </p:nvSpPr>
        <p:spPr bwMode="auto">
          <a:xfrm>
            <a:off x="0" y="595312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Suy ra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1222375" y="5953125"/>
            <a:ext cx="1533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// b</a:t>
            </a:r>
          </a:p>
        </p:txBody>
      </p:sp>
      <p:sp>
        <p:nvSpPr>
          <p:cNvPr id="91" name="TextBox 7"/>
          <p:cNvSpPr txBox="1">
            <a:spLocks noChangeArrowheads="1"/>
          </p:cNvSpPr>
          <p:nvPr/>
        </p:nvSpPr>
        <p:spPr bwMode="auto">
          <a:xfrm>
            <a:off x="2543175" y="5953125"/>
            <a:ext cx="398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( điều phải chứng minh)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4" grpId="0"/>
      <p:bldP spid="95" grpId="0"/>
      <p:bldP spid="102" grpId="0"/>
      <p:bldP spid="108" grpId="0"/>
      <p:bldP spid="77" grpId="0"/>
      <p:bldP spid="85" grpId="0"/>
      <p:bldP spid="87" grpId="0"/>
      <p:bldP spid="88" grpId="0"/>
      <p:bldP spid="89" grpId="0"/>
      <p:bldP spid="90" grpId="0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llout: Down Arrow 30">
            <a:extLst>
              <a:ext uri="{FF2B5EF4-FFF2-40B4-BE49-F238E27FC236}"/>
            </a:extLst>
          </p:cNvPr>
          <p:cNvSpPr/>
          <p:nvPr/>
        </p:nvSpPr>
        <p:spPr bwMode="auto">
          <a:xfrm>
            <a:off x="152516" y="609600"/>
            <a:ext cx="8229384" cy="829385"/>
          </a:xfrm>
          <a:prstGeom prst="downArrowCallout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hought Bubble: Cloud 1">
            <a:extLst>
              <a:ext uri="{FF2B5EF4-FFF2-40B4-BE49-F238E27FC236}"/>
            </a:extLst>
          </p:cNvPr>
          <p:cNvSpPr/>
          <p:nvPr/>
        </p:nvSpPr>
        <p:spPr>
          <a:xfrm>
            <a:off x="762000" y="1447800"/>
            <a:ext cx="8191500" cy="1524000"/>
          </a:xfrm>
          <a:prstGeom prst="cloudCallout">
            <a:avLst>
              <a:gd name="adj1" fmla="val -43487"/>
              <a:gd name="adj2" fmla="val 664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4-6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952500" y="0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§4: ĐỊNH LÍ VÀ CHỨNG MINH MỘT ĐỊNH LÍ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4950" y="4495800"/>
            <a:ext cx="87185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0000FF"/>
                </a:solidFill>
                <a:latin typeface="Times New Roman" pitchFamily="18" charset="0"/>
              </a:rPr>
              <a:t>Thực hành 2: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Hãy viết giả thiết, kết luận bằng kí hiệu và chứng minh định lí: “ Hai góc cùng bù một góc thứ ba thì bằng nhau”.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61913" y="6858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0000FF"/>
                </a:solidFill>
                <a:latin typeface="Times New Roman" pitchFamily="18" charset="0"/>
              </a:rPr>
              <a:t>Thực hành 2: (SGK)</a:t>
            </a:r>
          </a:p>
        </p:txBody>
      </p:sp>
      <p:pic>
        <p:nvPicPr>
          <p:cNvPr id="1843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8475"/>
            <a:ext cx="22304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2000" y="9525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§4: ĐỊNH LÍ VÀ CHỨNG MINH MỘT ĐỊNH LÍ</a:t>
            </a:r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5876925" y="1219200"/>
            <a:ext cx="2708275" cy="1600200"/>
            <a:chOff x="7208" y="11779"/>
            <a:chExt cx="3723" cy="2520"/>
          </a:xfrm>
        </p:grpSpPr>
        <p:grpSp>
          <p:nvGrpSpPr>
            <p:cNvPr id="18465" name="Group 7"/>
            <p:cNvGrpSpPr>
              <a:grpSpLocks/>
            </p:cNvGrpSpPr>
            <p:nvPr/>
          </p:nvGrpSpPr>
          <p:grpSpPr bwMode="auto">
            <a:xfrm>
              <a:off x="7208" y="12292"/>
              <a:ext cx="3646" cy="1455"/>
              <a:chOff x="7246" y="1471"/>
              <a:chExt cx="3646" cy="1455"/>
            </a:xfrm>
          </p:grpSpPr>
          <p:cxnSp>
            <p:nvCxnSpPr>
              <p:cNvPr id="18471" name="AutoShape 11"/>
              <p:cNvCxnSpPr>
                <a:cxnSpLocks noChangeShapeType="1"/>
              </p:cNvCxnSpPr>
              <p:nvPr/>
            </p:nvCxnSpPr>
            <p:spPr bwMode="auto">
              <a:xfrm>
                <a:off x="7246" y="1654"/>
                <a:ext cx="3646" cy="99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72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7353" y="1471"/>
                <a:ext cx="3355" cy="145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73" name="Arc 9"/>
              <p:cNvSpPr>
                <a:spLocks/>
              </p:cNvSpPr>
              <p:nvPr/>
            </p:nvSpPr>
            <p:spPr bwMode="auto">
              <a:xfrm rot="-8032470">
                <a:off x="8597" y="2135"/>
                <a:ext cx="328" cy="206"/>
              </a:xfrm>
              <a:custGeom>
                <a:avLst/>
                <a:gdLst>
                  <a:gd name="T0" fmla="*/ 0 w 21600"/>
                  <a:gd name="T1" fmla="*/ 0 h 27811"/>
                  <a:gd name="T2" fmla="*/ 0 w 21600"/>
                  <a:gd name="T3" fmla="*/ 0 h 27811"/>
                  <a:gd name="T4" fmla="*/ 0 w 21600"/>
                  <a:gd name="T5" fmla="*/ 0 h 278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811" fill="none" extrusionOk="0">
                    <a:moveTo>
                      <a:pt x="7082" y="-1"/>
                    </a:moveTo>
                    <a:cubicBezTo>
                      <a:pt x="15773" y="3016"/>
                      <a:pt x="21600" y="11206"/>
                      <a:pt x="21600" y="20406"/>
                    </a:cubicBezTo>
                    <a:cubicBezTo>
                      <a:pt x="21600" y="22931"/>
                      <a:pt x="21156" y="25438"/>
                      <a:pt x="20291" y="27811"/>
                    </a:cubicBezTo>
                  </a:path>
                  <a:path w="21600" h="27811" stroke="0" extrusionOk="0">
                    <a:moveTo>
                      <a:pt x="7082" y="-1"/>
                    </a:moveTo>
                    <a:cubicBezTo>
                      <a:pt x="15773" y="3016"/>
                      <a:pt x="21600" y="11206"/>
                      <a:pt x="21600" y="20406"/>
                    </a:cubicBezTo>
                    <a:cubicBezTo>
                      <a:pt x="21600" y="22931"/>
                      <a:pt x="21156" y="25438"/>
                      <a:pt x="20291" y="27811"/>
                    </a:cubicBezTo>
                    <a:lnTo>
                      <a:pt x="0" y="20406"/>
                    </a:lnTo>
                    <a:lnTo>
                      <a:pt x="7082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Arc 8"/>
              <p:cNvSpPr>
                <a:spLocks/>
              </p:cNvSpPr>
              <p:nvPr/>
            </p:nvSpPr>
            <p:spPr bwMode="auto">
              <a:xfrm>
                <a:off x="9208" y="1999"/>
                <a:ext cx="402" cy="283"/>
              </a:xfrm>
              <a:custGeom>
                <a:avLst/>
                <a:gdLst>
                  <a:gd name="T0" fmla="*/ 0 w 21600"/>
                  <a:gd name="T1" fmla="*/ 0 h 25379"/>
                  <a:gd name="T2" fmla="*/ 0 w 21600"/>
                  <a:gd name="T3" fmla="*/ 0 h 25379"/>
                  <a:gd name="T4" fmla="*/ 0 w 21600"/>
                  <a:gd name="T5" fmla="*/ 0 h 253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5379" fill="none" extrusionOk="0">
                    <a:moveTo>
                      <a:pt x="17102" y="0"/>
                    </a:moveTo>
                    <a:cubicBezTo>
                      <a:pt x="20018" y="3779"/>
                      <a:pt x="21600" y="8419"/>
                      <a:pt x="21600" y="13193"/>
                    </a:cubicBezTo>
                    <a:cubicBezTo>
                      <a:pt x="21600" y="17541"/>
                      <a:pt x="20287" y="21788"/>
                      <a:pt x="17834" y="25379"/>
                    </a:cubicBezTo>
                  </a:path>
                  <a:path w="21600" h="25379" stroke="0" extrusionOk="0">
                    <a:moveTo>
                      <a:pt x="17102" y="0"/>
                    </a:moveTo>
                    <a:cubicBezTo>
                      <a:pt x="20018" y="3779"/>
                      <a:pt x="21600" y="8419"/>
                      <a:pt x="21600" y="13193"/>
                    </a:cubicBezTo>
                    <a:cubicBezTo>
                      <a:pt x="21600" y="17541"/>
                      <a:pt x="20287" y="21788"/>
                      <a:pt x="17834" y="25379"/>
                    </a:cubicBezTo>
                    <a:lnTo>
                      <a:pt x="0" y="13193"/>
                    </a:lnTo>
                    <a:lnTo>
                      <a:pt x="1710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6" name="Text Box 2"/>
            <p:cNvSpPr txBox="1">
              <a:spLocks noChangeArrowheads="1"/>
            </p:cNvSpPr>
            <p:nvPr/>
          </p:nvSpPr>
          <p:spPr bwMode="auto">
            <a:xfrm>
              <a:off x="10443" y="12139"/>
              <a:ext cx="48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8467" name="Text Box 2"/>
            <p:cNvSpPr txBox="1">
              <a:spLocks noChangeArrowheads="1"/>
            </p:cNvSpPr>
            <p:nvPr/>
          </p:nvSpPr>
          <p:spPr bwMode="auto">
            <a:xfrm>
              <a:off x="7276" y="11779"/>
              <a:ext cx="338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18468" name="Text Box 2"/>
            <p:cNvSpPr txBox="1">
              <a:spLocks noChangeArrowheads="1"/>
            </p:cNvSpPr>
            <p:nvPr/>
          </p:nvSpPr>
          <p:spPr bwMode="auto">
            <a:xfrm>
              <a:off x="8877" y="13090"/>
              <a:ext cx="583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8469" name="Text Box 3"/>
            <p:cNvSpPr txBox="1">
              <a:spLocks noChangeArrowheads="1"/>
            </p:cNvSpPr>
            <p:nvPr/>
          </p:nvSpPr>
          <p:spPr bwMode="auto">
            <a:xfrm>
              <a:off x="7250" y="13578"/>
              <a:ext cx="468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8470" name="Text Box 2"/>
            <p:cNvSpPr txBox="1">
              <a:spLocks noChangeArrowheads="1"/>
            </p:cNvSpPr>
            <p:nvPr/>
          </p:nvSpPr>
          <p:spPr bwMode="auto">
            <a:xfrm>
              <a:off x="10260" y="13475"/>
              <a:ext cx="60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5875" y="1295400"/>
            <a:ext cx="5083175" cy="2090738"/>
            <a:chOff x="15586" y="1600200"/>
            <a:chExt cx="5082887" cy="2090737"/>
          </a:xfrm>
        </p:grpSpPr>
        <p:sp>
          <p:nvSpPr>
            <p:cNvPr id="18459" name="TextBox 24"/>
            <p:cNvSpPr txBox="1">
              <a:spLocks noChangeArrowheads="1"/>
            </p:cNvSpPr>
            <p:nvPr/>
          </p:nvSpPr>
          <p:spPr bwMode="auto">
            <a:xfrm>
              <a:off x="76200" y="1712913"/>
              <a:ext cx="876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61669" y="1651000"/>
              <a:ext cx="0" cy="20399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1782" y="2666999"/>
              <a:ext cx="48606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62" name="TextBox 27"/>
            <p:cNvSpPr txBox="1">
              <a:spLocks noChangeArrowheads="1"/>
            </p:cNvSpPr>
            <p:nvPr/>
          </p:nvSpPr>
          <p:spPr bwMode="auto">
            <a:xfrm>
              <a:off x="755073" y="1676400"/>
              <a:ext cx="43434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                là hai góc bù nhau</a:t>
              </a:r>
            </a:p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                là hai góc bù nhau</a:t>
              </a:r>
            </a:p>
          </p:txBody>
        </p:sp>
        <p:sp>
          <p:nvSpPr>
            <p:cNvPr id="18463" name="TextBox 28"/>
            <p:cNvSpPr txBox="1">
              <a:spLocks noChangeArrowheads="1"/>
            </p:cNvSpPr>
            <p:nvPr/>
          </p:nvSpPr>
          <p:spPr bwMode="auto">
            <a:xfrm>
              <a:off x="15586" y="2828925"/>
              <a:ext cx="876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  <p:graphicFrame>
          <p:nvGraphicFramePr>
            <p:cNvPr id="18464" name="Object 29"/>
            <p:cNvGraphicFramePr>
              <a:graphicFrameLocks noChangeAspect="1"/>
            </p:cNvGraphicFramePr>
            <p:nvPr/>
          </p:nvGraphicFramePr>
          <p:xfrm>
            <a:off x="890588" y="1600200"/>
            <a:ext cx="13462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5" name="Equation" r:id="rId4" imgW="622030" imgH="304668" progId="Equation.3">
                    <p:embed/>
                  </p:oleObj>
                </mc:Choice>
                <mc:Fallback>
                  <p:oleObj name="Equation" r:id="rId4" imgW="622030" imgH="304668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0588" y="1600200"/>
                          <a:ext cx="1346200" cy="549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873125" y="1752600"/>
          <a:ext cx="14287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6" imgW="660113" imgH="304668" progId="Equation.3">
                  <p:embed/>
                </p:oleObj>
              </mc:Choice>
              <mc:Fallback>
                <p:oleObj name="Equation" r:id="rId6" imgW="660113" imgH="304668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752600"/>
                        <a:ext cx="14287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243013" y="2325688"/>
          <a:ext cx="20335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8" imgW="761669" imgH="304668" progId="Equation.3">
                  <p:embed/>
                </p:oleObj>
              </mc:Choice>
              <mc:Fallback>
                <p:oleObj name="Equation" r:id="rId8" imgW="761669" imgH="304668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2325688"/>
                        <a:ext cx="2033587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7"/>
          <p:cNvSpPr txBox="1">
            <a:spLocks noChangeArrowheads="1"/>
          </p:cNvSpPr>
          <p:nvPr/>
        </p:nvSpPr>
        <p:spPr bwMode="auto">
          <a:xfrm>
            <a:off x="2933700" y="3200400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 minh</a:t>
            </a:r>
          </a:p>
        </p:txBody>
      </p:sp>
      <p:sp>
        <p:nvSpPr>
          <p:cNvPr id="53" name="TextBox 7"/>
          <p:cNvSpPr txBox="1">
            <a:spLocks noChangeArrowheads="1"/>
          </p:cNvSpPr>
          <p:nvPr/>
        </p:nvSpPr>
        <p:spPr bwMode="auto">
          <a:xfrm>
            <a:off x="15875" y="3743325"/>
            <a:ext cx="531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Vì                là hai góc bù nhau nên: </a:t>
            </a:r>
          </a:p>
        </p:txBody>
      </p:sp>
      <p:sp>
        <p:nvSpPr>
          <p:cNvPr id="56" name="TextBox 7"/>
          <p:cNvSpPr txBox="1">
            <a:spLocks noChangeArrowheads="1"/>
          </p:cNvSpPr>
          <p:nvPr/>
        </p:nvSpPr>
        <p:spPr bwMode="auto">
          <a:xfrm>
            <a:off x="7772400" y="3733800"/>
            <a:ext cx="2274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(1) (gt) </a:t>
            </a:r>
          </a:p>
        </p:txBody>
      </p:sp>
      <p:sp>
        <p:nvSpPr>
          <p:cNvPr id="59" name="TextBox 7"/>
          <p:cNvSpPr txBox="1">
            <a:spLocks noChangeArrowheads="1"/>
          </p:cNvSpPr>
          <p:nvPr/>
        </p:nvSpPr>
        <p:spPr bwMode="auto">
          <a:xfrm>
            <a:off x="7848600" y="4191000"/>
            <a:ext cx="2274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(2) (gt) </a:t>
            </a:r>
          </a:p>
        </p:txBody>
      </p:sp>
      <p:sp>
        <p:nvSpPr>
          <p:cNvPr id="65" name="TextBox 7"/>
          <p:cNvSpPr txBox="1">
            <a:spLocks noChangeArrowheads="1"/>
          </p:cNvSpPr>
          <p:nvPr/>
        </p:nvSpPr>
        <p:spPr bwMode="auto">
          <a:xfrm>
            <a:off x="1943100" y="5867400"/>
            <a:ext cx="133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nên                    </a:t>
            </a:r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/>
        </p:nvGraphicFramePr>
        <p:xfrm>
          <a:off x="558800" y="3703638"/>
          <a:ext cx="1346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10" imgW="622030" imgH="304668" progId="Equation.3">
                  <p:embed/>
                </p:oleObj>
              </mc:Choice>
              <mc:Fallback>
                <p:oleObj name="Equation" r:id="rId10" imgW="622030" imgH="304668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703638"/>
                        <a:ext cx="13462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5340350" y="3724275"/>
          <a:ext cx="24320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11" imgW="1129810" imgH="304668" progId="Equation.3">
                  <p:embed/>
                </p:oleObj>
              </mc:Choice>
              <mc:Fallback>
                <p:oleObj name="Equation" r:id="rId11" imgW="1129810" imgH="304668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3724275"/>
                        <a:ext cx="24320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"/>
          <p:cNvSpPr txBox="1">
            <a:spLocks noChangeArrowheads="1"/>
          </p:cNvSpPr>
          <p:nvPr/>
        </p:nvSpPr>
        <p:spPr bwMode="auto">
          <a:xfrm>
            <a:off x="76200" y="4230688"/>
            <a:ext cx="531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Vì                là hai góc bù nhau nên: 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577850" y="4191000"/>
          <a:ext cx="14287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13" imgW="660113" imgH="304668" progId="Equation.3">
                  <p:embed/>
                </p:oleObj>
              </mc:Choice>
              <mc:Fallback>
                <p:oleObj name="Equation" r:id="rId13" imgW="660113" imgH="304668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4191000"/>
                        <a:ext cx="14287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5397500" y="4225925"/>
          <a:ext cx="23510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15" imgW="1091726" imgH="279279" progId="Equation.3">
                  <p:embed/>
                </p:oleObj>
              </mc:Choice>
              <mc:Fallback>
                <p:oleObj name="Equation" r:id="rId15" imgW="1091726" imgH="279279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4225925"/>
                        <a:ext cx="23510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"/>
          <p:cNvSpPr txBox="1">
            <a:spLocks noChangeArrowheads="1"/>
          </p:cNvSpPr>
          <p:nvPr/>
        </p:nvSpPr>
        <p:spPr bwMode="auto">
          <a:xfrm>
            <a:off x="9525" y="4810125"/>
            <a:ext cx="349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Từ (1) và (2) ta được: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590800" y="5248275"/>
          <a:ext cx="1720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17" imgW="799753" imgH="304668" progId="Equation.3">
                  <p:embed/>
                </p:oleObj>
              </mc:Choice>
              <mc:Fallback>
                <p:oleObj name="Equation" r:id="rId17" imgW="799753" imgH="304668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248275"/>
                        <a:ext cx="17208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" name="Object 18431"/>
          <p:cNvGraphicFramePr>
            <a:graphicFrameLocks noChangeAspect="1"/>
          </p:cNvGraphicFramePr>
          <p:nvPr/>
        </p:nvGraphicFramePr>
        <p:xfrm>
          <a:off x="4267200" y="5257800"/>
          <a:ext cx="23510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19" imgW="1091726" imgH="279279" progId="Equation.3">
                  <p:embed/>
                </p:oleObj>
              </mc:Choice>
              <mc:Fallback>
                <p:oleObj name="Equation" r:id="rId19" imgW="1091726" imgH="279279" progId="Equation.3">
                  <p:embed/>
                  <p:pic>
                    <p:nvPicPr>
                      <p:cNvPr id="0" name="Object 18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257800"/>
                        <a:ext cx="23510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" name="Object 18432"/>
          <p:cNvGraphicFramePr>
            <a:graphicFrameLocks noChangeAspect="1"/>
          </p:cNvGraphicFramePr>
          <p:nvPr/>
        </p:nvGraphicFramePr>
        <p:xfrm>
          <a:off x="2924175" y="5845175"/>
          <a:ext cx="16129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20" imgW="748975" imgH="304668" progId="Equation.3">
                  <p:embed/>
                </p:oleObj>
              </mc:Choice>
              <mc:Fallback>
                <p:oleObj name="Equation" r:id="rId20" imgW="748975" imgH="304668" progId="Equation.3">
                  <p:embed/>
                  <p:pic>
                    <p:nvPicPr>
                      <p:cNvPr id="0" name="Object 18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5845175"/>
                        <a:ext cx="16129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"/>
          <p:cNvSpPr txBox="1">
            <a:spLocks noChangeArrowheads="1"/>
          </p:cNvSpPr>
          <p:nvPr/>
        </p:nvSpPr>
        <p:spPr bwMode="auto">
          <a:xfrm>
            <a:off x="4851400" y="5867400"/>
            <a:ext cx="398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( điều phải chứng minh)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6" grpId="0"/>
      <p:bldP spid="59" grpId="0"/>
      <p:bldP spid="65" grpId="0"/>
      <p:bldP spid="71" grpId="0"/>
      <p:bldP spid="74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-34925" y="3581400"/>
            <a:ext cx="89884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3200" b="1" i="1" u="sng">
                <a:solidFill>
                  <a:srgbClr val="0000FF"/>
                </a:solidFill>
                <a:latin typeface="Times New Roman" pitchFamily="18" charset="0"/>
              </a:rPr>
              <a:t>Bài tập 1 ( SGK)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Vẽ hình, viết giả thiết, kết luận của định lí “ Một đường thẳng vuông góc với một trong hai đường thẳng song song thì nó cũng vuông góc với đường thẳng còn lại</a:t>
            </a:r>
          </a:p>
        </p:txBody>
      </p:sp>
      <p:sp>
        <p:nvSpPr>
          <p:cNvPr id="17" name="Thought Bubble: Cloud 1">
            <a:extLst>
              <a:ext uri="{FF2B5EF4-FFF2-40B4-BE49-F238E27FC236}"/>
            </a:extLst>
          </p:cNvPr>
          <p:cNvSpPr/>
          <p:nvPr/>
        </p:nvSpPr>
        <p:spPr>
          <a:xfrm>
            <a:off x="3581400" y="1219200"/>
            <a:ext cx="5334000" cy="1447800"/>
          </a:xfrm>
          <a:prstGeom prst="cloudCallout">
            <a:avLst>
              <a:gd name="adj1" fmla="val -43487"/>
              <a:gd name="adj2" fmla="val 664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18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17778" r="11111" b="15556"/>
          <a:stretch>
            <a:fillRect/>
          </a:stretch>
        </p:blipFill>
        <p:spPr bwMode="auto">
          <a:xfrm>
            <a:off x="1524000" y="2286000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952500" y="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§4: ĐỊNH LÍ VÀ CHỨNG MINH MỘT ĐỊNH LÍ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Callout: Down Arrow 30">
            <a:extLst>
              <a:ext uri="{FF2B5EF4-FFF2-40B4-BE49-F238E27FC236}"/>
            </a:extLst>
          </p:cNvPr>
          <p:cNvSpPr/>
          <p:nvPr/>
        </p:nvSpPr>
        <p:spPr bwMode="auto">
          <a:xfrm>
            <a:off x="152516" y="609600"/>
            <a:ext cx="8229384" cy="829385"/>
          </a:xfrm>
          <a:prstGeom prst="downArrowCallout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0" y="685800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>
                <a:solidFill>
                  <a:srgbClr val="0000FF"/>
                </a:solidFill>
                <a:latin typeface="Times New Roman" pitchFamily="18" charset="0"/>
              </a:rPr>
              <a:t>Bài tập 1 ( SGK) </a:t>
            </a:r>
            <a:endParaRPr lang="en-US" sz="3200" b="1" i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952500" y="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§4: ĐỊNH LÍ VÀ CHỨNG MINH MỘT ĐỊNH LÍ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4432300"/>
            <a:ext cx="800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GT                 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KL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0" y="5499100"/>
            <a:ext cx="2746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6100" y="4432300"/>
            <a:ext cx="0" cy="1752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489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17778" r="11111" b="15556"/>
          <a:stretch>
            <a:fillRect/>
          </a:stretch>
        </p:blipFill>
        <p:spPr bwMode="auto">
          <a:xfrm>
            <a:off x="6567488" y="574675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5088" y="1219200"/>
            <a:ext cx="2373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*  Vẽ hình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133600" y="1676400"/>
            <a:ext cx="3505200" cy="2095500"/>
            <a:chOff x="7369" y="12040"/>
            <a:chExt cx="3910" cy="2223"/>
          </a:xfrm>
        </p:grpSpPr>
        <p:sp>
          <p:nvSpPr>
            <p:cNvPr id="5" name="AutoShape 13"/>
            <p:cNvSpPr>
              <a:spLocks noChangeShapeType="1"/>
            </p:cNvSpPr>
            <p:nvPr/>
          </p:nvSpPr>
          <p:spPr bwMode="auto">
            <a:xfrm>
              <a:off x="7452" y="12513"/>
              <a:ext cx="3745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12"/>
            <p:cNvSpPr>
              <a:spLocks noChangeShapeType="1"/>
            </p:cNvSpPr>
            <p:nvPr/>
          </p:nvSpPr>
          <p:spPr bwMode="auto">
            <a:xfrm>
              <a:off x="7369" y="13470"/>
              <a:ext cx="3745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11"/>
            <p:cNvSpPr>
              <a:spLocks noChangeShapeType="1"/>
            </p:cNvSpPr>
            <p:nvPr/>
          </p:nvSpPr>
          <p:spPr bwMode="auto">
            <a:xfrm>
              <a:off x="8115" y="12075"/>
              <a:ext cx="7" cy="2066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9" name="Text Box 2"/>
            <p:cNvSpPr txBox="1">
              <a:spLocks noChangeArrowheads="1"/>
            </p:cNvSpPr>
            <p:nvPr/>
          </p:nvSpPr>
          <p:spPr bwMode="auto">
            <a:xfrm>
              <a:off x="7698" y="12040"/>
              <a:ext cx="718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0500" name="Text Box 9"/>
            <p:cNvSpPr txBox="1">
              <a:spLocks noChangeArrowheads="1"/>
            </p:cNvSpPr>
            <p:nvPr/>
          </p:nvSpPr>
          <p:spPr bwMode="auto">
            <a:xfrm>
              <a:off x="7701" y="13408"/>
              <a:ext cx="76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0501" name="Text Box 8"/>
            <p:cNvSpPr txBox="1">
              <a:spLocks noChangeArrowheads="1"/>
            </p:cNvSpPr>
            <p:nvPr/>
          </p:nvSpPr>
          <p:spPr bwMode="auto">
            <a:xfrm>
              <a:off x="10650" y="12040"/>
              <a:ext cx="629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0502" name="Text Box 7"/>
            <p:cNvSpPr txBox="1">
              <a:spLocks noChangeArrowheads="1"/>
            </p:cNvSpPr>
            <p:nvPr/>
          </p:nvSpPr>
          <p:spPr bwMode="auto">
            <a:xfrm>
              <a:off x="10651" y="13010"/>
              <a:ext cx="613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0503" name="Text Box 2"/>
            <p:cNvSpPr txBox="1">
              <a:spLocks noChangeArrowheads="1"/>
            </p:cNvSpPr>
            <p:nvPr/>
          </p:nvSpPr>
          <p:spPr bwMode="auto">
            <a:xfrm>
              <a:off x="8114" y="13359"/>
              <a:ext cx="109" cy="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4" name="Text Box 2"/>
            <p:cNvSpPr txBox="1">
              <a:spLocks noChangeArrowheads="1"/>
            </p:cNvSpPr>
            <p:nvPr/>
          </p:nvSpPr>
          <p:spPr bwMode="auto">
            <a:xfrm>
              <a:off x="8107" y="12437"/>
              <a:ext cx="109" cy="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5" name="Text Box 2"/>
            <p:cNvSpPr txBox="1">
              <a:spLocks noChangeArrowheads="1"/>
            </p:cNvSpPr>
            <p:nvPr/>
          </p:nvSpPr>
          <p:spPr bwMode="auto">
            <a:xfrm>
              <a:off x="8192" y="12161"/>
              <a:ext cx="367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0506" name="Text Box 2"/>
            <p:cNvSpPr txBox="1">
              <a:spLocks noChangeArrowheads="1"/>
            </p:cNvSpPr>
            <p:nvPr/>
          </p:nvSpPr>
          <p:spPr bwMode="auto">
            <a:xfrm>
              <a:off x="8122" y="13085"/>
              <a:ext cx="4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0507" name="Text Box 2"/>
            <p:cNvSpPr txBox="1">
              <a:spLocks noChangeArrowheads="1"/>
            </p:cNvSpPr>
            <p:nvPr/>
          </p:nvSpPr>
          <p:spPr bwMode="auto">
            <a:xfrm>
              <a:off x="8155" y="13708"/>
              <a:ext cx="397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20492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225800" y="4548188"/>
          <a:ext cx="149542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4" imgW="368140" imgH="406224" progId="Equation.3">
                  <p:embed/>
                </p:oleObj>
              </mc:Choice>
              <mc:Fallback>
                <p:oleObj name="Equation" r:id="rId4" imgW="368140" imgH="406224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4548188"/>
                        <a:ext cx="1495425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302000" y="5724525"/>
          <a:ext cx="14446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6" imgW="355138" imgH="177569" progId="Equation.3">
                  <p:embed/>
                </p:oleObj>
              </mc:Choice>
              <mc:Fallback>
                <p:oleObj name="Equation" r:id="rId6" imgW="355138" imgH="17756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5724525"/>
                        <a:ext cx="14446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184150" y="3733800"/>
            <a:ext cx="37036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*  Giả thiết, kết luận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8" grpId="0"/>
      <p:bldP spid="3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952500" y="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§4: ĐỊNH LÍ VÀ CHỨNG MINH MỘT ĐỊNH LÍ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hought Bubble: Cloud 1">
            <a:extLst>
              <a:ext uri="{FF2B5EF4-FFF2-40B4-BE49-F238E27FC236}"/>
            </a:extLst>
          </p:cNvPr>
          <p:cNvSpPr/>
          <p:nvPr/>
        </p:nvSpPr>
        <p:spPr>
          <a:xfrm>
            <a:off x="1752600" y="457200"/>
            <a:ext cx="7391400" cy="1219200"/>
          </a:xfrm>
          <a:prstGeom prst="cloudCallout">
            <a:avLst>
              <a:gd name="adj1" fmla="val -43487"/>
              <a:gd name="adj2" fmla="val 664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2657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362200" y="1905000"/>
            <a:ext cx="6591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Bài tập 2: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Hãy phát biểu phần còn thiếu của kết luận trong các định lí sau:</a:t>
            </a:r>
            <a:endParaRPr lang="en-US" sz="28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3429000"/>
            <a:ext cx="857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a) Nếu một đường thẳng cắt hai đường thẳng song song thì 2 góc so le trong…………….. 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19400" y="3810000"/>
            <a:ext cx="217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bằng nhau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4648200"/>
            <a:ext cx="857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 hai đường thẳng phân biệt cùng vuông góc với đường thẳng thứ ba thì …………..………………..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33800" y="5029200"/>
            <a:ext cx="5021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B0F0"/>
                </a:solidFill>
                <a:latin typeface="Times New Roman" pitchFamily="18" charset="0"/>
              </a:rPr>
              <a:t> chúng song song với nhau</a:t>
            </a:r>
            <a:endParaRPr lang="en-US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28600" y="1524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2800" b="1" u="sng">
                <a:latin typeface="Times New Roman" pitchFamily="18" charset="0"/>
                <a:cs typeface="Times New Roman" pitchFamily="18" charset="0"/>
              </a:rPr>
              <a:t>MỤC TIÊU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650875"/>
            <a:ext cx="8915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800" b="1">
                <a:latin typeface="Times New Roman" pitchFamily="18" charset="0"/>
                <a:cs typeface="Times New Roman" pitchFamily="18" charset="0"/>
              </a:rPr>
              <a:t>1. Kiến thức,kĩ năng: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 Nhận biết được thế nào là một định lí.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Phân biệt được phần giả thiết và kết luận trong định lí.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Nhận biết được thế nào là chứng minh một định lí.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Minh họa được một định lý trên hình vẽ và và viết giả thiết, kết luận bằng ký hiệu.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32766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800" b="1">
                <a:latin typeface="Times New Roman" pitchFamily="18" charset="0"/>
                <a:cs typeface="Times New Roman" pitchFamily="18" charset="0"/>
              </a:rPr>
              <a:t>2. Phẩm chất: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Nhân ái , Trách nhiêm, Trung thực, chăm chỉ</a:t>
            </a: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4114800"/>
            <a:ext cx="8839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800" b="1">
                <a:latin typeface="Times New Roman" pitchFamily="18" charset="0"/>
                <a:cs typeface="Times New Roman" pitchFamily="18" charset="0"/>
              </a:rPr>
              <a:t>3. Năng lực chú trọng: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Năng lực tư duy và lập luận toán học, năng lực giải quyết vấn đề toán học, năng lực mô hình hóa toán học: thực hiện được các thao tác tư duy so sánh, phân tích, tổng hợp, khái quát hóa., 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ăng lực vẽ hình.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57912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800" b="1">
                <a:latin typeface="Times New Roman" pitchFamily="18" charset="0"/>
                <a:cs typeface="Times New Roman" pitchFamily="18" charset="0"/>
              </a:rPr>
              <a:t>4.Tích hợp toán học và cuộc sống.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Toán, lý, hóa, địa lý ….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AutoShape 2"/>
          <p:cNvSpPr>
            <a:spLocks noChangeArrowheads="1"/>
          </p:cNvSpPr>
          <p:nvPr/>
        </p:nvSpPr>
        <p:spPr bwMode="auto">
          <a:xfrm>
            <a:off x="152400" y="533400"/>
            <a:ext cx="8812213" cy="1447800"/>
          </a:xfrm>
          <a:prstGeom prst="wedgeRoundRectCallout">
            <a:avLst>
              <a:gd name="adj1" fmla="val 35514"/>
              <a:gd name="adj2" fmla="val 115898"/>
              <a:gd name="adj3" fmla="val 16667"/>
            </a:avLst>
          </a:prstGeom>
          <a:solidFill>
            <a:schemeClr val="bg1">
              <a:alpha val="78038"/>
            </a:schemeClr>
          </a:solidFill>
          <a:ln w="38100" algn="ctr">
            <a:solidFill>
              <a:srgbClr val="FDC5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1) Một khẳng định được suy ra từ những khẳng định</a:t>
            </a:r>
            <a:r>
              <a:rPr lang="en-US" altLang="en-US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được coi là đúng thì gọi là gì?</a:t>
            </a:r>
          </a:p>
        </p:txBody>
      </p:sp>
      <p:grpSp>
        <p:nvGrpSpPr>
          <p:cNvPr id="831491" name="Group 3"/>
          <p:cNvGrpSpPr>
            <a:grpSpLocks/>
          </p:cNvGrpSpPr>
          <p:nvPr/>
        </p:nvGrpSpPr>
        <p:grpSpPr bwMode="auto">
          <a:xfrm>
            <a:off x="985838" y="5851525"/>
            <a:ext cx="7243762" cy="1006475"/>
            <a:chOff x="144" y="3734"/>
            <a:chExt cx="4563" cy="634"/>
          </a:xfrm>
        </p:grpSpPr>
        <p:sp>
          <p:nvSpPr>
            <p:cNvPr id="22551" name="Rectangle 4"/>
            <p:cNvSpPr>
              <a:spLocks noChangeArrowheads="1"/>
            </p:cNvSpPr>
            <p:nvPr/>
          </p:nvSpPr>
          <p:spPr bwMode="gray">
            <a:xfrm>
              <a:off x="144" y="3811"/>
              <a:ext cx="4275" cy="453"/>
            </a:xfrm>
            <a:prstGeom prst="rect">
              <a:avLst/>
            </a:prstGeom>
            <a:gradFill rotWithShape="1">
              <a:gsLst>
                <a:gs pos="0">
                  <a:srgbClr val="004B70">
                    <a:alpha val="79999"/>
                  </a:srgbClr>
                </a:gs>
                <a:gs pos="100000">
                  <a:srgbClr val="418AE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>
                  <a:solidFill>
                    <a:schemeClr val="tx2"/>
                  </a:solidFill>
                  <a:latin typeface="Arial" charset="0"/>
                </a:rPr>
                <a:t>Cả ba đều đúng</a:t>
              </a:r>
            </a:p>
          </p:txBody>
        </p:sp>
        <p:grpSp>
          <p:nvGrpSpPr>
            <p:cNvPr id="22552" name="Group 5"/>
            <p:cNvGrpSpPr>
              <a:grpSpLocks/>
            </p:cNvGrpSpPr>
            <p:nvPr/>
          </p:nvGrpSpPr>
          <p:grpSpPr bwMode="auto">
            <a:xfrm flipH="1">
              <a:off x="4074" y="3734"/>
              <a:ext cx="633" cy="634"/>
              <a:chOff x="2016" y="1920"/>
              <a:chExt cx="1680" cy="1680"/>
            </a:xfrm>
          </p:grpSpPr>
          <p:sp>
            <p:nvSpPr>
              <p:cNvPr id="22554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162D4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2555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1496" name="Text Box 8"/>
            <p:cNvSpPr txBox="1">
              <a:spLocks noChangeArrowheads="1"/>
            </p:cNvSpPr>
            <p:nvPr/>
          </p:nvSpPr>
          <p:spPr bwMode="gray">
            <a:xfrm flipH="1">
              <a:off x="4209" y="3846"/>
              <a:ext cx="355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D</a:t>
              </a:r>
            </a:p>
          </p:txBody>
        </p:sp>
      </p:grpSp>
      <p:grpSp>
        <p:nvGrpSpPr>
          <p:cNvPr id="831497" name="Group 9"/>
          <p:cNvGrpSpPr>
            <a:grpSpLocks/>
          </p:cNvGrpSpPr>
          <p:nvPr/>
        </p:nvGrpSpPr>
        <p:grpSpPr bwMode="auto">
          <a:xfrm>
            <a:off x="938213" y="2743200"/>
            <a:ext cx="7232650" cy="1001713"/>
            <a:chOff x="96" y="1728"/>
            <a:chExt cx="4556" cy="631"/>
          </a:xfrm>
        </p:grpSpPr>
        <p:sp>
          <p:nvSpPr>
            <p:cNvPr id="22546" name="Rectangle 10"/>
            <p:cNvSpPr>
              <a:spLocks noChangeArrowheads="1"/>
            </p:cNvSpPr>
            <p:nvPr/>
          </p:nvSpPr>
          <p:spPr bwMode="gray">
            <a:xfrm>
              <a:off x="96" y="1830"/>
              <a:ext cx="4323" cy="453"/>
            </a:xfrm>
            <a:prstGeom prst="rect">
              <a:avLst/>
            </a:prstGeom>
            <a:gradFill rotWithShape="1">
              <a:gsLst>
                <a:gs pos="0">
                  <a:srgbClr val="004B70">
                    <a:alpha val="79999"/>
                  </a:srgbClr>
                </a:gs>
                <a:gs pos="100000">
                  <a:srgbClr val="E9893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>
                  <a:solidFill>
                    <a:schemeClr val="tx2"/>
                  </a:solidFill>
                  <a:latin typeface="Arial" charset="0"/>
                </a:rPr>
                <a:t>Định nghĩa</a:t>
              </a:r>
            </a:p>
          </p:txBody>
        </p:sp>
        <p:grpSp>
          <p:nvGrpSpPr>
            <p:cNvPr id="22547" name="Group 11"/>
            <p:cNvGrpSpPr>
              <a:grpSpLocks/>
            </p:cNvGrpSpPr>
            <p:nvPr/>
          </p:nvGrpSpPr>
          <p:grpSpPr bwMode="auto">
            <a:xfrm>
              <a:off x="4019" y="1728"/>
              <a:ext cx="633" cy="631"/>
              <a:chOff x="2016" y="1920"/>
              <a:chExt cx="1680" cy="1680"/>
            </a:xfrm>
          </p:grpSpPr>
          <p:sp>
            <p:nvSpPr>
              <p:cNvPr id="22549" name="Oval 1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643C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2550" name="Freeform 1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1502" name="Text Box 14"/>
            <p:cNvSpPr txBox="1">
              <a:spLocks noChangeArrowheads="1"/>
            </p:cNvSpPr>
            <p:nvPr/>
          </p:nvSpPr>
          <p:spPr bwMode="gray">
            <a:xfrm>
              <a:off x="4193" y="1807"/>
              <a:ext cx="340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</a:t>
              </a:r>
            </a:p>
          </p:txBody>
        </p:sp>
      </p:grpSp>
      <p:grpSp>
        <p:nvGrpSpPr>
          <p:cNvPr id="831503" name="Group 15"/>
          <p:cNvGrpSpPr>
            <a:grpSpLocks/>
          </p:cNvGrpSpPr>
          <p:nvPr/>
        </p:nvGrpSpPr>
        <p:grpSpPr bwMode="auto">
          <a:xfrm>
            <a:off x="985838" y="4829175"/>
            <a:ext cx="7232650" cy="1004888"/>
            <a:chOff x="99" y="2400"/>
            <a:chExt cx="4556" cy="633"/>
          </a:xfrm>
        </p:grpSpPr>
        <p:sp>
          <p:nvSpPr>
            <p:cNvPr id="22541" name="Rectangle 16"/>
            <p:cNvSpPr>
              <a:spLocks noChangeArrowheads="1"/>
            </p:cNvSpPr>
            <p:nvPr/>
          </p:nvSpPr>
          <p:spPr bwMode="gray">
            <a:xfrm>
              <a:off x="99" y="2493"/>
              <a:ext cx="4323" cy="454"/>
            </a:xfrm>
            <a:prstGeom prst="rect">
              <a:avLst/>
            </a:prstGeom>
            <a:gradFill rotWithShape="1">
              <a:gsLst>
                <a:gs pos="0">
                  <a:srgbClr val="004B70">
                    <a:alpha val="79999"/>
                  </a:srgbClr>
                </a:gs>
                <a:gs pos="100000">
                  <a:srgbClr val="9942E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>
                  <a:solidFill>
                    <a:schemeClr val="tx2"/>
                  </a:solidFill>
                  <a:latin typeface="Arial" charset="0"/>
                </a:rPr>
                <a:t>Định lí</a:t>
              </a:r>
            </a:p>
          </p:txBody>
        </p:sp>
        <p:grpSp>
          <p:nvGrpSpPr>
            <p:cNvPr id="22542" name="Group 17"/>
            <p:cNvGrpSpPr>
              <a:grpSpLocks/>
            </p:cNvGrpSpPr>
            <p:nvPr/>
          </p:nvGrpSpPr>
          <p:grpSpPr bwMode="auto">
            <a:xfrm flipH="1">
              <a:off x="4022" y="2400"/>
              <a:ext cx="633" cy="633"/>
              <a:chOff x="2016" y="1920"/>
              <a:chExt cx="1680" cy="1680"/>
            </a:xfrm>
          </p:grpSpPr>
          <p:sp>
            <p:nvSpPr>
              <p:cNvPr id="22544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25193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3200" b="1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22545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1508" name="Text Box 20"/>
            <p:cNvSpPr txBox="1">
              <a:spLocks noChangeArrowheads="1"/>
            </p:cNvSpPr>
            <p:nvPr/>
          </p:nvSpPr>
          <p:spPr bwMode="gray">
            <a:xfrm flipH="1">
              <a:off x="4170" y="2496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</a:t>
              </a:r>
            </a:p>
          </p:txBody>
        </p:sp>
      </p:grpSp>
      <p:grpSp>
        <p:nvGrpSpPr>
          <p:cNvPr id="831509" name="Group 21"/>
          <p:cNvGrpSpPr>
            <a:grpSpLocks/>
          </p:cNvGrpSpPr>
          <p:nvPr/>
        </p:nvGrpSpPr>
        <p:grpSpPr bwMode="auto">
          <a:xfrm>
            <a:off x="971550" y="3795713"/>
            <a:ext cx="7232650" cy="1001712"/>
            <a:chOff x="144" y="3057"/>
            <a:chExt cx="4556" cy="631"/>
          </a:xfrm>
        </p:grpSpPr>
        <p:sp>
          <p:nvSpPr>
            <p:cNvPr id="22536" name="Rectangle 22"/>
            <p:cNvSpPr>
              <a:spLocks noChangeArrowheads="1"/>
            </p:cNvSpPr>
            <p:nvPr/>
          </p:nvSpPr>
          <p:spPr bwMode="gray">
            <a:xfrm>
              <a:off x="144" y="3159"/>
              <a:ext cx="4323" cy="453"/>
            </a:xfrm>
            <a:prstGeom prst="rect">
              <a:avLst/>
            </a:prstGeom>
            <a:gradFill rotWithShape="1">
              <a:gsLst>
                <a:gs pos="0">
                  <a:srgbClr val="004B70">
                    <a:alpha val="79999"/>
                  </a:srgb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>
                  <a:solidFill>
                    <a:schemeClr val="tx2"/>
                  </a:solidFill>
                  <a:latin typeface="Arial" charset="0"/>
                </a:rPr>
                <a:t>Tiên đề</a:t>
              </a:r>
            </a:p>
          </p:txBody>
        </p:sp>
        <p:grpSp>
          <p:nvGrpSpPr>
            <p:cNvPr id="22537" name="Group 23"/>
            <p:cNvGrpSpPr>
              <a:grpSpLocks/>
            </p:cNvGrpSpPr>
            <p:nvPr/>
          </p:nvGrpSpPr>
          <p:grpSpPr bwMode="auto">
            <a:xfrm>
              <a:off x="4067" y="3057"/>
              <a:ext cx="633" cy="631"/>
              <a:chOff x="2016" y="1920"/>
              <a:chExt cx="1680" cy="1680"/>
            </a:xfrm>
          </p:grpSpPr>
          <p:sp>
            <p:nvSpPr>
              <p:cNvPr id="22539" name="Oval 2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643C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2540" name="Freeform 2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1514" name="Text Box 26"/>
            <p:cNvSpPr txBox="1">
              <a:spLocks noChangeArrowheads="1"/>
            </p:cNvSpPr>
            <p:nvPr/>
          </p:nvSpPr>
          <p:spPr bwMode="gray">
            <a:xfrm>
              <a:off x="4210" y="3159"/>
              <a:ext cx="335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B</a:t>
              </a:r>
            </a:p>
          </p:txBody>
        </p:sp>
      </p:grpSp>
      <p:sp>
        <p:nvSpPr>
          <p:cNvPr id="22535" name="Text Box 27"/>
          <p:cNvSpPr txBox="1">
            <a:spLocks noChangeArrowheads="1"/>
          </p:cNvSpPr>
          <p:nvPr/>
        </p:nvSpPr>
        <p:spPr bwMode="auto">
          <a:xfrm>
            <a:off x="2665413" y="0"/>
            <a:ext cx="4270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TRẮC NGHIỆM</a:t>
            </a:r>
            <a:r>
              <a:rPr lang="en-US" altLang="en-US" b="1">
                <a:solidFill>
                  <a:srgbClr val="FF0000"/>
                </a:solidFill>
                <a:latin typeface="Tahoma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3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3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3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315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315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AutoShape 2"/>
          <p:cNvSpPr>
            <a:spLocks noChangeArrowheads="1"/>
          </p:cNvSpPr>
          <p:nvPr/>
        </p:nvSpPr>
        <p:spPr bwMode="auto">
          <a:xfrm>
            <a:off x="528638" y="669925"/>
            <a:ext cx="4038600" cy="2209800"/>
          </a:xfrm>
          <a:prstGeom prst="wedgeRoundRectCallout">
            <a:avLst>
              <a:gd name="adj1" fmla="val -38287"/>
              <a:gd name="adj2" fmla="val 61352"/>
              <a:gd name="adj3" fmla="val 16667"/>
            </a:avLst>
          </a:prstGeom>
          <a:solidFill>
            <a:schemeClr val="tx1">
              <a:alpha val="78038"/>
            </a:schemeClr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Định lí “Hai góc đối đỉnh thì bằng nhau” có giả thiết và kết luận là </a:t>
            </a: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</p:txBody>
      </p:sp>
      <p:grpSp>
        <p:nvGrpSpPr>
          <p:cNvPr id="832515" name="Group 3"/>
          <p:cNvGrpSpPr>
            <a:grpSpLocks/>
          </p:cNvGrpSpPr>
          <p:nvPr/>
        </p:nvGrpSpPr>
        <p:grpSpPr bwMode="auto">
          <a:xfrm>
            <a:off x="358775" y="3000375"/>
            <a:ext cx="7294563" cy="1001713"/>
            <a:chOff x="252" y="1632"/>
            <a:chExt cx="4595" cy="631"/>
          </a:xfrm>
        </p:grpSpPr>
        <p:sp>
          <p:nvSpPr>
            <p:cNvPr id="23581" name="Rectangle 4"/>
            <p:cNvSpPr>
              <a:spLocks noChangeArrowheads="1"/>
            </p:cNvSpPr>
            <p:nvPr/>
          </p:nvSpPr>
          <p:spPr bwMode="gray">
            <a:xfrm flipH="1">
              <a:off x="528" y="1728"/>
              <a:ext cx="4319" cy="46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chemeClr val="tx2"/>
                  </a:solidFill>
                  <a:latin typeface="Arial" charset="0"/>
                </a:rPr>
                <a:t>GT: Ô</a:t>
              </a:r>
              <a:r>
                <a:rPr lang="en-US" altLang="en-US" sz="2800" b="1" baseline="-25000">
                  <a:solidFill>
                    <a:schemeClr val="tx2"/>
                  </a:solidFill>
                  <a:latin typeface="Arial" charset="0"/>
                </a:rPr>
                <a:t>1 </a:t>
              </a:r>
              <a:r>
                <a:rPr lang="en-US" altLang="en-US" sz="2800" b="1">
                  <a:solidFill>
                    <a:schemeClr val="tx2"/>
                  </a:solidFill>
                  <a:latin typeface="Arial" charset="0"/>
                </a:rPr>
                <a:t>= Ô</a:t>
              </a:r>
              <a:r>
                <a:rPr lang="en-US" altLang="en-US" sz="2800" b="1" baseline="-25000">
                  <a:solidFill>
                    <a:schemeClr val="tx2"/>
                  </a:solidFill>
                  <a:latin typeface="Arial" charset="0"/>
                </a:rPr>
                <a:t>2</a:t>
              </a:r>
              <a:r>
                <a:rPr lang="en-US" altLang="en-US" sz="2800" b="1">
                  <a:solidFill>
                    <a:schemeClr val="tx2"/>
                  </a:solidFill>
                  <a:latin typeface="Arial" charset="0"/>
                </a:rPr>
                <a:t> - KL: Ô</a:t>
              </a:r>
              <a:r>
                <a:rPr lang="en-US" altLang="en-US" sz="2800" b="1" baseline="-25000">
                  <a:solidFill>
                    <a:schemeClr val="tx2"/>
                  </a:solidFill>
                  <a:latin typeface="Arial" charset="0"/>
                </a:rPr>
                <a:t>1</a:t>
              </a:r>
              <a:r>
                <a:rPr lang="en-US" altLang="en-US" sz="2800" b="1">
                  <a:solidFill>
                    <a:schemeClr val="tx2"/>
                  </a:solidFill>
                  <a:latin typeface="Arial" charset="0"/>
                </a:rPr>
                <a:t>, Ô</a:t>
              </a:r>
              <a:r>
                <a:rPr lang="en-US" altLang="en-US" sz="2800" b="1" baseline="-25000">
                  <a:solidFill>
                    <a:schemeClr val="tx2"/>
                  </a:solidFill>
                  <a:latin typeface="Arial" charset="0"/>
                </a:rPr>
                <a:t>2</a:t>
              </a:r>
              <a:r>
                <a:rPr lang="en-US" altLang="en-US" sz="2800" b="1">
                  <a:solidFill>
                    <a:schemeClr val="tx2"/>
                  </a:solidFill>
                  <a:latin typeface="Arial" charset="0"/>
                </a:rPr>
                <a:t> đ/đỉnh</a:t>
              </a:r>
            </a:p>
          </p:txBody>
        </p:sp>
        <p:grpSp>
          <p:nvGrpSpPr>
            <p:cNvPr id="23582" name="Group 5"/>
            <p:cNvGrpSpPr>
              <a:grpSpLocks/>
            </p:cNvGrpSpPr>
            <p:nvPr/>
          </p:nvGrpSpPr>
          <p:grpSpPr bwMode="auto">
            <a:xfrm flipH="1">
              <a:off x="252" y="1632"/>
              <a:ext cx="633" cy="631"/>
              <a:chOff x="2016" y="1920"/>
              <a:chExt cx="1680" cy="1680"/>
            </a:xfrm>
          </p:grpSpPr>
          <p:sp>
            <p:nvSpPr>
              <p:cNvPr id="23584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643C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5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2520" name="Text Box 8"/>
            <p:cNvSpPr txBox="1">
              <a:spLocks noChangeArrowheads="1"/>
            </p:cNvSpPr>
            <p:nvPr/>
          </p:nvSpPr>
          <p:spPr bwMode="gray">
            <a:xfrm flipH="1">
              <a:off x="393" y="1729"/>
              <a:ext cx="340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</a:t>
              </a:r>
            </a:p>
          </p:txBody>
        </p:sp>
      </p:grpSp>
      <p:grpSp>
        <p:nvGrpSpPr>
          <p:cNvPr id="832521" name="Group 9"/>
          <p:cNvGrpSpPr>
            <a:grpSpLocks/>
          </p:cNvGrpSpPr>
          <p:nvPr/>
        </p:nvGrpSpPr>
        <p:grpSpPr bwMode="auto">
          <a:xfrm>
            <a:off x="428625" y="5775325"/>
            <a:ext cx="7265988" cy="1006475"/>
            <a:chOff x="270" y="3638"/>
            <a:chExt cx="4577" cy="634"/>
          </a:xfrm>
        </p:grpSpPr>
        <p:sp>
          <p:nvSpPr>
            <p:cNvPr id="23576" name="Rectangle 10"/>
            <p:cNvSpPr>
              <a:spLocks noChangeArrowheads="1"/>
            </p:cNvSpPr>
            <p:nvPr/>
          </p:nvSpPr>
          <p:spPr bwMode="gray">
            <a:xfrm flipH="1">
              <a:off x="528" y="3758"/>
              <a:ext cx="4319" cy="461"/>
            </a:xfrm>
            <a:prstGeom prst="rect">
              <a:avLst/>
            </a:prstGeom>
            <a:gradFill rotWithShape="1">
              <a:gsLst>
                <a:gs pos="0">
                  <a:srgbClr val="004B70">
                    <a:alpha val="79999"/>
                  </a:srgbClr>
                </a:gs>
                <a:gs pos="100000">
                  <a:srgbClr val="418AE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chemeClr val="tx2"/>
                  </a:solidFill>
                  <a:latin typeface="Arial" charset="0"/>
                </a:rPr>
                <a:t>Cả ba đều sai.</a:t>
              </a:r>
            </a:p>
          </p:txBody>
        </p:sp>
        <p:grpSp>
          <p:nvGrpSpPr>
            <p:cNvPr id="23577" name="Group 11"/>
            <p:cNvGrpSpPr>
              <a:grpSpLocks/>
            </p:cNvGrpSpPr>
            <p:nvPr/>
          </p:nvGrpSpPr>
          <p:grpSpPr bwMode="auto">
            <a:xfrm>
              <a:off x="270" y="3638"/>
              <a:ext cx="633" cy="634"/>
              <a:chOff x="2016" y="1920"/>
              <a:chExt cx="1680" cy="1680"/>
            </a:xfrm>
          </p:grpSpPr>
          <p:sp>
            <p:nvSpPr>
              <p:cNvPr id="23579" name="Oval 1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162D4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0" name="Freeform 1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2526" name="Text Box 14"/>
            <p:cNvSpPr txBox="1">
              <a:spLocks noChangeArrowheads="1"/>
            </p:cNvSpPr>
            <p:nvPr/>
          </p:nvSpPr>
          <p:spPr bwMode="gray">
            <a:xfrm>
              <a:off x="393" y="3729"/>
              <a:ext cx="355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D</a:t>
              </a:r>
            </a:p>
          </p:txBody>
        </p:sp>
      </p:grpSp>
      <p:grpSp>
        <p:nvGrpSpPr>
          <p:cNvPr id="832527" name="Group 15"/>
          <p:cNvGrpSpPr>
            <a:grpSpLocks/>
          </p:cNvGrpSpPr>
          <p:nvPr/>
        </p:nvGrpSpPr>
        <p:grpSpPr bwMode="auto">
          <a:xfrm>
            <a:off x="411163" y="3962400"/>
            <a:ext cx="7299325" cy="1004888"/>
            <a:chOff x="252" y="2304"/>
            <a:chExt cx="4598" cy="633"/>
          </a:xfrm>
        </p:grpSpPr>
        <p:sp>
          <p:nvSpPr>
            <p:cNvPr id="23571" name="Rectangle 16"/>
            <p:cNvSpPr>
              <a:spLocks noChangeArrowheads="1"/>
            </p:cNvSpPr>
            <p:nvPr/>
          </p:nvSpPr>
          <p:spPr bwMode="gray">
            <a:xfrm flipH="1">
              <a:off x="531" y="2433"/>
              <a:ext cx="4319" cy="461"/>
            </a:xfrm>
            <a:prstGeom prst="rect">
              <a:avLst/>
            </a:prstGeom>
            <a:gradFill rotWithShape="1">
              <a:gsLst>
                <a:gs pos="0">
                  <a:srgbClr val="004B70">
                    <a:alpha val="79999"/>
                  </a:srgbClr>
                </a:gs>
                <a:gs pos="100000">
                  <a:srgbClr val="9942E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chemeClr val="tx2"/>
                  </a:solidFill>
                  <a:latin typeface="Arial" charset="0"/>
                </a:rPr>
                <a:t>GT: Ô1, Ô2 đ/đỉnh - KL: Ô1 = Ô2</a:t>
              </a:r>
            </a:p>
          </p:txBody>
        </p:sp>
        <p:grpSp>
          <p:nvGrpSpPr>
            <p:cNvPr id="23572" name="Group 17"/>
            <p:cNvGrpSpPr>
              <a:grpSpLocks/>
            </p:cNvGrpSpPr>
            <p:nvPr/>
          </p:nvGrpSpPr>
          <p:grpSpPr bwMode="auto">
            <a:xfrm>
              <a:off x="252" y="2304"/>
              <a:ext cx="633" cy="633"/>
              <a:chOff x="2016" y="1920"/>
              <a:chExt cx="1680" cy="1680"/>
            </a:xfrm>
          </p:grpSpPr>
          <p:sp>
            <p:nvSpPr>
              <p:cNvPr id="23574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25193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3200" b="1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23575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2532" name="Text Box 20"/>
            <p:cNvSpPr txBox="1">
              <a:spLocks noChangeArrowheads="1"/>
            </p:cNvSpPr>
            <p:nvPr/>
          </p:nvSpPr>
          <p:spPr bwMode="gray">
            <a:xfrm>
              <a:off x="393" y="2400"/>
              <a:ext cx="335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B</a:t>
              </a:r>
            </a:p>
          </p:txBody>
        </p:sp>
      </p:grpSp>
      <p:grpSp>
        <p:nvGrpSpPr>
          <p:cNvPr id="832533" name="Group 21"/>
          <p:cNvGrpSpPr>
            <a:grpSpLocks/>
          </p:cNvGrpSpPr>
          <p:nvPr/>
        </p:nvGrpSpPr>
        <p:grpSpPr bwMode="auto">
          <a:xfrm>
            <a:off x="407988" y="4876800"/>
            <a:ext cx="7299325" cy="1001713"/>
            <a:chOff x="240" y="2928"/>
            <a:chExt cx="4598" cy="631"/>
          </a:xfrm>
        </p:grpSpPr>
        <p:sp>
          <p:nvSpPr>
            <p:cNvPr id="23566" name="Rectangle 22"/>
            <p:cNvSpPr>
              <a:spLocks noChangeArrowheads="1"/>
            </p:cNvSpPr>
            <p:nvPr/>
          </p:nvSpPr>
          <p:spPr bwMode="gray">
            <a:xfrm flipH="1">
              <a:off x="519" y="3084"/>
              <a:ext cx="4319" cy="461"/>
            </a:xfrm>
            <a:prstGeom prst="rect">
              <a:avLst/>
            </a:prstGeom>
            <a:gradFill rotWithShape="1">
              <a:gsLst>
                <a:gs pos="0">
                  <a:srgbClr val="004B70">
                    <a:alpha val="79999"/>
                  </a:srgb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chemeClr val="tx2"/>
                  </a:solidFill>
                  <a:latin typeface="Arial" charset="0"/>
                </a:rPr>
                <a:t>  GT: Ô1 và Ô2 - KL: Ô1 = Ô2 </a:t>
              </a:r>
            </a:p>
          </p:txBody>
        </p:sp>
        <p:grpSp>
          <p:nvGrpSpPr>
            <p:cNvPr id="23567" name="Group 23"/>
            <p:cNvGrpSpPr>
              <a:grpSpLocks/>
            </p:cNvGrpSpPr>
            <p:nvPr/>
          </p:nvGrpSpPr>
          <p:grpSpPr bwMode="auto">
            <a:xfrm flipH="1">
              <a:off x="240" y="2928"/>
              <a:ext cx="633" cy="631"/>
              <a:chOff x="2016" y="1920"/>
              <a:chExt cx="1680" cy="1680"/>
            </a:xfrm>
          </p:grpSpPr>
          <p:sp>
            <p:nvSpPr>
              <p:cNvPr id="23569" name="Oval 2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643C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0" name="Freeform 2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2538" name="Text Box 26"/>
            <p:cNvSpPr txBox="1">
              <a:spLocks noChangeArrowheads="1"/>
            </p:cNvSpPr>
            <p:nvPr/>
          </p:nvSpPr>
          <p:spPr bwMode="gray">
            <a:xfrm flipH="1">
              <a:off x="376" y="3034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</a:t>
              </a:r>
            </a:p>
          </p:txBody>
        </p:sp>
      </p:grpSp>
      <p:sp>
        <p:nvSpPr>
          <p:cNvPr id="23559" name="Text Box 27"/>
          <p:cNvSpPr txBox="1">
            <a:spLocks noChangeArrowheads="1"/>
          </p:cNvSpPr>
          <p:nvPr/>
        </p:nvSpPr>
        <p:spPr bwMode="auto">
          <a:xfrm>
            <a:off x="8702675" y="252888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23560" name="Line 29"/>
          <p:cNvSpPr>
            <a:spLocks noChangeShapeType="1"/>
          </p:cNvSpPr>
          <p:nvPr/>
        </p:nvSpPr>
        <p:spPr bwMode="grayWhite">
          <a:xfrm>
            <a:off x="5105400" y="852488"/>
            <a:ext cx="3505200" cy="1828800"/>
          </a:xfrm>
          <a:prstGeom prst="line">
            <a:avLst/>
          </a:prstGeom>
          <a:noFill/>
          <a:ln w="38100">
            <a:solidFill>
              <a:srgbClr val="002F8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30"/>
          <p:cNvSpPr>
            <a:spLocks noChangeShapeType="1"/>
          </p:cNvSpPr>
          <p:nvPr/>
        </p:nvSpPr>
        <p:spPr bwMode="grayWhite">
          <a:xfrm flipV="1">
            <a:off x="4876800" y="852488"/>
            <a:ext cx="3581400" cy="1905000"/>
          </a:xfrm>
          <a:prstGeom prst="line">
            <a:avLst/>
          </a:prstGeom>
          <a:noFill/>
          <a:ln w="38100">
            <a:solidFill>
              <a:srgbClr val="002F8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31"/>
          <p:cNvSpPr txBox="1">
            <a:spLocks noChangeArrowheads="1"/>
          </p:cNvSpPr>
          <p:nvPr/>
        </p:nvSpPr>
        <p:spPr bwMode="grayWhite">
          <a:xfrm>
            <a:off x="6553200" y="1081088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2570"/>
                </a:solidFill>
                <a:latin typeface="Arial" charset="0"/>
              </a:rPr>
              <a:t>O</a:t>
            </a:r>
          </a:p>
        </p:txBody>
      </p:sp>
      <p:sp>
        <p:nvSpPr>
          <p:cNvPr id="23563" name="Text Box 32"/>
          <p:cNvSpPr txBox="1">
            <a:spLocks noChangeArrowheads="1"/>
          </p:cNvSpPr>
          <p:nvPr/>
        </p:nvSpPr>
        <p:spPr bwMode="grayWhite">
          <a:xfrm>
            <a:off x="7004050" y="15525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2570"/>
                </a:solidFill>
                <a:latin typeface="Arial" charset="0"/>
              </a:rPr>
              <a:t>2</a:t>
            </a:r>
          </a:p>
        </p:txBody>
      </p:sp>
      <p:sp>
        <p:nvSpPr>
          <p:cNvPr id="23564" name="Text Box 33"/>
          <p:cNvSpPr txBox="1">
            <a:spLocks noChangeArrowheads="1"/>
          </p:cNvSpPr>
          <p:nvPr/>
        </p:nvSpPr>
        <p:spPr bwMode="grayWhite">
          <a:xfrm>
            <a:off x="6248400" y="1538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2570"/>
                </a:solidFill>
                <a:latin typeface="Arial" charset="0"/>
              </a:rPr>
              <a:t>1</a:t>
            </a:r>
          </a:p>
        </p:txBody>
      </p:sp>
      <p:sp>
        <p:nvSpPr>
          <p:cNvPr id="23565" name="Text Box 34"/>
          <p:cNvSpPr txBox="1">
            <a:spLocks noChangeArrowheads="1"/>
          </p:cNvSpPr>
          <p:nvPr/>
        </p:nvSpPr>
        <p:spPr bwMode="auto">
          <a:xfrm>
            <a:off x="2665413" y="0"/>
            <a:ext cx="4270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TRẮC NGHIỆM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3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83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3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83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325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325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AutoShape 2"/>
          <p:cNvSpPr>
            <a:spLocks noChangeArrowheads="1"/>
          </p:cNvSpPr>
          <p:nvPr/>
        </p:nvSpPr>
        <p:spPr bwMode="auto">
          <a:xfrm>
            <a:off x="0" y="533400"/>
            <a:ext cx="8964613" cy="762000"/>
          </a:xfrm>
          <a:prstGeom prst="wedgeRoundRectCallout">
            <a:avLst>
              <a:gd name="adj1" fmla="val 35514"/>
              <a:gd name="adj2" fmla="val 115898"/>
              <a:gd name="adj3" fmla="val 16667"/>
            </a:avLst>
          </a:prstGeom>
          <a:solidFill>
            <a:schemeClr val="bg1">
              <a:alpha val="78038"/>
            </a:schemeClr>
          </a:solidFill>
          <a:ln w="38100" algn="ctr">
            <a:solidFill>
              <a:srgbClr val="FDC5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Trong các mệnh đề sau mệnh đề nào là định lí 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1491" name="Group 3"/>
          <p:cNvGrpSpPr>
            <a:grpSpLocks/>
          </p:cNvGrpSpPr>
          <p:nvPr/>
        </p:nvGrpSpPr>
        <p:grpSpPr bwMode="auto">
          <a:xfrm>
            <a:off x="1900238" y="5089525"/>
            <a:ext cx="7243762" cy="1006475"/>
            <a:chOff x="144" y="3734"/>
            <a:chExt cx="4563" cy="634"/>
          </a:xfrm>
        </p:grpSpPr>
        <p:sp>
          <p:nvSpPr>
            <p:cNvPr id="24599" name="Rectangle 4"/>
            <p:cNvSpPr>
              <a:spLocks noChangeArrowheads="1"/>
            </p:cNvSpPr>
            <p:nvPr/>
          </p:nvSpPr>
          <p:spPr bwMode="gray">
            <a:xfrm>
              <a:off x="144" y="3811"/>
              <a:ext cx="4275" cy="453"/>
            </a:xfrm>
            <a:prstGeom prst="rect">
              <a:avLst/>
            </a:prstGeom>
            <a:gradFill rotWithShape="1">
              <a:gsLst>
                <a:gs pos="0">
                  <a:srgbClr val="004B70">
                    <a:alpha val="79999"/>
                  </a:srgbClr>
                </a:gs>
                <a:gs pos="100000">
                  <a:srgbClr val="418AE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vi-VN" sz="3600" b="1"/>
                <a:t>Hai góc bằng nhau thì đối đỉnh .</a:t>
              </a:r>
            </a:p>
          </p:txBody>
        </p:sp>
        <p:grpSp>
          <p:nvGrpSpPr>
            <p:cNvPr id="24600" name="Group 5"/>
            <p:cNvGrpSpPr>
              <a:grpSpLocks/>
            </p:cNvGrpSpPr>
            <p:nvPr/>
          </p:nvGrpSpPr>
          <p:grpSpPr bwMode="auto">
            <a:xfrm flipH="1">
              <a:off x="4074" y="3734"/>
              <a:ext cx="633" cy="634"/>
              <a:chOff x="2016" y="1920"/>
              <a:chExt cx="1680" cy="1680"/>
            </a:xfrm>
          </p:grpSpPr>
          <p:sp>
            <p:nvSpPr>
              <p:cNvPr id="24602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162D4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3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1496" name="Text Box 8"/>
            <p:cNvSpPr txBox="1">
              <a:spLocks noChangeArrowheads="1"/>
            </p:cNvSpPr>
            <p:nvPr/>
          </p:nvSpPr>
          <p:spPr bwMode="gray">
            <a:xfrm flipH="1">
              <a:off x="4209" y="3846"/>
              <a:ext cx="355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D</a:t>
              </a:r>
            </a:p>
          </p:txBody>
        </p:sp>
      </p:grpSp>
      <p:grpSp>
        <p:nvGrpSpPr>
          <p:cNvPr id="831497" name="Group 9"/>
          <p:cNvGrpSpPr>
            <a:grpSpLocks/>
          </p:cNvGrpSpPr>
          <p:nvPr/>
        </p:nvGrpSpPr>
        <p:grpSpPr bwMode="auto">
          <a:xfrm>
            <a:off x="152400" y="1616075"/>
            <a:ext cx="8990013" cy="1127125"/>
            <a:chOff x="96" y="1738"/>
            <a:chExt cx="4800" cy="710"/>
          </a:xfrm>
        </p:grpSpPr>
        <p:sp>
          <p:nvSpPr>
            <p:cNvPr id="24594" name="Rectangle 10"/>
            <p:cNvSpPr>
              <a:spLocks noChangeArrowheads="1"/>
            </p:cNvSpPr>
            <p:nvPr/>
          </p:nvSpPr>
          <p:spPr bwMode="gray">
            <a:xfrm>
              <a:off x="96" y="1830"/>
              <a:ext cx="4484" cy="618"/>
            </a:xfrm>
            <a:prstGeom prst="rect">
              <a:avLst/>
            </a:prstGeom>
            <a:gradFill rotWithShape="1">
              <a:gsLst>
                <a:gs pos="0">
                  <a:srgbClr val="004B70">
                    <a:alpha val="79999"/>
                  </a:srgbClr>
                </a:gs>
                <a:gs pos="100000">
                  <a:srgbClr val="E9893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vi-VN" sz="3600" b="1"/>
                <a:t>Hai đường thẳng song song là hai </a:t>
              </a:r>
              <a:endParaRPr lang="en-US" sz="3600" b="1"/>
            </a:p>
            <a:p>
              <a:r>
                <a:rPr lang="vi-VN" sz="3600" b="1"/>
                <a:t>đường thẳng</a:t>
              </a:r>
              <a:r>
                <a:rPr lang="en-US" sz="3600" b="1"/>
                <a:t> </a:t>
              </a:r>
              <a:r>
                <a:rPr lang="vi-VN" sz="3600" b="1"/>
                <a:t>không có điểm chung nào .</a:t>
              </a:r>
            </a:p>
          </p:txBody>
        </p:sp>
        <p:grpSp>
          <p:nvGrpSpPr>
            <p:cNvPr id="24595" name="Group 11"/>
            <p:cNvGrpSpPr>
              <a:grpSpLocks/>
            </p:cNvGrpSpPr>
            <p:nvPr/>
          </p:nvGrpSpPr>
          <p:grpSpPr bwMode="auto">
            <a:xfrm>
              <a:off x="4264" y="1738"/>
              <a:ext cx="632" cy="710"/>
              <a:chOff x="2671" y="1948"/>
              <a:chExt cx="1680" cy="1892"/>
            </a:xfrm>
          </p:grpSpPr>
          <p:sp>
            <p:nvSpPr>
              <p:cNvPr id="24597" name="Oval 12"/>
              <p:cNvSpPr>
                <a:spLocks noChangeArrowheads="1"/>
              </p:cNvSpPr>
              <p:nvPr/>
            </p:nvSpPr>
            <p:spPr bwMode="gray">
              <a:xfrm>
                <a:off x="2671" y="216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643C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8" name="Freeform 13"/>
              <p:cNvSpPr>
                <a:spLocks/>
              </p:cNvSpPr>
              <p:nvPr/>
            </p:nvSpPr>
            <p:spPr bwMode="gray">
              <a:xfrm>
                <a:off x="2842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1502" name="Text Box 14"/>
            <p:cNvSpPr txBox="1">
              <a:spLocks noChangeArrowheads="1"/>
            </p:cNvSpPr>
            <p:nvPr/>
          </p:nvSpPr>
          <p:spPr bwMode="gray">
            <a:xfrm>
              <a:off x="4409" y="1872"/>
              <a:ext cx="342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</a:t>
              </a:r>
            </a:p>
          </p:txBody>
        </p:sp>
      </p:grpSp>
      <p:grpSp>
        <p:nvGrpSpPr>
          <p:cNvPr id="831503" name="Group 15"/>
          <p:cNvGrpSpPr>
            <a:grpSpLocks/>
          </p:cNvGrpSpPr>
          <p:nvPr/>
        </p:nvGrpSpPr>
        <p:grpSpPr bwMode="auto">
          <a:xfrm>
            <a:off x="1851025" y="4024313"/>
            <a:ext cx="7270750" cy="1004887"/>
            <a:chOff x="75" y="2400"/>
            <a:chExt cx="4580" cy="633"/>
          </a:xfrm>
        </p:grpSpPr>
        <p:sp>
          <p:nvSpPr>
            <p:cNvPr id="24589" name="Rectangle 16"/>
            <p:cNvSpPr>
              <a:spLocks noChangeArrowheads="1"/>
            </p:cNvSpPr>
            <p:nvPr/>
          </p:nvSpPr>
          <p:spPr bwMode="gray">
            <a:xfrm>
              <a:off x="75" y="2471"/>
              <a:ext cx="4323" cy="454"/>
            </a:xfrm>
            <a:prstGeom prst="rect">
              <a:avLst/>
            </a:prstGeom>
            <a:gradFill rotWithShape="1">
              <a:gsLst>
                <a:gs pos="0">
                  <a:srgbClr val="004B70">
                    <a:alpha val="79999"/>
                  </a:srgbClr>
                </a:gs>
                <a:gs pos="100000">
                  <a:srgbClr val="9942E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vi-VN" sz="3600" b="1"/>
                <a:t>Hai góc đối đỉnh thì bằng nhau</a:t>
              </a:r>
            </a:p>
          </p:txBody>
        </p:sp>
        <p:grpSp>
          <p:nvGrpSpPr>
            <p:cNvPr id="24590" name="Group 17"/>
            <p:cNvGrpSpPr>
              <a:grpSpLocks/>
            </p:cNvGrpSpPr>
            <p:nvPr/>
          </p:nvGrpSpPr>
          <p:grpSpPr bwMode="auto">
            <a:xfrm flipH="1">
              <a:off x="4022" y="2400"/>
              <a:ext cx="633" cy="633"/>
              <a:chOff x="2016" y="1920"/>
              <a:chExt cx="1680" cy="1680"/>
            </a:xfrm>
          </p:grpSpPr>
          <p:sp>
            <p:nvSpPr>
              <p:cNvPr id="24592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25193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3200" b="1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24593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1508" name="Text Box 20"/>
            <p:cNvSpPr txBox="1">
              <a:spLocks noChangeArrowheads="1"/>
            </p:cNvSpPr>
            <p:nvPr/>
          </p:nvSpPr>
          <p:spPr bwMode="gray">
            <a:xfrm flipH="1">
              <a:off x="4170" y="2496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</a:t>
              </a:r>
            </a:p>
          </p:txBody>
        </p:sp>
      </p:grpSp>
      <p:grpSp>
        <p:nvGrpSpPr>
          <p:cNvPr id="831509" name="Group 21"/>
          <p:cNvGrpSpPr>
            <a:grpSpLocks/>
          </p:cNvGrpSpPr>
          <p:nvPr/>
        </p:nvGrpSpPr>
        <p:grpSpPr bwMode="auto">
          <a:xfrm>
            <a:off x="152400" y="2954338"/>
            <a:ext cx="8969375" cy="1011237"/>
            <a:chOff x="144" y="3028"/>
            <a:chExt cx="5075" cy="637"/>
          </a:xfrm>
        </p:grpSpPr>
        <p:sp>
          <p:nvSpPr>
            <p:cNvPr id="24584" name="Rectangle 22"/>
            <p:cNvSpPr>
              <a:spLocks noChangeArrowheads="1"/>
            </p:cNvSpPr>
            <p:nvPr/>
          </p:nvSpPr>
          <p:spPr bwMode="gray">
            <a:xfrm>
              <a:off x="144" y="3039"/>
              <a:ext cx="4738" cy="600"/>
            </a:xfrm>
            <a:prstGeom prst="rect">
              <a:avLst/>
            </a:prstGeom>
            <a:gradFill rotWithShape="1">
              <a:gsLst>
                <a:gs pos="0">
                  <a:srgbClr val="004B70">
                    <a:alpha val="79999"/>
                  </a:srgb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vi-VN" sz="3600" b="1"/>
                <a:t>Trong ba điểm thẳng hàng có một và chỉ</a:t>
              </a:r>
              <a:endParaRPr lang="en-US" sz="3600" b="1"/>
            </a:p>
            <a:p>
              <a:r>
                <a:rPr lang="vi-VN" sz="3600" b="1"/>
                <a:t> một</a:t>
              </a:r>
              <a:r>
                <a:rPr lang="en-US" sz="3600" b="1"/>
                <a:t> </a:t>
              </a:r>
              <a:r>
                <a:rPr lang="vi-VN" sz="3600" b="1"/>
                <a:t>điểm nằm giữa hai điểm còn lại .</a:t>
              </a:r>
            </a:p>
          </p:txBody>
        </p:sp>
        <p:grpSp>
          <p:nvGrpSpPr>
            <p:cNvPr id="24585" name="Group 23"/>
            <p:cNvGrpSpPr>
              <a:grpSpLocks/>
            </p:cNvGrpSpPr>
            <p:nvPr/>
          </p:nvGrpSpPr>
          <p:grpSpPr bwMode="auto">
            <a:xfrm>
              <a:off x="4586" y="3028"/>
              <a:ext cx="633" cy="637"/>
              <a:chOff x="3393" y="1843"/>
              <a:chExt cx="1680" cy="1696"/>
            </a:xfrm>
          </p:grpSpPr>
          <p:sp>
            <p:nvSpPr>
              <p:cNvPr id="24587" name="Oval 24"/>
              <p:cNvSpPr>
                <a:spLocks noChangeArrowheads="1"/>
              </p:cNvSpPr>
              <p:nvPr/>
            </p:nvSpPr>
            <p:spPr bwMode="gray">
              <a:xfrm>
                <a:off x="3393" y="1859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643C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88" name="Freeform 25"/>
              <p:cNvSpPr>
                <a:spLocks/>
              </p:cNvSpPr>
              <p:nvPr/>
            </p:nvSpPr>
            <p:spPr bwMode="gray">
              <a:xfrm>
                <a:off x="3670" y="1843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1514" name="Text Box 26"/>
            <p:cNvSpPr txBox="1">
              <a:spLocks noChangeArrowheads="1"/>
            </p:cNvSpPr>
            <p:nvPr/>
          </p:nvSpPr>
          <p:spPr bwMode="gray">
            <a:xfrm>
              <a:off x="4714" y="3147"/>
              <a:ext cx="335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B</a:t>
              </a:r>
            </a:p>
          </p:txBody>
        </p:sp>
      </p:grpSp>
      <p:sp>
        <p:nvSpPr>
          <p:cNvPr id="24583" name="Text Box 27"/>
          <p:cNvSpPr txBox="1">
            <a:spLocks noChangeArrowheads="1"/>
          </p:cNvSpPr>
          <p:nvPr/>
        </p:nvSpPr>
        <p:spPr bwMode="auto">
          <a:xfrm>
            <a:off x="2665413" y="0"/>
            <a:ext cx="4270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TRẮC NGHIỆM</a:t>
            </a:r>
            <a:r>
              <a:rPr lang="en-US" altLang="en-US" b="1">
                <a:solidFill>
                  <a:srgbClr val="FF0000"/>
                </a:solidFill>
                <a:latin typeface="Tahoma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3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3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3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315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315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2286000" y="152400"/>
            <a:ext cx="4572000" cy="762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HƯỚNG DẪN VỀ NHÀ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95400" y="914400"/>
            <a:ext cx="6781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latin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nhớ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nội</a:t>
            </a:r>
            <a:r>
              <a:rPr lang="en-US" sz="2400" b="1" dirty="0" smtClean="0">
                <a:latin typeface="Times New Roman" pitchFamily="18" charset="0"/>
              </a:rPr>
              <a:t> dung </a:t>
            </a:r>
            <a:r>
              <a:rPr lang="en-US" sz="2400" b="1" dirty="0" err="1" smtClean="0">
                <a:latin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</a:rPr>
              <a:t> ? </a:t>
            </a:r>
            <a:r>
              <a:rPr lang="en-US" sz="2400" dirty="0" err="1" smtClean="0">
                <a:latin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</a:rPr>
              <a:t>?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3, 4, 5.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endParaRPr lang="en-US" sz="2400" b="1" dirty="0" smtClean="0">
              <a:latin typeface="Times New Roman" pitchFamily="18" charset="0"/>
            </a:endParaRPr>
          </a:p>
        </p:txBody>
      </p:sp>
      <p:pic>
        <p:nvPicPr>
          <p:cNvPr id="25604" name="Picture 11" descr="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5791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2" descr="donald_dack05_6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632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hought Bubble: Cloud 1">
            <a:extLst>
              <a:ext uri="{FF2B5EF4-FFF2-40B4-BE49-F238E27FC236}"/>
            </a:extLst>
          </p:cNvPr>
          <p:cNvSpPr/>
          <p:nvPr/>
        </p:nvSpPr>
        <p:spPr>
          <a:xfrm>
            <a:off x="3048000" y="1447800"/>
            <a:ext cx="5905500" cy="2209800"/>
          </a:xfrm>
          <a:prstGeom prst="cloudCallout">
            <a:avLst>
              <a:gd name="adj1" fmla="val -43487"/>
              <a:gd name="adj2" fmla="val 664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4-6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609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49513" y="138113"/>
            <a:ext cx="4286250" cy="720725"/>
          </a:xfrm>
          <a:prstGeom prst="rect">
            <a:avLst/>
          </a:prstGeom>
          <a:solidFill>
            <a:schemeClr val="bg2">
              <a:alpha val="3607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</a:rPr>
              <a:t>HOẠT ĐỘNG KHỞI ĐỘNG</a:t>
            </a:r>
            <a:endParaRPr lang="en-US" sz="2400" b="1" dirty="0">
              <a:solidFill>
                <a:schemeClr val="accent5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3050" y="4227513"/>
            <a:ext cx="88709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1)  Tính chất trên đúng hay sai?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2) Tính chất đó nếu đúng thì đúng theo suy luân ( lập luận) hay thông qua vẽ hình, kinh nghiệm thực tế?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3) Qua sơ đồ các em có nhận xét gì về cấu tạo của một định lí (gồm bao nhiêu phần)? Nêu tên của chúng?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9513" y="138113"/>
            <a:ext cx="4286250" cy="720725"/>
          </a:xfrm>
          <a:prstGeom prst="rect">
            <a:avLst/>
          </a:prstGeom>
          <a:solidFill>
            <a:schemeClr val="bg2">
              <a:alpha val="3607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233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5100"/>
            <a:ext cx="19050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3050" y="858838"/>
            <a:ext cx="5441950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3050" y="4227513"/>
            <a:ext cx="88709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1)  Tính chất trên là đúng.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2) Tính Chất trên đúng theo cách lập luận ( suy luân).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3) Qua sơ đồ cho ta biết định lí có cấu tạo gồm 2 phần: Phần 1 là giả thiết, phần 2 là kết luận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9513" y="138113"/>
            <a:ext cx="4286250" cy="720725"/>
          </a:xfrm>
          <a:prstGeom prst="rect">
            <a:avLst/>
          </a:prstGeom>
          <a:solidFill>
            <a:schemeClr val="bg2">
              <a:alpha val="3607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4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2332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5100"/>
            <a:ext cx="19050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19"/>
          <p:cNvSpPr>
            <a:spLocks noTextEdit="1"/>
          </p:cNvSpPr>
          <p:nvPr/>
        </p:nvSpPr>
        <p:spPr bwMode="auto">
          <a:xfrm>
            <a:off x="1524000" y="4191000"/>
            <a:ext cx="6172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LỚP 7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 : LÂM MINH TRIỀU</a:t>
            </a:r>
          </a:p>
        </p:txBody>
      </p:sp>
      <p:sp>
        <p:nvSpPr>
          <p:cNvPr id="8195" name="WordArt 11"/>
          <p:cNvSpPr>
            <a:spLocks noChangeArrowheads="1" noChangeShapeType="1" noTextEdit="1"/>
          </p:cNvSpPr>
          <p:nvPr/>
        </p:nvSpPr>
        <p:spPr bwMode="auto">
          <a:xfrm>
            <a:off x="152400" y="381000"/>
            <a:ext cx="8915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20"/>
              </a:avLst>
            </a:prstTxWarp>
          </a:bodyPr>
          <a:lstStyle/>
          <a:p>
            <a:pPr algn="ctr"/>
            <a:r>
              <a:rPr lang="en-US" sz="40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 4:</a:t>
            </a:r>
          </a:p>
          <a:p>
            <a:pPr algn="ctr"/>
            <a:r>
              <a:rPr lang="en-US" sz="40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ĐỊNH LÍ VÀ CHỨNG MINH MỘT ĐỊNH LÍ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952500" y="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§4: ĐỊNH LÍ VÀ CHỨNG MINH MỘT ĐỊNH LÍ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hought Bubble: Cloud 1">
            <a:extLst>
              <a:ext uri="{FF2B5EF4-FFF2-40B4-BE49-F238E27FC236}"/>
            </a:extLst>
          </p:cNvPr>
          <p:cNvSpPr/>
          <p:nvPr/>
        </p:nvSpPr>
        <p:spPr>
          <a:xfrm>
            <a:off x="3048000" y="1447800"/>
            <a:ext cx="5905500" cy="2209800"/>
          </a:xfrm>
          <a:prstGeom prst="cloudCallout">
            <a:avLst>
              <a:gd name="adj1" fmla="val -43487"/>
              <a:gd name="adj2" fmla="val 664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24313"/>
            <a:ext cx="531495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0" y="1325563"/>
            <a:ext cx="6477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3200" b="1" i="1" u="sng">
                <a:solidFill>
                  <a:srgbClr val="0000FF"/>
                </a:solidFill>
                <a:latin typeface="Times New Roman" pitchFamily="18" charset="0"/>
              </a:rPr>
              <a:t>ĐỊNH LÍ LÀ GÌ?</a:t>
            </a:r>
            <a:endParaRPr lang="en-US" sz="32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llout: Down Arrow 30">
            <a:extLst>
              <a:ext uri="{FF2B5EF4-FFF2-40B4-BE49-F238E27FC236}"/>
            </a:extLst>
          </p:cNvPr>
          <p:cNvSpPr/>
          <p:nvPr/>
        </p:nvSpPr>
        <p:spPr bwMode="auto">
          <a:xfrm>
            <a:off x="152516" y="533400"/>
            <a:ext cx="3505108" cy="829385"/>
          </a:xfrm>
          <a:prstGeom prst="downArrowCallout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err="1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 smtClean="0">
              <a:solidFill>
                <a:srgbClr val="D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952500" y="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§4: ĐỊNH LÍ VÀ CHỨNG MINH MỘT ĐỊNH LÍ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0" y="533400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3200" b="1" i="1" u="sng">
                <a:solidFill>
                  <a:srgbClr val="0000FF"/>
                </a:solidFill>
                <a:latin typeface="Times New Roman" pitchFamily="18" charset="0"/>
              </a:rPr>
              <a:t>ĐỊNH LÍ LÀ GÌ?</a:t>
            </a:r>
            <a:endParaRPr lang="en-US" sz="32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1112838"/>
            <a:ext cx="3886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+ Hai góc đối đỉnh thì bằng nhau.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6688" y="2209800"/>
            <a:ext cx="41767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+ Hai đường thẳng phân biệt cùng vuông góc đường thẳng thứ 3 thì chúng song song với nhau.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1233488"/>
            <a:ext cx="46482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Tính chất trên bằng suy luận ( lập luận), các tính chất này được khẳng định là đúng. Các tính chất như thế được gọi là định lí.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3836988"/>
            <a:ext cx="49387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hỏi: Vậy định lí là gì?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823913"/>
            <a:ext cx="0" cy="595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6688" y="4752975"/>
            <a:ext cx="43291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Định lí: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là một khẳng định được suy ra từ những khẳng định được coi là đúng.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95800" y="4419600"/>
            <a:ext cx="4938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hỏi: Cho một vài ví dụ về định lí?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952500" y="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§4: ĐỊNH LÍ VÀ CHỨNG MINH MỘT ĐỊNH LÍ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0" y="53340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2800" b="1" i="1" u="sng">
                <a:solidFill>
                  <a:srgbClr val="0000FF"/>
                </a:solidFill>
                <a:latin typeface="Times New Roman" pitchFamily="18" charset="0"/>
              </a:rPr>
              <a:t>ĐỊNH LÍ LÀ GÌ?</a:t>
            </a:r>
            <a:endParaRPr lang="en-US" sz="28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1112838"/>
            <a:ext cx="419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* Ví dụ 1: Ta có định lí: “ Hai góc đối đỉnh thì bằng nhau”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914400"/>
            <a:ext cx="4648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Dựa vào định lí và hình vẽ ngoài cách phát biểu bằng lời ta có thể phát biểu cách khác không? Phát biểu lại?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823913"/>
            <a:ext cx="0" cy="595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200" y="4002088"/>
            <a:ext cx="43291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Phát biểu lại định lí bằng kí hiệu: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“ Nếu      và     là hai góc đối đỉnh   thì     =     ”.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8862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273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143000" y="4857750"/>
          <a:ext cx="381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7" imgW="203024" imgH="304536" progId="Equation.3">
                  <p:embed/>
                </p:oleObj>
              </mc:Choice>
              <mc:Fallback>
                <p:oleObj name="Equation" r:id="rId7" imgW="203024" imgH="30453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57750"/>
                        <a:ext cx="381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893888" y="4875213"/>
          <a:ext cx="4048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9" imgW="215713" imgH="304536" progId="Equation.3">
                  <p:embed/>
                </p:oleObj>
              </mc:Choice>
              <mc:Fallback>
                <p:oleObj name="Equation" r:id="rId9" imgW="215713" imgH="304536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4875213"/>
                        <a:ext cx="4048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535113" y="5257800"/>
          <a:ext cx="3571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11" imgW="190417" imgH="304668" progId="Equation.3">
                  <p:embed/>
                </p:oleObj>
              </mc:Choice>
              <mc:Fallback>
                <p:oleObj name="Equation" r:id="rId11" imgW="190417" imgH="304668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5257800"/>
                        <a:ext cx="3571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119313" y="5238750"/>
          <a:ext cx="4857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13" imgW="215713" imgH="304536" progId="Equation.3">
                  <p:embed/>
                </p:oleObj>
              </mc:Choice>
              <mc:Fallback>
                <p:oleObj name="Equation" r:id="rId13" imgW="215713" imgH="304536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5238750"/>
                        <a:ext cx="4857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1657</Words>
  <Application>Microsoft Office PowerPoint</Application>
  <PresentationFormat>On-screen Show (4:3)</PresentationFormat>
  <Paragraphs>226</Paragraphs>
  <Slides>23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</vt:lpstr>
      <vt:lpstr>Arial</vt:lpstr>
      <vt:lpstr>SimSun</vt:lpstr>
      <vt:lpstr>.VnTime</vt:lpstr>
      <vt:lpstr>Times New Roman</vt:lpstr>
      <vt:lpstr>Verdana</vt:lpstr>
      <vt:lpstr>Tahoma</vt:lpstr>
      <vt:lpstr>Symbol</vt:lpstr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2022-08-30T03:48:11Z</dcterms:created>
  <dcterms:modified xsi:type="dcterms:W3CDTF">2022-08-30T03:48:19Z</dcterms:modified>
</cp:coreProperties>
</file>