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Baloo" panose="020B0604020202020204" charset="-93"/>
      <p:regular r:id="rId18"/>
    </p:embeddedFont>
    <p:embeddedFont>
      <p:font typeface="Nunito" panose="020B0604020202020204" charset="-93"/>
      <p:regular r:id="rId19"/>
    </p:embeddedFont>
    <p:embeddedFont>
      <p:font typeface="Nunito Bold" panose="020B0604020202020204" charset="-93"/>
      <p:regular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816" y="-25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52.sv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image" Target="../media/image28.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58.sv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62.svg"/><Relationship Id="rId7" Type="http://schemas.openxmlformats.org/officeDocument/2006/relationships/image" Target="../media/image54.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64.sv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6.svg"/><Relationship Id="rId7" Type="http://schemas.openxmlformats.org/officeDocument/2006/relationships/image" Target="../media/image10.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66.sv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70.svg"/><Relationship Id="rId7" Type="http://schemas.openxmlformats.org/officeDocument/2006/relationships/image" Target="../media/image72.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30.svg"/><Relationship Id="rId4" Type="http://schemas.openxmlformats.org/officeDocument/2006/relationships/image" Target="../media/image17.png"/><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4.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8.svg"/><Relationship Id="rId4" Type="http://schemas.openxmlformats.org/officeDocument/2006/relationships/image" Target="../media/image11.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0.svg"/><Relationship Id="rId5" Type="http://schemas.openxmlformats.org/officeDocument/2006/relationships/image" Target="../media/image32.sv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36.svg"/></Relationships>
</file>

<file path=ppt/slides/_rels/slide6.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8.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0.svg"/><Relationship Id="rId7" Type="http://schemas.openxmlformats.org/officeDocument/2006/relationships/image" Target="../media/image1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0.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4.sv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svg"/><Relationship Id="rId7" Type="http://schemas.openxmlformats.org/officeDocument/2006/relationships/image" Target="../media/image1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48.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145774" y="5936120"/>
            <a:ext cx="30579547" cy="152897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605260" y="625825"/>
            <a:ext cx="13077480" cy="903535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62625" y="3086770"/>
            <a:ext cx="2151064" cy="4909066"/>
          </a:xfrm>
          <a:prstGeom prst="rect">
            <a:avLst/>
          </a:prstGeom>
        </p:spPr>
      </p:pic>
      <p:grpSp>
        <p:nvGrpSpPr>
          <p:cNvPr id="5" name="Group 5"/>
          <p:cNvGrpSpPr/>
          <p:nvPr/>
        </p:nvGrpSpPr>
        <p:grpSpPr>
          <a:xfrm>
            <a:off x="4768051" y="1088236"/>
            <a:ext cx="8751898" cy="5861310"/>
            <a:chOff x="0" y="0"/>
            <a:chExt cx="1366503" cy="915172"/>
          </a:xfrm>
        </p:grpSpPr>
        <p:sp>
          <p:nvSpPr>
            <p:cNvPr id="6" name="Freeform 6"/>
            <p:cNvSpPr/>
            <p:nvPr/>
          </p:nvSpPr>
          <p:spPr>
            <a:xfrm>
              <a:off x="0" y="0"/>
              <a:ext cx="1366503" cy="915172"/>
            </a:xfrm>
            <a:custGeom>
              <a:avLst/>
              <a:gdLst/>
              <a:ahLst/>
              <a:cxnLst/>
              <a:rect l="l" t="t" r="r" b="b"/>
              <a:pathLst>
                <a:path w="1366503" h="915172">
                  <a:moveTo>
                    <a:pt x="1242043" y="915172"/>
                  </a:moveTo>
                  <a:lnTo>
                    <a:pt x="124460" y="915172"/>
                  </a:lnTo>
                  <a:cubicBezTo>
                    <a:pt x="55880" y="915172"/>
                    <a:pt x="0" y="859292"/>
                    <a:pt x="0" y="790712"/>
                  </a:cubicBezTo>
                  <a:lnTo>
                    <a:pt x="0" y="124460"/>
                  </a:lnTo>
                  <a:cubicBezTo>
                    <a:pt x="0" y="55880"/>
                    <a:pt x="55880" y="0"/>
                    <a:pt x="124460" y="0"/>
                  </a:cubicBezTo>
                  <a:lnTo>
                    <a:pt x="1242043" y="0"/>
                  </a:lnTo>
                  <a:cubicBezTo>
                    <a:pt x="1310623" y="0"/>
                    <a:pt x="1366503" y="55880"/>
                    <a:pt x="1366503" y="124460"/>
                  </a:cubicBezTo>
                  <a:lnTo>
                    <a:pt x="1366503" y="790712"/>
                  </a:lnTo>
                  <a:cubicBezTo>
                    <a:pt x="1366503" y="859292"/>
                    <a:pt x="1310623" y="915172"/>
                    <a:pt x="1242043" y="915172"/>
                  </a:cubicBezTo>
                  <a:close/>
                </a:path>
              </a:pathLst>
            </a:custGeom>
            <a:solidFill>
              <a:srgbClr val="FFD0DA"/>
            </a:solidFill>
          </p:spPr>
        </p:sp>
      </p:grpSp>
      <p:sp>
        <p:nvSpPr>
          <p:cNvPr id="8" name="TextBox 8"/>
          <p:cNvSpPr txBox="1"/>
          <p:nvPr/>
        </p:nvSpPr>
        <p:spPr>
          <a:xfrm>
            <a:off x="5189302" y="2428106"/>
            <a:ext cx="7909397" cy="3023298"/>
          </a:xfrm>
          <a:prstGeom prst="rect">
            <a:avLst/>
          </a:prstGeom>
        </p:spPr>
        <p:txBody>
          <a:bodyPr lIns="0" tIns="0" rIns="0" bIns="0" rtlCol="0" anchor="t">
            <a:spAutoFit/>
          </a:bodyPr>
          <a:lstStyle/>
          <a:p>
            <a:pPr algn="ctr">
              <a:lnSpc>
                <a:spcPts val="7985"/>
              </a:lnSpc>
            </a:pPr>
            <a:r>
              <a:rPr lang="en-US" sz="6654">
                <a:solidFill>
                  <a:srgbClr val="262A55"/>
                </a:solidFill>
                <a:latin typeface="Baloo Bold"/>
              </a:rPr>
              <a:t>Nội quy và Nhắc nhở</a:t>
            </a:r>
          </a:p>
          <a:p>
            <a:pPr algn="ctr">
              <a:lnSpc>
                <a:spcPts val="7985"/>
              </a:lnSpc>
            </a:pPr>
            <a:r>
              <a:rPr lang="en-US" sz="6654">
                <a:solidFill>
                  <a:srgbClr val="262A55"/>
                </a:solidFill>
                <a:latin typeface="Baloo Bold"/>
              </a:rPr>
              <a:t>Trong Lớp học</a:t>
            </a:r>
          </a:p>
          <a:p>
            <a:pPr algn="ctr">
              <a:lnSpc>
                <a:spcPts val="7985"/>
              </a:lnSpc>
            </a:pPr>
            <a:r>
              <a:rPr lang="en-US" sz="6654">
                <a:solidFill>
                  <a:srgbClr val="262A55"/>
                </a:solidFill>
                <a:latin typeface="Baloo Bold"/>
              </a:rPr>
              <a:t>Trực tuyến</a:t>
            </a:r>
          </a:p>
        </p:txBody>
      </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682740" y="3317981"/>
            <a:ext cx="6663910" cy="444664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04400">
            <a:off x="14144451" y="966510"/>
            <a:ext cx="864175" cy="1033252"/>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53414" flipH="1">
            <a:off x="3143188" y="4368184"/>
            <a:ext cx="895712" cy="10709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235155"/>
            <a:ext cx="9820269" cy="2856823"/>
            <a:chOff x="0" y="0"/>
            <a:chExt cx="13093692" cy="3809097"/>
          </a:xfrm>
        </p:grpSpPr>
        <p:sp>
          <p:nvSpPr>
            <p:cNvPr id="3" name="TextBox 3"/>
            <p:cNvSpPr txBox="1"/>
            <p:nvPr/>
          </p:nvSpPr>
          <p:spPr>
            <a:xfrm>
              <a:off x="0" y="0"/>
              <a:ext cx="13093692" cy="3883378"/>
            </a:xfrm>
            <a:prstGeom prst="rect">
              <a:avLst/>
            </a:prstGeom>
          </p:spPr>
          <p:txBody>
            <a:bodyPr lIns="0" tIns="0" rIns="0" bIns="0" rtlCol="0" anchor="t">
              <a:spAutoFit/>
            </a:bodyPr>
            <a:lstStyle/>
            <a:p>
              <a:pPr marL="0" lvl="0" indent="0">
                <a:lnSpc>
                  <a:spcPts val="11519"/>
                </a:lnSpc>
                <a:spcBef>
                  <a:spcPct val="0"/>
                </a:spcBef>
              </a:pPr>
              <a:r>
                <a:rPr lang="en-US" sz="9600">
                  <a:solidFill>
                    <a:srgbClr val="FA7A4A"/>
                  </a:solidFill>
                  <a:latin typeface="Baloo Bold"/>
                </a:rPr>
                <a:t>Quy tắc Ứng xử Trực tuyến</a:t>
              </a:r>
            </a:p>
          </p:txBody>
        </p:sp>
        <p:sp>
          <p:nvSpPr>
            <p:cNvPr id="4" name="TextBox 4"/>
            <p:cNvSpPr txBox="1"/>
            <p:nvPr/>
          </p:nvSpPr>
          <p:spPr>
            <a:xfrm>
              <a:off x="0" y="2361720"/>
              <a:ext cx="13093692" cy="2974199"/>
            </a:xfrm>
            <a:prstGeom prst="rect">
              <a:avLst/>
            </a:prstGeom>
          </p:spPr>
          <p:txBody>
            <a:bodyPr lIns="0" tIns="0" rIns="0" bIns="0" rtlCol="0" anchor="t">
              <a:spAutoFit/>
            </a:bodyPr>
            <a:lstStyle/>
            <a:p>
              <a:pPr>
                <a:lnSpc>
                  <a:spcPts val="4480"/>
                </a:lnSpc>
              </a:pPr>
              <a:endParaRPr/>
            </a:p>
            <a:p>
              <a:pPr>
                <a:lnSpc>
                  <a:spcPts val="4480"/>
                </a:lnSpc>
              </a:pPr>
              <a:endParaRPr/>
            </a:p>
            <a:p>
              <a:pPr>
                <a:lnSpc>
                  <a:spcPts val="4480"/>
                </a:lnSpc>
              </a:pPr>
              <a:r>
                <a:rPr lang="en-US" sz="3200">
                  <a:solidFill>
                    <a:srgbClr val="262A55"/>
                  </a:solidFill>
                  <a:latin typeface="Nunito Bold"/>
                </a:rPr>
                <a:t>Những hành vi và thái độ cư xử tốt chúng ta cần có khi ở trong lớp</a:t>
              </a: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214068" y="6401612"/>
            <a:ext cx="16196162" cy="809808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598535" y="3620250"/>
            <a:ext cx="6926361" cy="478548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24263">
            <a:off x="16608423" y="3192617"/>
            <a:ext cx="951870" cy="66630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635895">
            <a:off x="10122600" y="6068458"/>
            <a:ext cx="951870" cy="66630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sp>
        <p:nvSpPr>
          <p:cNvPr id="2" name="TextBox 2"/>
          <p:cNvSpPr txBox="1"/>
          <p:nvPr/>
        </p:nvSpPr>
        <p:spPr>
          <a:xfrm>
            <a:off x="8753699" y="1028700"/>
            <a:ext cx="8505601" cy="2184400"/>
          </a:xfrm>
          <a:prstGeom prst="rect">
            <a:avLst/>
          </a:prstGeom>
        </p:spPr>
        <p:txBody>
          <a:bodyPr lIns="0" tIns="0" rIns="0" bIns="0" rtlCol="0" anchor="t">
            <a:spAutoFit/>
          </a:bodyPr>
          <a:lstStyle/>
          <a:p>
            <a:pPr algn="r">
              <a:lnSpc>
                <a:spcPts val="8640"/>
              </a:lnSpc>
            </a:pPr>
            <a:r>
              <a:rPr lang="en-US" sz="7200">
                <a:solidFill>
                  <a:srgbClr val="FA7A4A"/>
                </a:solidFill>
                <a:latin typeface="Baloo Bold"/>
              </a:rPr>
              <a:t>TẮT TIẾNG MICRÔ CỦA CÁC EM</a:t>
            </a:r>
          </a:p>
        </p:txBody>
      </p:sp>
      <p:grpSp>
        <p:nvGrpSpPr>
          <p:cNvPr id="3" name="Group 3"/>
          <p:cNvGrpSpPr/>
          <p:nvPr/>
        </p:nvGrpSpPr>
        <p:grpSpPr>
          <a:xfrm>
            <a:off x="6230095" y="7211165"/>
            <a:ext cx="11029205" cy="2047135"/>
            <a:chOff x="0" y="0"/>
            <a:chExt cx="14705607" cy="2729513"/>
          </a:xfrm>
        </p:grpSpPr>
        <p:sp>
          <p:nvSpPr>
            <p:cNvPr id="4" name="TextBox 4"/>
            <p:cNvSpPr txBox="1"/>
            <p:nvPr/>
          </p:nvSpPr>
          <p:spPr>
            <a:xfrm>
              <a:off x="0" y="-64206"/>
              <a:ext cx="14705607" cy="705132"/>
            </a:xfrm>
            <a:prstGeom prst="rect">
              <a:avLst/>
            </a:prstGeom>
          </p:spPr>
          <p:txBody>
            <a:bodyPr lIns="0" tIns="0" rIns="0" bIns="0" rtlCol="0" anchor="t">
              <a:spAutoFit/>
            </a:bodyPr>
            <a:lstStyle/>
            <a:p>
              <a:pPr algn="r">
                <a:lnSpc>
                  <a:spcPts val="4480"/>
                </a:lnSpc>
              </a:pPr>
              <a:r>
                <a:rPr lang="en-US" sz="3200">
                  <a:solidFill>
                    <a:srgbClr val="262A55"/>
                  </a:solidFill>
                  <a:latin typeface="Nunito Bold"/>
                </a:rPr>
                <a:t>Giảm tạp âm và các yếu tố gây sao lãng.</a:t>
              </a:r>
            </a:p>
          </p:txBody>
        </p:sp>
        <p:sp>
          <p:nvSpPr>
            <p:cNvPr id="5" name="TextBox 5"/>
            <p:cNvSpPr txBox="1"/>
            <p:nvPr/>
          </p:nvSpPr>
          <p:spPr>
            <a:xfrm>
              <a:off x="0" y="1079360"/>
              <a:ext cx="14705607" cy="1650153"/>
            </a:xfrm>
            <a:prstGeom prst="rect">
              <a:avLst/>
            </a:prstGeom>
          </p:spPr>
          <p:txBody>
            <a:bodyPr lIns="0" tIns="0" rIns="0" bIns="0" rtlCol="0" anchor="t">
              <a:spAutoFit/>
            </a:bodyPr>
            <a:lstStyle/>
            <a:p>
              <a:pPr algn="r">
                <a:lnSpc>
                  <a:spcPts val="3359"/>
                </a:lnSpc>
              </a:pPr>
              <a:r>
                <a:rPr lang="en-US" sz="2400">
                  <a:solidFill>
                    <a:srgbClr val="262A55"/>
                  </a:solidFill>
                  <a:latin typeface="Nunito"/>
                </a:rPr>
                <a:t>Micrô có thể thu vào các tạp âm tuy không làm phiền các em nhưng có thể</a:t>
              </a:r>
            </a:p>
            <a:p>
              <a:pPr algn="r">
                <a:lnSpc>
                  <a:spcPts val="3359"/>
                </a:lnSpc>
              </a:pPr>
              <a:r>
                <a:rPr lang="en-US" sz="2400">
                  <a:solidFill>
                    <a:srgbClr val="262A55"/>
                  </a:solidFill>
                  <a:latin typeface="Nunito"/>
                </a:rPr>
                <a:t>làm phiền giáo viên và các bạn học khác. Nếu các em muốn phát biểu</a:t>
              </a:r>
            </a:p>
            <a:p>
              <a:pPr algn="r">
                <a:lnSpc>
                  <a:spcPts val="3359"/>
                </a:lnSpc>
              </a:pPr>
              <a:r>
                <a:rPr lang="en-US" sz="2400">
                  <a:solidFill>
                    <a:srgbClr val="262A55"/>
                  </a:solidFill>
                  <a:latin typeface="Nunito"/>
                </a:rPr>
                <a:t>trước lớp, hãy giơ tay lên và chờ giáo viên xác nhận trước khi bật tiếng.</a:t>
              </a: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4734" y="-2611605"/>
            <a:ext cx="9793552" cy="942954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56191" y="1028700"/>
            <a:ext cx="3816080" cy="3823031"/>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63147">
            <a:off x="5392863" y="1082856"/>
            <a:ext cx="770479" cy="921225"/>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63147" flipH="1">
            <a:off x="643460" y="4416582"/>
            <a:ext cx="770479" cy="9212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1C3F8"/>
        </a:solidFill>
        <a:effectLst/>
      </p:bgPr>
    </p:bg>
    <p:spTree>
      <p:nvGrpSpPr>
        <p:cNvPr id="1" name=""/>
        <p:cNvGrpSpPr/>
        <p:nvPr/>
      </p:nvGrpSpPr>
      <p:grpSpPr>
        <a:xfrm>
          <a:off x="0" y="0"/>
          <a:ext cx="0" cy="0"/>
          <a:chOff x="0" y="0"/>
          <a:chExt cx="0" cy="0"/>
        </a:xfrm>
      </p:grpSpPr>
      <p:grpSp>
        <p:nvGrpSpPr>
          <p:cNvPr id="2" name="Group 2"/>
          <p:cNvGrpSpPr/>
          <p:nvPr/>
        </p:nvGrpSpPr>
        <p:grpSpPr>
          <a:xfrm>
            <a:off x="1640205" y="2186775"/>
            <a:ext cx="8593584" cy="5665070"/>
            <a:chOff x="0" y="0"/>
            <a:chExt cx="11458111" cy="7553426"/>
          </a:xfrm>
        </p:grpSpPr>
        <p:sp>
          <p:nvSpPr>
            <p:cNvPr id="3" name="TextBox 3"/>
            <p:cNvSpPr txBox="1"/>
            <p:nvPr/>
          </p:nvSpPr>
          <p:spPr>
            <a:xfrm>
              <a:off x="0" y="230011"/>
              <a:ext cx="11458111" cy="2460978"/>
            </a:xfrm>
            <a:prstGeom prst="rect">
              <a:avLst/>
            </a:prstGeom>
          </p:spPr>
          <p:txBody>
            <a:bodyPr lIns="0" tIns="0" rIns="0" bIns="0" rtlCol="0" anchor="t">
              <a:spAutoFit/>
            </a:bodyPr>
            <a:lstStyle/>
            <a:p>
              <a:pPr>
                <a:lnSpc>
                  <a:spcPts val="7289"/>
                </a:lnSpc>
              </a:pPr>
              <a:r>
                <a:rPr lang="en-US" sz="6075">
                  <a:solidFill>
                    <a:srgbClr val="F8F5EF"/>
                  </a:solidFill>
                  <a:latin typeface="Baloo Bold"/>
                </a:rPr>
                <a:t>CÓ TRÁCH NHIỆM TRONG KHUNG TRÒ CHUYỆN</a:t>
              </a:r>
            </a:p>
          </p:txBody>
        </p:sp>
        <p:sp>
          <p:nvSpPr>
            <p:cNvPr id="4" name="TextBox 4"/>
            <p:cNvSpPr txBox="1"/>
            <p:nvPr/>
          </p:nvSpPr>
          <p:spPr>
            <a:xfrm>
              <a:off x="0" y="3400934"/>
              <a:ext cx="11458111" cy="1461488"/>
            </a:xfrm>
            <a:prstGeom prst="rect">
              <a:avLst/>
            </a:prstGeom>
          </p:spPr>
          <p:txBody>
            <a:bodyPr lIns="0" tIns="0" rIns="0" bIns="0" rtlCol="0" anchor="t">
              <a:spAutoFit/>
            </a:bodyPr>
            <a:lstStyle/>
            <a:p>
              <a:pPr>
                <a:lnSpc>
                  <a:spcPts val="4480"/>
                </a:lnSpc>
              </a:pPr>
              <a:r>
                <a:rPr lang="en-US" sz="3200">
                  <a:solidFill>
                    <a:srgbClr val="262A55"/>
                  </a:solidFill>
                  <a:latin typeface="Nunito Bold"/>
                </a:rPr>
                <a:t>Chỉ dùng khung trò chuyện cho các vấn đề liên quan đến lớp học</a:t>
              </a:r>
            </a:p>
          </p:txBody>
        </p:sp>
        <p:sp>
          <p:nvSpPr>
            <p:cNvPr id="5" name="TextBox 5"/>
            <p:cNvSpPr txBox="1"/>
            <p:nvPr/>
          </p:nvSpPr>
          <p:spPr>
            <a:xfrm>
              <a:off x="0" y="5350118"/>
              <a:ext cx="11458111" cy="2214598"/>
            </a:xfrm>
            <a:prstGeom prst="rect">
              <a:avLst/>
            </a:prstGeom>
          </p:spPr>
          <p:txBody>
            <a:bodyPr lIns="0" tIns="0" rIns="0" bIns="0" rtlCol="0" anchor="t">
              <a:spAutoFit/>
            </a:bodyPr>
            <a:lstStyle/>
            <a:p>
              <a:pPr>
                <a:lnSpc>
                  <a:spcPts val="3359"/>
                </a:lnSpc>
              </a:pPr>
              <a:r>
                <a:rPr lang="en-US" sz="2400">
                  <a:solidFill>
                    <a:srgbClr val="262A55"/>
                  </a:solidFill>
                  <a:latin typeface="Nunito"/>
                </a:rPr>
                <a:t>Chỉ dùng tính năng trò chuyện cho những thứ liên quan đến</a:t>
              </a:r>
            </a:p>
            <a:p>
              <a:pPr>
                <a:lnSpc>
                  <a:spcPts val="3359"/>
                </a:lnSpc>
              </a:pPr>
              <a:r>
                <a:rPr lang="en-US" sz="2400">
                  <a:solidFill>
                    <a:srgbClr val="262A55"/>
                  </a:solidFill>
                  <a:latin typeface="Nunito"/>
                </a:rPr>
                <a:t>bài học và theo hướng dẫn của giáo viên. Ngoài ra, đọc không giống như khi nghe, vì vậy hãy suy nghĩ kỹ trước khi gửi câu hỏi hoặc nhận xét.</a:t>
              </a: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136046" y="2434919"/>
            <a:ext cx="6475695" cy="5168782"/>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33320" flipH="1">
            <a:off x="10871706" y="2186775"/>
            <a:ext cx="924060" cy="110485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06407">
            <a:off x="16938257" y="7172120"/>
            <a:ext cx="924060" cy="110485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251168" y="738113"/>
            <a:ext cx="9150895" cy="8810773"/>
          </a:xfrm>
          <a:prstGeom prst="rect">
            <a:avLst/>
          </a:prstGeom>
        </p:spPr>
      </p:pic>
      <p:grpSp>
        <p:nvGrpSpPr>
          <p:cNvPr id="3" name="Group 3"/>
          <p:cNvGrpSpPr/>
          <p:nvPr/>
        </p:nvGrpSpPr>
        <p:grpSpPr>
          <a:xfrm>
            <a:off x="7438045" y="3232761"/>
            <a:ext cx="9193238" cy="3821478"/>
            <a:chOff x="0" y="0"/>
            <a:chExt cx="12257650" cy="5095304"/>
          </a:xfrm>
        </p:grpSpPr>
        <p:sp>
          <p:nvSpPr>
            <p:cNvPr id="4" name="TextBox 4"/>
            <p:cNvSpPr txBox="1"/>
            <p:nvPr/>
          </p:nvSpPr>
          <p:spPr>
            <a:xfrm>
              <a:off x="0" y="2117"/>
              <a:ext cx="12257650" cy="1456267"/>
            </a:xfrm>
            <a:prstGeom prst="rect">
              <a:avLst/>
            </a:prstGeom>
          </p:spPr>
          <p:txBody>
            <a:bodyPr lIns="0" tIns="0" rIns="0" bIns="0" rtlCol="0" anchor="t">
              <a:spAutoFit/>
            </a:bodyPr>
            <a:lstStyle/>
            <a:p>
              <a:pPr>
                <a:lnSpc>
                  <a:spcPts val="8640"/>
                </a:lnSpc>
              </a:pPr>
              <a:r>
                <a:rPr lang="en-US" sz="7200">
                  <a:solidFill>
                    <a:srgbClr val="53A272"/>
                  </a:solidFill>
                  <a:latin typeface="Baloo Bold"/>
                </a:rPr>
                <a:t>CÓ MẶT ĐẦY ĐỦ</a:t>
              </a:r>
            </a:p>
          </p:txBody>
        </p:sp>
        <p:sp>
          <p:nvSpPr>
            <p:cNvPr id="5" name="TextBox 5"/>
            <p:cNvSpPr txBox="1"/>
            <p:nvPr/>
          </p:nvSpPr>
          <p:spPr>
            <a:xfrm>
              <a:off x="0" y="1819801"/>
              <a:ext cx="12257650" cy="705132"/>
            </a:xfrm>
            <a:prstGeom prst="rect">
              <a:avLst/>
            </a:prstGeom>
          </p:spPr>
          <p:txBody>
            <a:bodyPr lIns="0" tIns="0" rIns="0" bIns="0" rtlCol="0" anchor="t">
              <a:spAutoFit/>
            </a:bodyPr>
            <a:lstStyle/>
            <a:p>
              <a:pPr>
                <a:lnSpc>
                  <a:spcPts val="4480"/>
                </a:lnSpc>
              </a:pPr>
              <a:r>
                <a:rPr lang="en-US" sz="3200">
                  <a:solidFill>
                    <a:srgbClr val="262A55"/>
                  </a:solidFill>
                  <a:latin typeface="Nunito Bold"/>
                </a:rPr>
                <a:t>Tập trung chú ý và tham gia tích cực trong lớp.</a:t>
              </a:r>
            </a:p>
          </p:txBody>
        </p:sp>
        <p:sp>
          <p:nvSpPr>
            <p:cNvPr id="6" name="TextBox 6"/>
            <p:cNvSpPr txBox="1"/>
            <p:nvPr/>
          </p:nvSpPr>
          <p:spPr>
            <a:xfrm>
              <a:off x="0" y="2891995"/>
              <a:ext cx="12257650" cy="2214598"/>
            </a:xfrm>
            <a:prstGeom prst="rect">
              <a:avLst/>
            </a:prstGeom>
          </p:spPr>
          <p:txBody>
            <a:bodyPr lIns="0" tIns="0" rIns="0" bIns="0" rtlCol="0" anchor="t">
              <a:spAutoFit/>
            </a:bodyPr>
            <a:lstStyle/>
            <a:p>
              <a:pPr>
                <a:lnSpc>
                  <a:spcPts val="3359"/>
                </a:lnSpc>
              </a:pPr>
              <a:r>
                <a:rPr lang="en-US" sz="2400">
                  <a:solidFill>
                    <a:srgbClr val="262A55"/>
                  </a:solidFill>
                  <a:latin typeface="Nunito"/>
                </a:rPr>
                <a:t>Không chơi game trên điện thoại, vào mạng xã hội hoặc xem video. Tập trung vào bài học, ghi chép và tham gia hoạt động trong lớp. Ngoài ra, hãy tránh việc liên tục rời khỏi góc học tập của mình vì điều này có thể làm giáo viên và các bạn cùng lớp mất tập trung.</a:t>
              </a:r>
            </a:p>
          </p:txBody>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75974" y="2765357"/>
            <a:ext cx="3856916" cy="475628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24263">
            <a:off x="4433480" y="2715079"/>
            <a:ext cx="951870" cy="66630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480614">
            <a:off x="303584" y="7598425"/>
            <a:ext cx="951870" cy="66630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9250223" cy="3018947"/>
            <a:chOff x="0" y="0"/>
            <a:chExt cx="12333631" cy="4025262"/>
          </a:xfrm>
        </p:grpSpPr>
        <p:sp>
          <p:nvSpPr>
            <p:cNvPr id="3" name="TextBox 3"/>
            <p:cNvSpPr txBox="1"/>
            <p:nvPr/>
          </p:nvSpPr>
          <p:spPr>
            <a:xfrm>
              <a:off x="0" y="4233"/>
              <a:ext cx="12333631" cy="2912533"/>
            </a:xfrm>
            <a:prstGeom prst="rect">
              <a:avLst/>
            </a:prstGeom>
          </p:spPr>
          <p:txBody>
            <a:bodyPr lIns="0" tIns="0" rIns="0" bIns="0" rtlCol="0" anchor="t">
              <a:spAutoFit/>
            </a:bodyPr>
            <a:lstStyle/>
            <a:p>
              <a:pPr>
                <a:lnSpc>
                  <a:spcPts val="8640"/>
                </a:lnSpc>
              </a:pPr>
              <a:r>
                <a:rPr lang="en-US" sz="7200">
                  <a:solidFill>
                    <a:srgbClr val="53A272"/>
                  </a:solidFill>
                  <a:latin typeface="Baloo Bold"/>
                </a:rPr>
                <a:t>LOẠI BỎ NHỮNG THỨ GÂY PHÂN TÂM</a:t>
              </a:r>
            </a:p>
          </p:txBody>
        </p:sp>
        <p:sp>
          <p:nvSpPr>
            <p:cNvPr id="4" name="TextBox 4"/>
            <p:cNvSpPr txBox="1"/>
            <p:nvPr/>
          </p:nvSpPr>
          <p:spPr>
            <a:xfrm>
              <a:off x="0" y="3328526"/>
              <a:ext cx="12333631" cy="685871"/>
            </a:xfrm>
            <a:prstGeom prst="rect">
              <a:avLst/>
            </a:prstGeom>
          </p:spPr>
          <p:txBody>
            <a:bodyPr lIns="0" tIns="0" rIns="0" bIns="0" rtlCol="0" anchor="t">
              <a:spAutoFit/>
            </a:bodyPr>
            <a:lstStyle/>
            <a:p>
              <a:pPr>
                <a:lnSpc>
                  <a:spcPts val="4270"/>
                </a:lnSpc>
              </a:pPr>
              <a:r>
                <a:rPr lang="en-US" sz="3050">
                  <a:solidFill>
                    <a:srgbClr val="262A55"/>
                  </a:solidFill>
                  <a:latin typeface="Nunito Bold"/>
                </a:rPr>
                <a:t>Xem giờ học trực tuyến cũng như giờ học "thực tế".</a:t>
              </a:r>
            </a:p>
          </p:txBody>
        </p:sp>
      </p:grpSp>
      <p:sp>
        <p:nvSpPr>
          <p:cNvPr id="5" name="TextBox 5"/>
          <p:cNvSpPr txBox="1"/>
          <p:nvPr/>
        </p:nvSpPr>
        <p:spPr>
          <a:xfrm>
            <a:off x="1028700" y="8011160"/>
            <a:ext cx="9924469" cy="1247140"/>
          </a:xfrm>
          <a:prstGeom prst="rect">
            <a:avLst/>
          </a:prstGeom>
        </p:spPr>
        <p:txBody>
          <a:bodyPr lIns="0" tIns="0" rIns="0" bIns="0" rtlCol="0" anchor="t">
            <a:spAutoFit/>
          </a:bodyPr>
          <a:lstStyle/>
          <a:p>
            <a:pPr>
              <a:lnSpc>
                <a:spcPts val="3359"/>
              </a:lnSpc>
            </a:pPr>
            <a:r>
              <a:rPr lang="en-US" sz="2400">
                <a:solidFill>
                  <a:srgbClr val="262A55"/>
                </a:solidFill>
                <a:latin typeface="Nunito"/>
              </a:rPr>
              <a:t>Tìm một nơi yên tĩnh để học. Tắt TV hoặc mọi tiếng nhạc xung quanh.</a:t>
            </a:r>
          </a:p>
          <a:p>
            <a:pPr>
              <a:lnSpc>
                <a:spcPts val="3359"/>
              </a:lnSpc>
            </a:pPr>
            <a:r>
              <a:rPr lang="en-US" sz="2400">
                <a:solidFill>
                  <a:srgbClr val="262A55"/>
                </a:solidFill>
                <a:latin typeface="Nunito"/>
              </a:rPr>
              <a:t>Để điện thoại ở chế độ im lặng và cách xa mình. Không ăn hay uống trong giờ học để tránh làm giáo viên và các bạn mất tập trung.</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533926" y="6186297"/>
            <a:ext cx="10323007" cy="993932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516110" y="1299644"/>
            <a:ext cx="4179320" cy="7687712"/>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1217" flipH="1">
            <a:off x="16492560" y="2263592"/>
            <a:ext cx="949890" cy="1135738"/>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1217">
            <a:off x="12166286" y="4275777"/>
            <a:ext cx="833933" cy="99709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14781" y="-1144686"/>
            <a:ext cx="19717562" cy="11507886"/>
          </a:xfrm>
          <a:prstGeom prst="rect">
            <a:avLst/>
          </a:prstGeom>
        </p:spPr>
      </p:pic>
      <p:sp>
        <p:nvSpPr>
          <p:cNvPr id="3" name="TextBox 3"/>
          <p:cNvSpPr txBox="1"/>
          <p:nvPr/>
        </p:nvSpPr>
        <p:spPr>
          <a:xfrm>
            <a:off x="3419549" y="953558"/>
            <a:ext cx="11448901" cy="743373"/>
          </a:xfrm>
          <a:prstGeom prst="rect">
            <a:avLst/>
          </a:prstGeom>
        </p:spPr>
        <p:txBody>
          <a:bodyPr lIns="0" tIns="0" rIns="0" bIns="0" rtlCol="0" anchor="t">
            <a:spAutoFit/>
          </a:bodyPr>
          <a:lstStyle/>
          <a:p>
            <a:pPr algn="ctr">
              <a:lnSpc>
                <a:spcPts val="6159"/>
              </a:lnSpc>
            </a:pPr>
            <a:r>
              <a:rPr lang="en-US" sz="4400">
                <a:solidFill>
                  <a:srgbClr val="FA7A4A"/>
                </a:solidFill>
                <a:latin typeface="Baloo"/>
              </a:rPr>
              <a:t>NHỮNG LỜI NHẮC KHÁC VỀ LỚP HỌC</a:t>
            </a:r>
          </a:p>
        </p:txBody>
      </p:sp>
      <p:grpSp>
        <p:nvGrpSpPr>
          <p:cNvPr id="4" name="Group 4"/>
          <p:cNvGrpSpPr/>
          <p:nvPr/>
        </p:nvGrpSpPr>
        <p:grpSpPr>
          <a:xfrm>
            <a:off x="1424939" y="2694046"/>
            <a:ext cx="4354315" cy="2193972"/>
            <a:chOff x="0" y="0"/>
            <a:chExt cx="5805754" cy="2925296"/>
          </a:xfrm>
        </p:grpSpPr>
        <p:sp>
          <p:nvSpPr>
            <p:cNvPr id="5" name="TextBox 5"/>
            <p:cNvSpPr txBox="1"/>
            <p:nvPr/>
          </p:nvSpPr>
          <p:spPr>
            <a:xfrm>
              <a:off x="0" y="-57150"/>
              <a:ext cx="5805754" cy="1276075"/>
            </a:xfrm>
            <a:prstGeom prst="rect">
              <a:avLst/>
            </a:prstGeom>
          </p:spPr>
          <p:txBody>
            <a:bodyPr lIns="0" tIns="0" rIns="0" bIns="0" rtlCol="0" anchor="t">
              <a:spAutoFit/>
            </a:bodyPr>
            <a:lstStyle/>
            <a:p>
              <a:pPr algn="ctr">
                <a:lnSpc>
                  <a:spcPts val="3920"/>
                </a:lnSpc>
              </a:pPr>
              <a:r>
                <a:rPr lang="en-US" sz="2800">
                  <a:solidFill>
                    <a:srgbClr val="7DABEA"/>
                  </a:solidFill>
                  <a:latin typeface="Nunito Bold"/>
                </a:rPr>
                <a:t>Đừng ngại</a:t>
              </a:r>
            </a:p>
            <a:p>
              <a:pPr algn="ctr">
                <a:lnSpc>
                  <a:spcPts val="3920"/>
                </a:lnSpc>
              </a:pPr>
              <a:r>
                <a:rPr lang="en-US" sz="2800">
                  <a:solidFill>
                    <a:srgbClr val="7DABEA"/>
                  </a:solidFill>
                  <a:latin typeface="Nunito Bold"/>
                </a:rPr>
                <a:t>đặt câu hỏi.</a:t>
              </a:r>
            </a:p>
          </p:txBody>
        </p:sp>
        <p:sp>
          <p:nvSpPr>
            <p:cNvPr id="6" name="TextBox 6"/>
            <p:cNvSpPr txBox="1"/>
            <p:nvPr/>
          </p:nvSpPr>
          <p:spPr>
            <a:xfrm>
              <a:off x="0" y="1480345"/>
              <a:ext cx="5805754" cy="1438382"/>
            </a:xfrm>
            <a:prstGeom prst="rect">
              <a:avLst/>
            </a:prstGeom>
          </p:spPr>
          <p:txBody>
            <a:bodyPr lIns="0" tIns="0" rIns="0" bIns="0" rtlCol="0" anchor="t">
              <a:spAutoFit/>
            </a:bodyPr>
            <a:lstStyle/>
            <a:p>
              <a:pPr algn="ctr">
                <a:lnSpc>
                  <a:spcPts val="2940"/>
                </a:lnSpc>
              </a:pPr>
              <a:r>
                <a:rPr lang="en-US" sz="2100">
                  <a:solidFill>
                    <a:srgbClr val="262A55"/>
                  </a:solidFill>
                  <a:latin typeface="Nunito"/>
                </a:rPr>
                <a:t>Hãy hỏi giáo viên nếu các em có điều gì chưa biết hoặc phần nào chưa hiểu rõ.</a:t>
              </a:r>
            </a:p>
          </p:txBody>
        </p:sp>
      </p:grpSp>
      <p:grpSp>
        <p:nvGrpSpPr>
          <p:cNvPr id="7" name="Group 7"/>
          <p:cNvGrpSpPr/>
          <p:nvPr/>
        </p:nvGrpSpPr>
        <p:grpSpPr>
          <a:xfrm>
            <a:off x="6966842" y="2694046"/>
            <a:ext cx="4354315" cy="2193972"/>
            <a:chOff x="0" y="0"/>
            <a:chExt cx="5805754" cy="2925296"/>
          </a:xfrm>
        </p:grpSpPr>
        <p:sp>
          <p:nvSpPr>
            <p:cNvPr id="8" name="TextBox 8"/>
            <p:cNvSpPr txBox="1"/>
            <p:nvPr/>
          </p:nvSpPr>
          <p:spPr>
            <a:xfrm>
              <a:off x="0" y="-57150"/>
              <a:ext cx="5805754" cy="1276075"/>
            </a:xfrm>
            <a:prstGeom prst="rect">
              <a:avLst/>
            </a:prstGeom>
          </p:spPr>
          <p:txBody>
            <a:bodyPr lIns="0" tIns="0" rIns="0" bIns="0" rtlCol="0" anchor="t">
              <a:spAutoFit/>
            </a:bodyPr>
            <a:lstStyle/>
            <a:p>
              <a:pPr algn="ctr">
                <a:lnSpc>
                  <a:spcPts val="3919"/>
                </a:lnSpc>
              </a:pPr>
              <a:r>
                <a:rPr lang="en-US" sz="2800">
                  <a:solidFill>
                    <a:srgbClr val="7DABEA"/>
                  </a:solidFill>
                  <a:latin typeface="Nunito Bold"/>
                </a:rPr>
                <a:t>Hãy nhã nhặn</a:t>
              </a:r>
            </a:p>
            <a:p>
              <a:pPr algn="ctr">
                <a:lnSpc>
                  <a:spcPts val="3919"/>
                </a:lnSpc>
              </a:pPr>
              <a:r>
                <a:rPr lang="en-US" sz="2800">
                  <a:solidFill>
                    <a:srgbClr val="7DABEA"/>
                  </a:solidFill>
                  <a:latin typeface="Nunito Bold"/>
                </a:rPr>
                <a:t>và lịch sự</a:t>
              </a:r>
            </a:p>
          </p:txBody>
        </p:sp>
        <p:sp>
          <p:nvSpPr>
            <p:cNvPr id="9" name="TextBox 9"/>
            <p:cNvSpPr txBox="1"/>
            <p:nvPr/>
          </p:nvSpPr>
          <p:spPr>
            <a:xfrm>
              <a:off x="0" y="1480345"/>
              <a:ext cx="5805754" cy="1438382"/>
            </a:xfrm>
            <a:prstGeom prst="rect">
              <a:avLst/>
            </a:prstGeom>
          </p:spPr>
          <p:txBody>
            <a:bodyPr lIns="0" tIns="0" rIns="0" bIns="0" rtlCol="0" anchor="t">
              <a:spAutoFit/>
            </a:bodyPr>
            <a:lstStyle/>
            <a:p>
              <a:pPr marL="0" lvl="0" indent="0" algn="ctr">
                <a:lnSpc>
                  <a:spcPts val="2939"/>
                </a:lnSpc>
                <a:spcBef>
                  <a:spcPct val="0"/>
                </a:spcBef>
              </a:pPr>
              <a:r>
                <a:rPr lang="en-US" sz="2099">
                  <a:solidFill>
                    <a:srgbClr val="262A55"/>
                  </a:solidFill>
                  <a:latin typeface="Nunito"/>
                </a:rPr>
                <a:t>Suy nghĩ kỹ trước khi nói. Nói</a:t>
              </a:r>
            </a:p>
            <a:p>
              <a:pPr marL="0" lvl="0" indent="0" algn="ctr">
                <a:lnSpc>
                  <a:spcPts val="2939"/>
                </a:lnSpc>
                <a:spcBef>
                  <a:spcPct val="0"/>
                </a:spcBef>
              </a:pPr>
              <a:r>
                <a:rPr lang="en-US" sz="2099">
                  <a:solidFill>
                    <a:srgbClr val="262A55"/>
                  </a:solidFill>
                  <a:latin typeface="Nunito"/>
                </a:rPr>
                <a:t>"cảm ơn" và "vui lòng" khi</a:t>
              </a:r>
            </a:p>
            <a:p>
              <a:pPr marL="0" lvl="0" indent="0" algn="ctr">
                <a:lnSpc>
                  <a:spcPts val="2939"/>
                </a:lnSpc>
                <a:spcBef>
                  <a:spcPct val="0"/>
                </a:spcBef>
              </a:pPr>
              <a:r>
                <a:rPr lang="en-US" sz="2099">
                  <a:solidFill>
                    <a:srgbClr val="262A55"/>
                  </a:solidFill>
                  <a:latin typeface="Nunito"/>
                </a:rPr>
                <a:t>thích hợp.</a:t>
              </a:r>
            </a:p>
          </p:txBody>
        </p:sp>
      </p:grpSp>
      <p:grpSp>
        <p:nvGrpSpPr>
          <p:cNvPr id="10" name="Group 10"/>
          <p:cNvGrpSpPr/>
          <p:nvPr/>
        </p:nvGrpSpPr>
        <p:grpSpPr>
          <a:xfrm>
            <a:off x="12508746" y="2694046"/>
            <a:ext cx="4354315" cy="2193972"/>
            <a:chOff x="0" y="0"/>
            <a:chExt cx="5805754" cy="2925296"/>
          </a:xfrm>
        </p:grpSpPr>
        <p:sp>
          <p:nvSpPr>
            <p:cNvPr id="11" name="TextBox 11"/>
            <p:cNvSpPr txBox="1"/>
            <p:nvPr/>
          </p:nvSpPr>
          <p:spPr>
            <a:xfrm>
              <a:off x="0" y="-57150"/>
              <a:ext cx="5805754" cy="1276075"/>
            </a:xfrm>
            <a:prstGeom prst="rect">
              <a:avLst/>
            </a:prstGeom>
          </p:spPr>
          <p:txBody>
            <a:bodyPr lIns="0" tIns="0" rIns="0" bIns="0" rtlCol="0" anchor="t">
              <a:spAutoFit/>
            </a:bodyPr>
            <a:lstStyle/>
            <a:p>
              <a:pPr algn="ctr">
                <a:lnSpc>
                  <a:spcPts val="3919"/>
                </a:lnSpc>
              </a:pPr>
              <a:r>
                <a:rPr lang="en-US" sz="2800">
                  <a:solidFill>
                    <a:srgbClr val="7DABEA"/>
                  </a:solidFill>
                  <a:latin typeface="Nunito Bold"/>
                </a:rPr>
                <a:t>Theo kịp bài học và</a:t>
              </a:r>
            </a:p>
            <a:p>
              <a:pPr algn="ctr">
                <a:lnSpc>
                  <a:spcPts val="3919"/>
                </a:lnSpc>
              </a:pPr>
              <a:r>
                <a:rPr lang="en-US" sz="2800">
                  <a:solidFill>
                    <a:srgbClr val="7DABEA"/>
                  </a:solidFill>
                  <a:latin typeface="Nunito Bold"/>
                </a:rPr>
                <a:t>bài tập về nhà</a:t>
              </a:r>
            </a:p>
          </p:txBody>
        </p:sp>
        <p:sp>
          <p:nvSpPr>
            <p:cNvPr id="12" name="TextBox 12"/>
            <p:cNvSpPr txBox="1"/>
            <p:nvPr/>
          </p:nvSpPr>
          <p:spPr>
            <a:xfrm>
              <a:off x="0" y="1480345"/>
              <a:ext cx="5805754" cy="1438382"/>
            </a:xfrm>
            <a:prstGeom prst="rect">
              <a:avLst/>
            </a:prstGeom>
          </p:spPr>
          <p:txBody>
            <a:bodyPr lIns="0" tIns="0" rIns="0" bIns="0" rtlCol="0" anchor="t">
              <a:spAutoFit/>
            </a:bodyPr>
            <a:lstStyle/>
            <a:p>
              <a:pPr marL="0" lvl="0" indent="0" algn="ctr">
                <a:lnSpc>
                  <a:spcPts val="2939"/>
                </a:lnSpc>
                <a:spcBef>
                  <a:spcPct val="0"/>
                </a:spcBef>
              </a:pPr>
              <a:r>
                <a:rPr lang="en-US" sz="2099">
                  <a:solidFill>
                    <a:srgbClr val="262A55"/>
                  </a:solidFill>
                  <a:latin typeface="Nunito"/>
                </a:rPr>
                <a:t>Xem lại ghi chép của mình. Tuân theo một lịch học cố định để các em không bị chậm các bài tập trên lớp.</a:t>
              </a:r>
            </a:p>
          </p:txBody>
        </p:sp>
      </p:grpSp>
      <p:grpSp>
        <p:nvGrpSpPr>
          <p:cNvPr id="13" name="Group 13"/>
          <p:cNvGrpSpPr/>
          <p:nvPr/>
        </p:nvGrpSpPr>
        <p:grpSpPr>
          <a:xfrm>
            <a:off x="12508746" y="5871090"/>
            <a:ext cx="4354315" cy="1824479"/>
            <a:chOff x="0" y="0"/>
            <a:chExt cx="5805754" cy="2432639"/>
          </a:xfrm>
        </p:grpSpPr>
        <p:sp>
          <p:nvSpPr>
            <p:cNvPr id="14" name="TextBox 14"/>
            <p:cNvSpPr txBox="1"/>
            <p:nvPr/>
          </p:nvSpPr>
          <p:spPr>
            <a:xfrm>
              <a:off x="0" y="-57150"/>
              <a:ext cx="5805754" cy="1276075"/>
            </a:xfrm>
            <a:prstGeom prst="rect">
              <a:avLst/>
            </a:prstGeom>
          </p:spPr>
          <p:txBody>
            <a:bodyPr lIns="0" tIns="0" rIns="0" bIns="0" rtlCol="0" anchor="t">
              <a:spAutoFit/>
            </a:bodyPr>
            <a:lstStyle/>
            <a:p>
              <a:pPr algn="ctr">
                <a:lnSpc>
                  <a:spcPts val="3919"/>
                </a:lnSpc>
              </a:pPr>
              <a:r>
                <a:rPr lang="en-US" sz="2800">
                  <a:solidFill>
                    <a:srgbClr val="7DABEA"/>
                  </a:solidFill>
                  <a:latin typeface="Nunito Bold"/>
                </a:rPr>
                <a:t>Giúp đỡ</a:t>
              </a:r>
            </a:p>
            <a:p>
              <a:pPr algn="ctr">
                <a:lnSpc>
                  <a:spcPts val="3919"/>
                </a:lnSpc>
              </a:pPr>
              <a:r>
                <a:rPr lang="en-US" sz="2800">
                  <a:solidFill>
                    <a:srgbClr val="7DABEA"/>
                  </a:solidFill>
                  <a:latin typeface="Nunito Bold"/>
                </a:rPr>
                <a:t>lẫn nhau</a:t>
              </a:r>
            </a:p>
          </p:txBody>
        </p:sp>
        <p:sp>
          <p:nvSpPr>
            <p:cNvPr id="15" name="TextBox 15"/>
            <p:cNvSpPr txBox="1"/>
            <p:nvPr/>
          </p:nvSpPr>
          <p:spPr>
            <a:xfrm>
              <a:off x="0" y="1480345"/>
              <a:ext cx="5805754" cy="947915"/>
            </a:xfrm>
            <a:prstGeom prst="rect">
              <a:avLst/>
            </a:prstGeom>
          </p:spPr>
          <p:txBody>
            <a:bodyPr lIns="0" tIns="0" rIns="0" bIns="0" rtlCol="0" anchor="t">
              <a:spAutoFit/>
            </a:bodyPr>
            <a:lstStyle/>
            <a:p>
              <a:pPr marL="0" lvl="0" indent="0" algn="ctr">
                <a:lnSpc>
                  <a:spcPts val="2939"/>
                </a:lnSpc>
                <a:spcBef>
                  <a:spcPct val="0"/>
                </a:spcBef>
              </a:pPr>
              <a:r>
                <a:rPr lang="en-US" sz="2099">
                  <a:solidFill>
                    <a:srgbClr val="262A55"/>
                  </a:solidFill>
                  <a:latin typeface="Nunito"/>
                </a:rPr>
                <a:t>Đối xử tốt với mọi người. Động viên và giúp đỡ nhau cùng tiến bộ.</a:t>
              </a:r>
            </a:p>
          </p:txBody>
        </p:sp>
      </p:grpSp>
      <p:grpSp>
        <p:nvGrpSpPr>
          <p:cNvPr id="16" name="Group 16"/>
          <p:cNvGrpSpPr/>
          <p:nvPr/>
        </p:nvGrpSpPr>
        <p:grpSpPr>
          <a:xfrm>
            <a:off x="6966842" y="5871090"/>
            <a:ext cx="4354315" cy="2193972"/>
            <a:chOff x="0" y="0"/>
            <a:chExt cx="5805754" cy="2925296"/>
          </a:xfrm>
        </p:grpSpPr>
        <p:sp>
          <p:nvSpPr>
            <p:cNvPr id="17" name="TextBox 17"/>
            <p:cNvSpPr txBox="1"/>
            <p:nvPr/>
          </p:nvSpPr>
          <p:spPr>
            <a:xfrm>
              <a:off x="0" y="-57150"/>
              <a:ext cx="5805754" cy="1276075"/>
            </a:xfrm>
            <a:prstGeom prst="rect">
              <a:avLst/>
            </a:prstGeom>
          </p:spPr>
          <p:txBody>
            <a:bodyPr lIns="0" tIns="0" rIns="0" bIns="0" rtlCol="0" anchor="t">
              <a:spAutoFit/>
            </a:bodyPr>
            <a:lstStyle/>
            <a:p>
              <a:pPr algn="ctr">
                <a:lnSpc>
                  <a:spcPts val="3919"/>
                </a:lnSpc>
              </a:pPr>
              <a:r>
                <a:rPr lang="en-US" sz="2800">
                  <a:solidFill>
                    <a:srgbClr val="7DABEA"/>
                  </a:solidFill>
                  <a:latin typeface="Nunito Bold"/>
                </a:rPr>
                <a:t>Tạm nghỉ ngơi sau khi</a:t>
              </a:r>
            </a:p>
            <a:p>
              <a:pPr algn="ctr">
                <a:lnSpc>
                  <a:spcPts val="3919"/>
                </a:lnSpc>
              </a:pPr>
              <a:r>
                <a:rPr lang="en-US" sz="2800">
                  <a:solidFill>
                    <a:srgbClr val="7DABEA"/>
                  </a:solidFill>
                  <a:latin typeface="Nunito Bold"/>
                </a:rPr>
                <a:t>học trực tuyến</a:t>
              </a:r>
            </a:p>
          </p:txBody>
        </p:sp>
        <p:sp>
          <p:nvSpPr>
            <p:cNvPr id="18" name="TextBox 18"/>
            <p:cNvSpPr txBox="1"/>
            <p:nvPr/>
          </p:nvSpPr>
          <p:spPr>
            <a:xfrm>
              <a:off x="0" y="1480345"/>
              <a:ext cx="5805754" cy="2419317"/>
            </a:xfrm>
            <a:prstGeom prst="rect">
              <a:avLst/>
            </a:prstGeom>
          </p:spPr>
          <p:txBody>
            <a:bodyPr lIns="0" tIns="0" rIns="0" bIns="0" rtlCol="0" anchor="t">
              <a:spAutoFit/>
            </a:bodyPr>
            <a:lstStyle/>
            <a:p>
              <a:pPr marL="0" lvl="0" indent="0" algn="ctr">
                <a:lnSpc>
                  <a:spcPts val="2939"/>
                </a:lnSpc>
                <a:spcBef>
                  <a:spcPct val="0"/>
                </a:spcBef>
              </a:pPr>
              <a:r>
                <a:rPr lang="en-US" sz="2099">
                  <a:solidFill>
                    <a:srgbClr val="262A55"/>
                  </a:solidFill>
                  <a:latin typeface="Nunito"/>
                </a:rPr>
                <a:t>Dành thời gian để nạp năng lượng và tham gia vào các hoạt động ngoài đời. Cố gắng cân bằng và dành thời gian cho sở thích</a:t>
              </a:r>
            </a:p>
            <a:p>
              <a:pPr marL="0" lvl="0" indent="0" algn="ctr">
                <a:lnSpc>
                  <a:spcPts val="2939"/>
                </a:lnSpc>
                <a:spcBef>
                  <a:spcPct val="0"/>
                </a:spcBef>
              </a:pPr>
              <a:r>
                <a:rPr lang="en-US" sz="2099">
                  <a:solidFill>
                    <a:srgbClr val="262A55"/>
                  </a:solidFill>
                  <a:latin typeface="Nunito"/>
                </a:rPr>
                <a:t>của các em.</a:t>
              </a:r>
            </a:p>
          </p:txBody>
        </p:sp>
      </p:grpSp>
      <p:grpSp>
        <p:nvGrpSpPr>
          <p:cNvPr id="19" name="Group 19"/>
          <p:cNvGrpSpPr/>
          <p:nvPr/>
        </p:nvGrpSpPr>
        <p:grpSpPr>
          <a:xfrm>
            <a:off x="1424939" y="5871090"/>
            <a:ext cx="4354315" cy="2193972"/>
            <a:chOff x="0" y="0"/>
            <a:chExt cx="5805754" cy="2925296"/>
          </a:xfrm>
        </p:grpSpPr>
        <p:sp>
          <p:nvSpPr>
            <p:cNvPr id="20" name="TextBox 20"/>
            <p:cNvSpPr txBox="1"/>
            <p:nvPr/>
          </p:nvSpPr>
          <p:spPr>
            <a:xfrm>
              <a:off x="0" y="-57150"/>
              <a:ext cx="5805754" cy="1276075"/>
            </a:xfrm>
            <a:prstGeom prst="rect">
              <a:avLst/>
            </a:prstGeom>
          </p:spPr>
          <p:txBody>
            <a:bodyPr lIns="0" tIns="0" rIns="0" bIns="0" rtlCol="0" anchor="t">
              <a:spAutoFit/>
            </a:bodyPr>
            <a:lstStyle/>
            <a:p>
              <a:pPr algn="ctr">
                <a:lnSpc>
                  <a:spcPts val="3919"/>
                </a:lnSpc>
              </a:pPr>
              <a:r>
                <a:rPr lang="en-US" sz="2800">
                  <a:solidFill>
                    <a:srgbClr val="7DABEA"/>
                  </a:solidFill>
                  <a:latin typeface="Nunito Bold"/>
                </a:rPr>
                <a:t>Nộp bài tập theo</a:t>
              </a:r>
            </a:p>
            <a:p>
              <a:pPr algn="ctr">
                <a:lnSpc>
                  <a:spcPts val="3919"/>
                </a:lnSpc>
              </a:pPr>
              <a:r>
                <a:rPr lang="en-US" sz="2800">
                  <a:solidFill>
                    <a:srgbClr val="7DABEA"/>
                  </a:solidFill>
                  <a:latin typeface="Nunito Bold"/>
                </a:rPr>
                <a:t>đúng yêu cầu</a:t>
              </a:r>
            </a:p>
          </p:txBody>
        </p:sp>
        <p:sp>
          <p:nvSpPr>
            <p:cNvPr id="21" name="TextBox 21"/>
            <p:cNvSpPr txBox="1"/>
            <p:nvPr/>
          </p:nvSpPr>
          <p:spPr>
            <a:xfrm>
              <a:off x="0" y="1480345"/>
              <a:ext cx="5805754" cy="947915"/>
            </a:xfrm>
            <a:prstGeom prst="rect">
              <a:avLst/>
            </a:prstGeom>
          </p:spPr>
          <p:txBody>
            <a:bodyPr lIns="0" tIns="0" rIns="0" bIns="0" rtlCol="0" anchor="t">
              <a:spAutoFit/>
            </a:bodyPr>
            <a:lstStyle/>
            <a:p>
              <a:pPr marL="0" lvl="0" indent="0" algn="ctr">
                <a:lnSpc>
                  <a:spcPts val="2939"/>
                </a:lnSpc>
                <a:spcBef>
                  <a:spcPct val="0"/>
                </a:spcBef>
              </a:pPr>
              <a:r>
                <a:rPr lang="en-US" sz="2099">
                  <a:solidFill>
                    <a:srgbClr val="262A55"/>
                  </a:solidFill>
                  <a:latin typeface="Nunito"/>
                </a:rPr>
                <a:t>Tuân theo quy tắc và hướng dẫn của giáo viên về cách nộp bài trực tuyến.</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834331" y="1028700"/>
            <a:ext cx="5855332" cy="791261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759946">
            <a:off x="-11830331" y="3869401"/>
            <a:ext cx="20724169" cy="2435532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28700" y="5485998"/>
            <a:ext cx="5088213" cy="4116827"/>
          </a:xfrm>
          <a:prstGeom prst="rect">
            <a:avLst/>
          </a:prstGeom>
        </p:spPr>
      </p:pic>
      <p:grpSp>
        <p:nvGrpSpPr>
          <p:cNvPr id="5" name="Group 5"/>
          <p:cNvGrpSpPr/>
          <p:nvPr/>
        </p:nvGrpSpPr>
        <p:grpSpPr>
          <a:xfrm>
            <a:off x="11761703" y="2452619"/>
            <a:ext cx="4000587" cy="4690557"/>
            <a:chOff x="0" y="-54189"/>
            <a:chExt cx="5334116" cy="6254077"/>
          </a:xfrm>
        </p:grpSpPr>
        <p:sp>
          <p:nvSpPr>
            <p:cNvPr id="6" name="TextBox 6"/>
            <p:cNvSpPr txBox="1"/>
            <p:nvPr/>
          </p:nvSpPr>
          <p:spPr>
            <a:xfrm>
              <a:off x="0" y="-54189"/>
              <a:ext cx="5334116" cy="644654"/>
            </a:xfrm>
            <a:prstGeom prst="rect">
              <a:avLst/>
            </a:prstGeom>
          </p:spPr>
          <p:txBody>
            <a:bodyPr lIns="0" tIns="0" rIns="0" bIns="0" rtlCol="0" anchor="t">
              <a:spAutoFit/>
            </a:bodyPr>
            <a:lstStyle/>
            <a:p>
              <a:pPr algn="ctr">
                <a:lnSpc>
                  <a:spcPts val="4113"/>
                </a:lnSpc>
              </a:pPr>
              <a:r>
                <a:rPr lang="en-US" sz="2937">
                  <a:solidFill>
                    <a:srgbClr val="262A55"/>
                  </a:solidFill>
                  <a:latin typeface="Nunito Bold"/>
                </a:rPr>
                <a:t>Địa chỉ E-mail</a:t>
              </a:r>
            </a:p>
          </p:txBody>
        </p:sp>
        <p:sp>
          <p:nvSpPr>
            <p:cNvPr id="7" name="TextBox 7"/>
            <p:cNvSpPr txBox="1"/>
            <p:nvPr/>
          </p:nvSpPr>
          <p:spPr>
            <a:xfrm>
              <a:off x="0" y="708901"/>
              <a:ext cx="5334116" cy="575503"/>
            </a:xfrm>
            <a:prstGeom prst="rect">
              <a:avLst/>
            </a:prstGeom>
          </p:spPr>
          <p:txBody>
            <a:bodyPr lIns="0" tIns="0" rIns="0" bIns="0" rtlCol="0" anchor="t">
              <a:spAutoFit/>
            </a:bodyPr>
            <a:lstStyle/>
            <a:p>
              <a:pPr algn="ctr">
                <a:lnSpc>
                  <a:spcPts val="3640"/>
                </a:lnSpc>
              </a:pPr>
              <a:r>
                <a:rPr lang="en-US" sz="2600">
                  <a:solidFill>
                    <a:srgbClr val="262A55"/>
                  </a:solidFill>
                  <a:latin typeface="Nunito"/>
                </a:rPr>
                <a:t>xinchao@trangwebhay</a:t>
              </a:r>
            </a:p>
          </p:txBody>
        </p:sp>
        <p:sp>
          <p:nvSpPr>
            <p:cNvPr id="8" name="TextBox 8"/>
            <p:cNvSpPr txBox="1"/>
            <p:nvPr/>
          </p:nvSpPr>
          <p:spPr>
            <a:xfrm>
              <a:off x="0" y="2403553"/>
              <a:ext cx="5334116" cy="644654"/>
            </a:xfrm>
            <a:prstGeom prst="rect">
              <a:avLst/>
            </a:prstGeom>
          </p:spPr>
          <p:txBody>
            <a:bodyPr lIns="0" tIns="0" rIns="0" bIns="0" rtlCol="0" anchor="t">
              <a:spAutoFit/>
            </a:bodyPr>
            <a:lstStyle/>
            <a:p>
              <a:pPr algn="ctr">
                <a:lnSpc>
                  <a:spcPts val="4113"/>
                </a:lnSpc>
              </a:pPr>
              <a:r>
                <a:rPr lang="en-US" sz="2937">
                  <a:solidFill>
                    <a:srgbClr val="262A55"/>
                  </a:solidFill>
                  <a:latin typeface="Nunito Bold"/>
                </a:rPr>
                <a:t>Số Di động</a:t>
              </a:r>
            </a:p>
          </p:txBody>
        </p:sp>
        <p:sp>
          <p:nvSpPr>
            <p:cNvPr id="10" name="TextBox 10"/>
            <p:cNvSpPr txBox="1"/>
            <p:nvPr/>
          </p:nvSpPr>
          <p:spPr>
            <a:xfrm>
              <a:off x="0" y="4861295"/>
              <a:ext cx="5334116" cy="644654"/>
            </a:xfrm>
            <a:prstGeom prst="rect">
              <a:avLst/>
            </a:prstGeom>
          </p:spPr>
          <p:txBody>
            <a:bodyPr lIns="0" tIns="0" rIns="0" bIns="0" rtlCol="0" anchor="t">
              <a:spAutoFit/>
            </a:bodyPr>
            <a:lstStyle/>
            <a:p>
              <a:pPr algn="ctr">
                <a:lnSpc>
                  <a:spcPts val="4113"/>
                </a:lnSpc>
              </a:pPr>
              <a:r>
                <a:rPr lang="en-US" sz="2937">
                  <a:solidFill>
                    <a:srgbClr val="262A55"/>
                  </a:solidFill>
                  <a:latin typeface="Nunito Bold"/>
                </a:rPr>
                <a:t>Giờ Tư vấn</a:t>
              </a:r>
            </a:p>
          </p:txBody>
        </p:sp>
        <p:sp>
          <p:nvSpPr>
            <p:cNvPr id="11" name="TextBox 11"/>
            <p:cNvSpPr txBox="1"/>
            <p:nvPr/>
          </p:nvSpPr>
          <p:spPr>
            <a:xfrm>
              <a:off x="0" y="5624385"/>
              <a:ext cx="5334116" cy="575503"/>
            </a:xfrm>
            <a:prstGeom prst="rect">
              <a:avLst/>
            </a:prstGeom>
          </p:spPr>
          <p:txBody>
            <a:bodyPr lIns="0" tIns="0" rIns="0" bIns="0" rtlCol="0" anchor="t">
              <a:spAutoFit/>
            </a:bodyPr>
            <a:lstStyle/>
            <a:p>
              <a:pPr algn="ctr">
                <a:lnSpc>
                  <a:spcPts val="3640"/>
                </a:lnSpc>
              </a:pPr>
              <a:r>
                <a:rPr lang="en-US" sz="2600">
                  <a:solidFill>
                    <a:srgbClr val="262A55"/>
                  </a:solidFill>
                  <a:latin typeface="Nunito"/>
                </a:rPr>
                <a:t>16:00 - 18:00</a:t>
              </a:r>
            </a:p>
          </p:txBody>
        </p:sp>
      </p:grpSp>
      <p:sp>
        <p:nvSpPr>
          <p:cNvPr id="13" name="TextBox 13"/>
          <p:cNvSpPr txBox="1"/>
          <p:nvPr/>
        </p:nvSpPr>
        <p:spPr>
          <a:xfrm>
            <a:off x="1028700" y="1028700"/>
            <a:ext cx="8115300" cy="1998133"/>
          </a:xfrm>
          <a:prstGeom prst="rect">
            <a:avLst/>
          </a:prstGeom>
        </p:spPr>
        <p:txBody>
          <a:bodyPr lIns="0" tIns="0" rIns="0" bIns="0" rtlCol="0" anchor="t">
            <a:spAutoFit/>
          </a:bodyPr>
          <a:lstStyle/>
          <a:p>
            <a:pPr>
              <a:lnSpc>
                <a:spcPts val="7920"/>
              </a:lnSpc>
            </a:pPr>
            <a:r>
              <a:rPr lang="en-US" sz="6600">
                <a:solidFill>
                  <a:srgbClr val="F8F5EF"/>
                </a:solidFill>
                <a:latin typeface="Baloo Bold"/>
              </a:rPr>
              <a:t>BẠN CÓ CÂU HỎI? BẠN CẦN GIẢI THÍCH?</a:t>
            </a:r>
          </a:p>
        </p:txBody>
      </p:sp>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21217" flipH="1">
            <a:off x="5327340" y="5751598"/>
            <a:ext cx="595121" cy="711557"/>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21217">
            <a:off x="731140" y="7829985"/>
            <a:ext cx="595121" cy="7115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465896" y="-429419"/>
            <a:ext cx="15678716" cy="9150669"/>
          </a:xfrm>
          <a:prstGeom prst="rect">
            <a:avLst/>
          </a:prstGeom>
        </p:spPr>
      </p:pic>
      <p:grpSp>
        <p:nvGrpSpPr>
          <p:cNvPr id="3" name="Group 3"/>
          <p:cNvGrpSpPr/>
          <p:nvPr/>
        </p:nvGrpSpPr>
        <p:grpSpPr>
          <a:xfrm>
            <a:off x="6865784" y="1469186"/>
            <a:ext cx="10393516" cy="4769575"/>
            <a:chOff x="0" y="0"/>
            <a:chExt cx="13858021" cy="6359433"/>
          </a:xfrm>
        </p:grpSpPr>
        <p:sp>
          <p:nvSpPr>
            <p:cNvPr id="4" name="TextBox 4"/>
            <p:cNvSpPr txBox="1"/>
            <p:nvPr/>
          </p:nvSpPr>
          <p:spPr>
            <a:xfrm>
              <a:off x="0" y="100846"/>
              <a:ext cx="13858021" cy="3738682"/>
            </a:xfrm>
            <a:prstGeom prst="rect">
              <a:avLst/>
            </a:prstGeom>
          </p:spPr>
          <p:txBody>
            <a:bodyPr lIns="0" tIns="0" rIns="0" bIns="0" rtlCol="0" anchor="t">
              <a:spAutoFit/>
            </a:bodyPr>
            <a:lstStyle/>
            <a:p>
              <a:pPr algn="ctr">
                <a:lnSpc>
                  <a:spcPts val="7390"/>
                </a:lnSpc>
              </a:pPr>
              <a:r>
                <a:rPr lang="en-US" sz="6158">
                  <a:solidFill>
                    <a:srgbClr val="FA7A4A"/>
                  </a:solidFill>
                  <a:latin typeface="Baloo Bold"/>
                </a:rPr>
                <a:t>CÁC EM HỌC SINH THÂN MẾN!</a:t>
              </a:r>
            </a:p>
            <a:p>
              <a:pPr algn="ctr">
                <a:lnSpc>
                  <a:spcPts val="7390"/>
                </a:lnSpc>
              </a:pPr>
              <a:r>
                <a:rPr lang="en-US" sz="6158">
                  <a:solidFill>
                    <a:srgbClr val="FA7A4A"/>
                  </a:solidFill>
                  <a:latin typeface="Baloo Bold"/>
                </a:rPr>
                <a:t>CHÀO MỪNG CÁC EM ĐẾN LỚP HỌC TRỰC TUYẾN!</a:t>
              </a:r>
            </a:p>
          </p:txBody>
        </p:sp>
        <p:sp>
          <p:nvSpPr>
            <p:cNvPr id="5" name="TextBox 5"/>
            <p:cNvSpPr txBox="1"/>
            <p:nvPr/>
          </p:nvSpPr>
          <p:spPr>
            <a:xfrm>
              <a:off x="0" y="4424376"/>
              <a:ext cx="11830795" cy="1926590"/>
            </a:xfrm>
            <a:prstGeom prst="rect">
              <a:avLst/>
            </a:prstGeom>
          </p:spPr>
          <p:txBody>
            <a:bodyPr lIns="0" tIns="0" rIns="0" bIns="0" rtlCol="0" anchor="t">
              <a:spAutoFit/>
            </a:bodyPr>
            <a:lstStyle/>
            <a:p>
              <a:pPr>
                <a:lnSpc>
                  <a:spcPts val="3919"/>
                </a:lnSpc>
              </a:pPr>
              <a:r>
                <a:rPr lang="en-US" sz="2800">
                  <a:solidFill>
                    <a:srgbClr val="262A55"/>
                  </a:solidFill>
                  <a:latin typeface="Nunito Bold"/>
                </a:rPr>
                <a:t>Cô hy vọng các em cũng đã sẵn sàng như cô để</a:t>
              </a:r>
            </a:p>
            <a:p>
              <a:pPr>
                <a:lnSpc>
                  <a:spcPts val="3919"/>
                </a:lnSpc>
              </a:pPr>
              <a:r>
                <a:rPr lang="en-US" sz="2800">
                  <a:solidFill>
                    <a:srgbClr val="262A55"/>
                  </a:solidFill>
                  <a:latin typeface="Nunito Bold"/>
                </a:rPr>
                <a:t>giờ học bắt đầu thật vui vé. Mọi người cùng trong</a:t>
              </a:r>
            </a:p>
            <a:p>
              <a:pPr>
                <a:lnSpc>
                  <a:spcPts val="3919"/>
                </a:lnSpc>
              </a:pPr>
              <a:r>
                <a:rPr lang="en-US" sz="2800">
                  <a:solidFill>
                    <a:srgbClr val="262A55"/>
                  </a:solidFill>
                  <a:latin typeface="Nunito Bold"/>
                </a:rPr>
                <a:t>một lớp, vì vậy hãy tôn trọng và giúp đỡ lẫn nhau.</a:t>
              </a:r>
            </a:p>
          </p:txBody>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75415" y="2851357"/>
            <a:ext cx="6841311" cy="924501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68370">
            <a:off x="3817189" y="1983985"/>
            <a:ext cx="948535" cy="113411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1C3F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0576299" cy="3804970"/>
            <a:chOff x="0" y="0"/>
            <a:chExt cx="14101732" cy="5073293"/>
          </a:xfrm>
        </p:grpSpPr>
        <p:sp>
          <p:nvSpPr>
            <p:cNvPr id="3" name="TextBox 3"/>
            <p:cNvSpPr txBox="1"/>
            <p:nvPr/>
          </p:nvSpPr>
          <p:spPr>
            <a:xfrm>
              <a:off x="0" y="0"/>
              <a:ext cx="14101732" cy="3522133"/>
            </a:xfrm>
            <a:prstGeom prst="rect">
              <a:avLst/>
            </a:prstGeom>
          </p:spPr>
          <p:txBody>
            <a:bodyPr lIns="0" tIns="0" rIns="0" bIns="0" rtlCol="0" anchor="t">
              <a:spAutoFit/>
            </a:bodyPr>
            <a:lstStyle/>
            <a:p>
              <a:pPr>
                <a:lnSpc>
                  <a:spcPts val="6959"/>
                </a:lnSpc>
              </a:pPr>
              <a:r>
                <a:rPr lang="en-US" sz="5800">
                  <a:solidFill>
                    <a:srgbClr val="F8F5EF"/>
                  </a:solidFill>
                  <a:latin typeface="Baloo Bold"/>
                </a:rPr>
                <a:t>"GIÁO DỤC KHÔNG PHẢI LÀ VIỆC ĐỔ ĐẦY MỘT CÁI XÔ MÀ LÀ THẮP SÁNG MỘT NGỌN LỬA".</a:t>
              </a:r>
            </a:p>
          </p:txBody>
        </p:sp>
        <p:sp>
          <p:nvSpPr>
            <p:cNvPr id="4" name="TextBox 4"/>
            <p:cNvSpPr txBox="1"/>
            <p:nvPr/>
          </p:nvSpPr>
          <p:spPr>
            <a:xfrm>
              <a:off x="0" y="4375216"/>
              <a:ext cx="6154849" cy="705132"/>
            </a:xfrm>
            <a:prstGeom prst="rect">
              <a:avLst/>
            </a:prstGeom>
          </p:spPr>
          <p:txBody>
            <a:bodyPr lIns="0" tIns="0" rIns="0" bIns="0" rtlCol="0" anchor="t">
              <a:spAutoFit/>
            </a:bodyPr>
            <a:lstStyle/>
            <a:p>
              <a:pPr>
                <a:lnSpc>
                  <a:spcPts val="4480"/>
                </a:lnSpc>
              </a:pPr>
              <a:r>
                <a:rPr lang="en-US" sz="3200">
                  <a:solidFill>
                    <a:srgbClr val="262A55"/>
                  </a:solidFill>
                  <a:latin typeface="Nunito Bold"/>
                </a:rPr>
                <a:t>W.B. Yeats</a:t>
              </a: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556123" y="8245433"/>
            <a:ext cx="30579547" cy="1528977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397297" y="2299185"/>
            <a:ext cx="4646337" cy="732230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51305" r="74364"/>
          <a:stretch>
            <a:fillRect/>
          </a:stretch>
        </p:blipFill>
        <p:spPr>
          <a:xfrm>
            <a:off x="10108083" y="6731245"/>
            <a:ext cx="1811131" cy="252705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492821">
            <a:off x="16249478" y="2546074"/>
            <a:ext cx="951870" cy="666309"/>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693098">
            <a:off x="11685252" y="5240913"/>
            <a:ext cx="951870" cy="6663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2" name="TextBox 2"/>
          <p:cNvSpPr txBox="1"/>
          <p:nvPr/>
        </p:nvSpPr>
        <p:spPr>
          <a:xfrm>
            <a:off x="1028700" y="1159510"/>
            <a:ext cx="16230600" cy="1245235"/>
          </a:xfrm>
          <a:prstGeom prst="rect">
            <a:avLst/>
          </a:prstGeom>
        </p:spPr>
        <p:txBody>
          <a:bodyPr lIns="0" tIns="0" rIns="0" bIns="0" rtlCol="0" anchor="t">
            <a:spAutoFit/>
          </a:bodyPr>
          <a:lstStyle/>
          <a:p>
            <a:pPr marL="0" lvl="0" indent="0" algn="ctr">
              <a:lnSpc>
                <a:spcPts val="5040"/>
              </a:lnSpc>
              <a:spcBef>
                <a:spcPct val="0"/>
              </a:spcBef>
            </a:pPr>
            <a:r>
              <a:rPr lang="en-US" sz="3600">
                <a:solidFill>
                  <a:srgbClr val="262A55"/>
                </a:solidFill>
                <a:latin typeface="Nunito Bold"/>
              </a:rPr>
              <a:t>Để lớp học trực tuyến của chúng ta trở thành môi trường lành mạnh</a:t>
            </a:r>
          </a:p>
          <a:p>
            <a:pPr marL="0" lvl="0" indent="0" algn="ctr">
              <a:lnSpc>
                <a:spcPts val="5040"/>
              </a:lnSpc>
              <a:spcBef>
                <a:spcPct val="0"/>
              </a:spcBef>
            </a:pPr>
            <a:r>
              <a:rPr lang="en-US" sz="3600">
                <a:solidFill>
                  <a:srgbClr val="262A55"/>
                </a:solidFill>
                <a:latin typeface="Nunito Bold"/>
              </a:rPr>
              <a:t>và hiệu quả, các em hãy ghi nhớ những điều sau.</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50941" y="3384175"/>
            <a:ext cx="6100884" cy="5874125"/>
          </a:xfrm>
          <a:prstGeom prst="rect">
            <a:avLst/>
          </a:prstGeom>
        </p:spPr>
      </p:pic>
      <p:grpSp>
        <p:nvGrpSpPr>
          <p:cNvPr id="4" name="Group 4"/>
          <p:cNvGrpSpPr/>
          <p:nvPr/>
        </p:nvGrpSpPr>
        <p:grpSpPr>
          <a:xfrm>
            <a:off x="3041416" y="4889147"/>
            <a:ext cx="4519933" cy="2864180"/>
            <a:chOff x="0" y="0"/>
            <a:chExt cx="6026578" cy="3818907"/>
          </a:xfrm>
        </p:grpSpPr>
        <p:sp>
          <p:nvSpPr>
            <p:cNvPr id="5" name="TextBox 5"/>
            <p:cNvSpPr txBox="1"/>
            <p:nvPr/>
          </p:nvSpPr>
          <p:spPr>
            <a:xfrm>
              <a:off x="0" y="13758"/>
              <a:ext cx="6026578" cy="1683808"/>
            </a:xfrm>
            <a:prstGeom prst="rect">
              <a:avLst/>
            </a:prstGeom>
          </p:spPr>
          <p:txBody>
            <a:bodyPr lIns="0" tIns="0" rIns="0" bIns="0" rtlCol="0" anchor="t">
              <a:spAutoFit/>
            </a:bodyPr>
            <a:lstStyle/>
            <a:p>
              <a:pPr algn="ctr">
                <a:lnSpc>
                  <a:spcPts val="5040"/>
                </a:lnSpc>
              </a:pPr>
              <a:r>
                <a:rPr lang="en-US" sz="4200">
                  <a:solidFill>
                    <a:srgbClr val="F8F5EF"/>
                  </a:solidFill>
                  <a:latin typeface="Baloo Bold"/>
                </a:rPr>
                <a:t>LỜI NHẮC TRONG LỚP HỌC</a:t>
              </a:r>
            </a:p>
          </p:txBody>
        </p:sp>
        <p:sp>
          <p:nvSpPr>
            <p:cNvPr id="6" name="TextBox 6"/>
            <p:cNvSpPr txBox="1"/>
            <p:nvPr/>
          </p:nvSpPr>
          <p:spPr>
            <a:xfrm>
              <a:off x="0" y="1883850"/>
              <a:ext cx="6026578" cy="1926590"/>
            </a:xfrm>
            <a:prstGeom prst="rect">
              <a:avLst/>
            </a:prstGeom>
          </p:spPr>
          <p:txBody>
            <a:bodyPr lIns="0" tIns="0" rIns="0" bIns="0" rtlCol="0" anchor="t">
              <a:spAutoFit/>
            </a:bodyPr>
            <a:lstStyle/>
            <a:p>
              <a:pPr algn="ctr">
                <a:lnSpc>
                  <a:spcPts val="3919"/>
                </a:lnSpc>
              </a:pPr>
              <a:r>
                <a:rPr lang="en-US" sz="2800">
                  <a:solidFill>
                    <a:srgbClr val="F8F5EF"/>
                  </a:solidFill>
                  <a:latin typeface="Nunito"/>
                </a:rPr>
                <a:t>Chúng ta cần ghi nhớ và tuân theo các quy tắc</a:t>
              </a:r>
            </a:p>
            <a:p>
              <a:pPr algn="ctr">
                <a:lnSpc>
                  <a:spcPts val="3919"/>
                </a:lnSpc>
              </a:pPr>
              <a:r>
                <a:rPr lang="en-US" sz="2800">
                  <a:solidFill>
                    <a:srgbClr val="F8F5EF"/>
                  </a:solidFill>
                  <a:latin typeface="Nunito"/>
                </a:rPr>
                <a:t>đơn giản này trong giờ học.</a:t>
              </a:r>
            </a:p>
          </p:txBody>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936176" y="3384175"/>
            <a:ext cx="6100884" cy="5874125"/>
          </a:xfrm>
          <a:prstGeom prst="rect">
            <a:avLst/>
          </a:prstGeom>
        </p:spPr>
      </p:pic>
      <p:grpSp>
        <p:nvGrpSpPr>
          <p:cNvPr id="8" name="Group 8"/>
          <p:cNvGrpSpPr/>
          <p:nvPr/>
        </p:nvGrpSpPr>
        <p:grpSpPr>
          <a:xfrm>
            <a:off x="10726651" y="4889147"/>
            <a:ext cx="4519933" cy="2864180"/>
            <a:chOff x="0" y="0"/>
            <a:chExt cx="6026578" cy="3818907"/>
          </a:xfrm>
        </p:grpSpPr>
        <p:sp>
          <p:nvSpPr>
            <p:cNvPr id="9" name="TextBox 9"/>
            <p:cNvSpPr txBox="1"/>
            <p:nvPr/>
          </p:nvSpPr>
          <p:spPr>
            <a:xfrm>
              <a:off x="0" y="13758"/>
              <a:ext cx="6026578" cy="1683808"/>
            </a:xfrm>
            <a:prstGeom prst="rect">
              <a:avLst/>
            </a:prstGeom>
          </p:spPr>
          <p:txBody>
            <a:bodyPr lIns="0" tIns="0" rIns="0" bIns="0" rtlCol="0" anchor="t">
              <a:spAutoFit/>
            </a:bodyPr>
            <a:lstStyle/>
            <a:p>
              <a:pPr algn="ctr">
                <a:lnSpc>
                  <a:spcPts val="5040"/>
                </a:lnSpc>
              </a:pPr>
              <a:r>
                <a:rPr lang="en-US" sz="4200">
                  <a:solidFill>
                    <a:srgbClr val="F8F5EF"/>
                  </a:solidFill>
                  <a:latin typeface="Baloo Bold"/>
                </a:rPr>
                <a:t>QUY TẮC ỨNG XỬ TRỰC TUYẾN</a:t>
              </a:r>
            </a:p>
          </p:txBody>
        </p:sp>
        <p:sp>
          <p:nvSpPr>
            <p:cNvPr id="10" name="TextBox 10"/>
            <p:cNvSpPr txBox="1"/>
            <p:nvPr/>
          </p:nvSpPr>
          <p:spPr>
            <a:xfrm>
              <a:off x="0" y="1883850"/>
              <a:ext cx="6026578" cy="1926590"/>
            </a:xfrm>
            <a:prstGeom prst="rect">
              <a:avLst/>
            </a:prstGeom>
          </p:spPr>
          <p:txBody>
            <a:bodyPr lIns="0" tIns="0" rIns="0" bIns="0" rtlCol="0" anchor="t">
              <a:spAutoFit/>
            </a:bodyPr>
            <a:lstStyle/>
            <a:p>
              <a:pPr algn="ctr">
                <a:lnSpc>
                  <a:spcPts val="3919"/>
                </a:lnSpc>
              </a:pPr>
              <a:r>
                <a:rPr lang="en-US" sz="2800">
                  <a:solidFill>
                    <a:srgbClr val="F8F5EF"/>
                  </a:solidFill>
                  <a:latin typeface="Nunito"/>
                </a:rPr>
                <a:t>Chúng ta cần có hành vi đúng mực và thái độ cư xử tốt trong lớp học trực tuyến.</a:t>
              </a:r>
            </a:p>
          </p:txBody>
        </p:sp>
      </p:gr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91561" flipH="1">
            <a:off x="2306739" y="3811259"/>
            <a:ext cx="1075865" cy="1286361"/>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70959">
            <a:off x="7220160" y="7334457"/>
            <a:ext cx="1075865" cy="1286361"/>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4578" flipH="1">
            <a:off x="10188718" y="3890824"/>
            <a:ext cx="1075865" cy="1286361"/>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93812">
            <a:off x="15077792" y="7334457"/>
            <a:ext cx="1075865" cy="128636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06865">
            <a:off x="-2708358" y="3594902"/>
            <a:ext cx="22146455" cy="260268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618461" y="1028700"/>
            <a:ext cx="10997332" cy="6418443"/>
          </a:xfrm>
          <a:prstGeom prst="rect">
            <a:avLst/>
          </a:prstGeom>
        </p:spPr>
      </p:pic>
      <p:grpSp>
        <p:nvGrpSpPr>
          <p:cNvPr id="4" name="Group 4"/>
          <p:cNvGrpSpPr/>
          <p:nvPr/>
        </p:nvGrpSpPr>
        <p:grpSpPr>
          <a:xfrm>
            <a:off x="4555314" y="1883611"/>
            <a:ext cx="9123626" cy="4346277"/>
            <a:chOff x="0" y="0"/>
            <a:chExt cx="12164835" cy="5795036"/>
          </a:xfrm>
        </p:grpSpPr>
        <p:sp>
          <p:nvSpPr>
            <p:cNvPr id="5" name="TextBox 5"/>
            <p:cNvSpPr txBox="1"/>
            <p:nvPr/>
          </p:nvSpPr>
          <p:spPr>
            <a:xfrm>
              <a:off x="0" y="1475"/>
              <a:ext cx="12164835" cy="4057964"/>
            </a:xfrm>
            <a:prstGeom prst="rect">
              <a:avLst/>
            </a:prstGeom>
          </p:spPr>
          <p:txBody>
            <a:bodyPr lIns="0" tIns="0" rIns="0" bIns="0" rtlCol="0" anchor="t">
              <a:spAutoFit/>
            </a:bodyPr>
            <a:lstStyle/>
            <a:p>
              <a:pPr marL="0" lvl="0" indent="0" algn="ctr">
                <a:lnSpc>
                  <a:spcPts val="12037"/>
                </a:lnSpc>
                <a:spcBef>
                  <a:spcPct val="0"/>
                </a:spcBef>
              </a:pPr>
              <a:r>
                <a:rPr lang="en-US" sz="10031">
                  <a:solidFill>
                    <a:srgbClr val="53A272"/>
                  </a:solidFill>
                  <a:latin typeface="Baloo Bold"/>
                </a:rPr>
                <a:t>Lời nhắc trong lớp học</a:t>
              </a:r>
            </a:p>
          </p:txBody>
        </p:sp>
        <p:sp>
          <p:nvSpPr>
            <p:cNvPr id="6" name="TextBox 6"/>
            <p:cNvSpPr txBox="1"/>
            <p:nvPr/>
          </p:nvSpPr>
          <p:spPr>
            <a:xfrm>
              <a:off x="0" y="4472219"/>
              <a:ext cx="12164835" cy="1316918"/>
            </a:xfrm>
            <a:prstGeom prst="rect">
              <a:avLst/>
            </a:prstGeom>
          </p:spPr>
          <p:txBody>
            <a:bodyPr lIns="0" tIns="0" rIns="0" bIns="0" rtlCol="0" anchor="t">
              <a:spAutoFit/>
            </a:bodyPr>
            <a:lstStyle/>
            <a:p>
              <a:pPr algn="ctr">
                <a:lnSpc>
                  <a:spcPts val="4096"/>
                </a:lnSpc>
              </a:pPr>
              <a:r>
                <a:rPr lang="en-US" sz="2925">
                  <a:solidFill>
                    <a:srgbClr val="262A55"/>
                  </a:solidFill>
                  <a:latin typeface="Nunito"/>
                </a:rPr>
                <a:t>Các quy tắc đơn giản và quan trọng cần nhớ</a:t>
              </a:r>
            </a:p>
            <a:p>
              <a:pPr algn="ctr">
                <a:lnSpc>
                  <a:spcPts val="4096"/>
                </a:lnSpc>
              </a:pPr>
              <a:r>
                <a:rPr lang="en-US" sz="2925">
                  <a:solidFill>
                    <a:srgbClr val="262A55"/>
                  </a:solidFill>
                  <a:latin typeface="Nunito"/>
                </a:rPr>
                <a:t>và tuân theo trong giờ học của chúng ta.</a:t>
              </a:r>
            </a:p>
          </p:txBody>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191584" y="4421041"/>
            <a:ext cx="3683310" cy="541663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777397" y="4237921"/>
            <a:ext cx="1959836" cy="5416632"/>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68370" flipH="1">
            <a:off x="2366916" y="1446198"/>
            <a:ext cx="930025" cy="1111986"/>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34288">
            <a:off x="14999992" y="4013267"/>
            <a:ext cx="944696" cy="112952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06865">
            <a:off x="-2727622" y="1009489"/>
            <a:ext cx="22146455" cy="26026817"/>
          </a:xfrm>
          <a:prstGeom prst="rect">
            <a:avLst/>
          </a:prstGeom>
        </p:spPr>
      </p:pic>
      <p:grpSp>
        <p:nvGrpSpPr>
          <p:cNvPr id="3" name="Group 3"/>
          <p:cNvGrpSpPr/>
          <p:nvPr/>
        </p:nvGrpSpPr>
        <p:grpSpPr>
          <a:xfrm>
            <a:off x="7485807" y="1937538"/>
            <a:ext cx="9295432" cy="2465208"/>
            <a:chOff x="0" y="0"/>
            <a:chExt cx="12393909" cy="3286944"/>
          </a:xfrm>
        </p:grpSpPr>
        <p:sp>
          <p:nvSpPr>
            <p:cNvPr id="4" name="TextBox 4"/>
            <p:cNvSpPr txBox="1"/>
            <p:nvPr/>
          </p:nvSpPr>
          <p:spPr>
            <a:xfrm>
              <a:off x="0" y="2117"/>
              <a:ext cx="12393909" cy="1456267"/>
            </a:xfrm>
            <a:prstGeom prst="rect">
              <a:avLst/>
            </a:prstGeom>
          </p:spPr>
          <p:txBody>
            <a:bodyPr lIns="0" tIns="0" rIns="0" bIns="0" rtlCol="0" anchor="t">
              <a:spAutoFit/>
            </a:bodyPr>
            <a:lstStyle/>
            <a:p>
              <a:pPr>
                <a:lnSpc>
                  <a:spcPts val="8640"/>
                </a:lnSpc>
              </a:pPr>
              <a:r>
                <a:rPr lang="en-US" sz="7200">
                  <a:solidFill>
                    <a:srgbClr val="F8F5EF"/>
                  </a:solidFill>
                  <a:latin typeface="Baloo Bold"/>
                </a:rPr>
                <a:t>ĐÚNG GIỜ</a:t>
              </a:r>
            </a:p>
          </p:txBody>
        </p:sp>
        <p:sp>
          <p:nvSpPr>
            <p:cNvPr id="5" name="TextBox 5"/>
            <p:cNvSpPr txBox="1"/>
            <p:nvPr/>
          </p:nvSpPr>
          <p:spPr>
            <a:xfrm>
              <a:off x="0" y="1853820"/>
              <a:ext cx="12393909" cy="1418872"/>
            </a:xfrm>
            <a:prstGeom prst="rect">
              <a:avLst/>
            </a:prstGeom>
          </p:spPr>
          <p:txBody>
            <a:bodyPr lIns="0" tIns="0" rIns="0" bIns="0" rtlCol="0" anchor="t">
              <a:spAutoFit/>
            </a:bodyPr>
            <a:lstStyle/>
            <a:p>
              <a:pPr>
                <a:lnSpc>
                  <a:spcPts val="4375"/>
                </a:lnSpc>
              </a:pPr>
              <a:r>
                <a:rPr lang="en-US" sz="3125">
                  <a:solidFill>
                    <a:srgbClr val="262A55"/>
                  </a:solidFill>
                  <a:latin typeface="Nunito Bold"/>
                </a:rPr>
                <a:t>Hãy chuẩn bị từ sớm để các em thoải mái</a:t>
              </a:r>
            </a:p>
            <a:p>
              <a:pPr>
                <a:lnSpc>
                  <a:spcPts val="4375"/>
                </a:lnSpc>
              </a:pPr>
              <a:r>
                <a:rPr lang="en-US" sz="3125">
                  <a:solidFill>
                    <a:srgbClr val="262A55"/>
                  </a:solidFill>
                  <a:latin typeface="Nunito Bold"/>
                </a:rPr>
                <a:t>và sẵn sàng khi lớp học bắt đầu.</a:t>
              </a:r>
            </a:p>
          </p:txBody>
        </p:sp>
      </p:grpSp>
      <p:sp>
        <p:nvSpPr>
          <p:cNvPr id="6" name="TextBox 6"/>
          <p:cNvSpPr txBox="1"/>
          <p:nvPr/>
        </p:nvSpPr>
        <p:spPr>
          <a:xfrm>
            <a:off x="7485807" y="7509012"/>
            <a:ext cx="9295432" cy="1353185"/>
          </a:xfrm>
          <a:prstGeom prst="rect">
            <a:avLst/>
          </a:prstGeom>
        </p:spPr>
        <p:txBody>
          <a:bodyPr lIns="0" tIns="0" rIns="0" bIns="0" rtlCol="0" anchor="t">
            <a:spAutoFit/>
          </a:bodyPr>
          <a:lstStyle/>
          <a:p>
            <a:pPr>
              <a:lnSpc>
                <a:spcPts val="3640"/>
              </a:lnSpc>
            </a:pPr>
            <a:r>
              <a:rPr lang="en-US" sz="2600">
                <a:solidFill>
                  <a:srgbClr val="262A55"/>
                </a:solidFill>
                <a:latin typeface="Nunito"/>
              </a:rPr>
              <a:t>Hãy tận dụng tối đa các buổi học của chúng ta. Di chuyển đến góc học tập một vài phút trước giờ vào lớp và đảm bảo kết nối internet và máy tính của các em hoạt động tốt.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27421" y="1262701"/>
            <a:ext cx="4940378" cy="765410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36316">
            <a:off x="4941962" y="1854818"/>
            <a:ext cx="951870" cy="66630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388495">
            <a:off x="886095" y="3703573"/>
            <a:ext cx="951870" cy="66630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6448">
            <a:off x="-5578716" y="-2084430"/>
            <a:ext cx="22146455" cy="26026817"/>
          </a:xfrm>
          <a:prstGeom prst="rect">
            <a:avLst/>
          </a:prstGeom>
        </p:spPr>
      </p:pic>
      <p:grpSp>
        <p:nvGrpSpPr>
          <p:cNvPr id="3" name="Group 3"/>
          <p:cNvGrpSpPr/>
          <p:nvPr/>
        </p:nvGrpSpPr>
        <p:grpSpPr>
          <a:xfrm>
            <a:off x="1001827" y="1001827"/>
            <a:ext cx="7511300" cy="2960080"/>
            <a:chOff x="0" y="0"/>
            <a:chExt cx="10015067" cy="3946773"/>
          </a:xfrm>
        </p:grpSpPr>
        <p:sp>
          <p:nvSpPr>
            <p:cNvPr id="4" name="TextBox 4"/>
            <p:cNvSpPr txBox="1"/>
            <p:nvPr/>
          </p:nvSpPr>
          <p:spPr>
            <a:xfrm>
              <a:off x="0" y="9525"/>
              <a:ext cx="10015067" cy="2541764"/>
            </a:xfrm>
            <a:prstGeom prst="rect">
              <a:avLst/>
            </a:prstGeom>
          </p:spPr>
          <p:txBody>
            <a:bodyPr lIns="0" tIns="0" rIns="0" bIns="0" rtlCol="0" anchor="t">
              <a:spAutoFit/>
            </a:bodyPr>
            <a:lstStyle/>
            <a:p>
              <a:pPr>
                <a:lnSpc>
                  <a:spcPts val="7559"/>
                </a:lnSpc>
              </a:pPr>
              <a:r>
                <a:rPr lang="en-US" sz="6300">
                  <a:solidFill>
                    <a:srgbClr val="FA7A4A"/>
                  </a:solidFill>
                  <a:latin typeface="Baloo Bold"/>
                </a:rPr>
                <a:t>CHUẨN BỊ TỐT TRƯỚC KHI VÀO LỚP</a:t>
              </a:r>
            </a:p>
          </p:txBody>
        </p:sp>
        <p:sp>
          <p:nvSpPr>
            <p:cNvPr id="5" name="TextBox 5"/>
            <p:cNvSpPr txBox="1"/>
            <p:nvPr/>
          </p:nvSpPr>
          <p:spPr>
            <a:xfrm>
              <a:off x="0" y="3258222"/>
              <a:ext cx="10015067" cy="646783"/>
            </a:xfrm>
            <a:prstGeom prst="rect">
              <a:avLst/>
            </a:prstGeom>
          </p:spPr>
          <p:txBody>
            <a:bodyPr lIns="0" tIns="0" rIns="0" bIns="0" rtlCol="0" anchor="t">
              <a:spAutoFit/>
            </a:bodyPr>
            <a:lstStyle/>
            <a:p>
              <a:pPr>
                <a:lnSpc>
                  <a:spcPts val="4165"/>
                </a:lnSpc>
              </a:pPr>
              <a:r>
                <a:rPr lang="en-US" sz="2975">
                  <a:solidFill>
                    <a:srgbClr val="262A55"/>
                  </a:solidFill>
                  <a:latin typeface="Nunito Bold"/>
                </a:rPr>
                <a:t>Để mọi thứ các em cần trong tầm tay mình.</a:t>
              </a:r>
            </a:p>
          </p:txBody>
        </p:sp>
      </p:grpSp>
      <p:sp>
        <p:nvSpPr>
          <p:cNvPr id="6" name="TextBox 6"/>
          <p:cNvSpPr txBox="1"/>
          <p:nvPr/>
        </p:nvSpPr>
        <p:spPr>
          <a:xfrm>
            <a:off x="1001827" y="7878242"/>
            <a:ext cx="9957119" cy="1353185"/>
          </a:xfrm>
          <a:prstGeom prst="rect">
            <a:avLst/>
          </a:prstGeom>
        </p:spPr>
        <p:txBody>
          <a:bodyPr lIns="0" tIns="0" rIns="0" bIns="0" rtlCol="0" anchor="t">
            <a:spAutoFit/>
          </a:bodyPr>
          <a:lstStyle/>
          <a:p>
            <a:pPr>
              <a:lnSpc>
                <a:spcPts val="3640"/>
              </a:lnSpc>
            </a:pPr>
            <a:r>
              <a:rPr lang="en-US" sz="2600">
                <a:solidFill>
                  <a:srgbClr val="262A55"/>
                </a:solidFill>
                <a:latin typeface="Nunito"/>
              </a:rPr>
              <a:t>Hãy đảm bảo các em đã sắp sẵn đồ dùng cần thiết trước khi lớp học bắt đầu. Chuẩn bị sách, bài tập về nhà, vở ghi, bút chì và bất cứ</a:t>
            </a:r>
          </a:p>
          <a:p>
            <a:pPr>
              <a:lnSpc>
                <a:spcPts val="3640"/>
              </a:lnSpc>
            </a:pPr>
            <a:r>
              <a:rPr lang="en-US" sz="2600">
                <a:solidFill>
                  <a:srgbClr val="262A55"/>
                </a:solidFill>
                <a:latin typeface="Nunito"/>
              </a:rPr>
              <a:t>đồ dùng nào khác mà các em cần để dễ dàng theo dõi bài học.</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991899" y="1438550"/>
            <a:ext cx="3691555" cy="7492085"/>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90614" flipH="1">
            <a:off x="11754608" y="1530342"/>
            <a:ext cx="934381" cy="111719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11576" flipH="1">
            <a:off x="16429545" y="3148575"/>
            <a:ext cx="841522" cy="10061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06865">
            <a:off x="-2681484" y="1063235"/>
            <a:ext cx="22146455" cy="26026817"/>
          </a:xfrm>
          <a:prstGeom prst="rect">
            <a:avLst/>
          </a:prstGeom>
        </p:spPr>
      </p:pic>
      <p:grpSp>
        <p:nvGrpSpPr>
          <p:cNvPr id="3" name="Group 3"/>
          <p:cNvGrpSpPr/>
          <p:nvPr/>
        </p:nvGrpSpPr>
        <p:grpSpPr>
          <a:xfrm>
            <a:off x="6809233" y="1673439"/>
            <a:ext cx="9596222" cy="2998608"/>
            <a:chOff x="0" y="0"/>
            <a:chExt cx="12794963" cy="3998144"/>
          </a:xfrm>
        </p:grpSpPr>
        <p:sp>
          <p:nvSpPr>
            <p:cNvPr id="4" name="TextBox 4"/>
            <p:cNvSpPr txBox="1"/>
            <p:nvPr/>
          </p:nvSpPr>
          <p:spPr>
            <a:xfrm>
              <a:off x="0" y="4233"/>
              <a:ext cx="12794963" cy="2912533"/>
            </a:xfrm>
            <a:prstGeom prst="rect">
              <a:avLst/>
            </a:prstGeom>
          </p:spPr>
          <p:txBody>
            <a:bodyPr lIns="0" tIns="0" rIns="0" bIns="0" rtlCol="0" anchor="t">
              <a:spAutoFit/>
            </a:bodyPr>
            <a:lstStyle/>
            <a:p>
              <a:pPr>
                <a:lnSpc>
                  <a:spcPts val="8640"/>
                </a:lnSpc>
              </a:pPr>
              <a:r>
                <a:rPr lang="en-US" sz="7200">
                  <a:solidFill>
                    <a:srgbClr val="7DABEA"/>
                  </a:solidFill>
                  <a:latin typeface="Baloo Bold"/>
                </a:rPr>
                <a:t>MẶC QUẦN ÁO</a:t>
              </a:r>
            </a:p>
            <a:p>
              <a:pPr>
                <a:lnSpc>
                  <a:spcPts val="8640"/>
                </a:lnSpc>
              </a:pPr>
              <a:r>
                <a:rPr lang="en-US" sz="7200">
                  <a:solidFill>
                    <a:srgbClr val="7DABEA"/>
                  </a:solidFill>
                  <a:latin typeface="Baloo Bold"/>
                </a:rPr>
                <a:t>CHỈNH TỀ</a:t>
              </a:r>
            </a:p>
          </p:txBody>
        </p:sp>
        <p:sp>
          <p:nvSpPr>
            <p:cNvPr id="5" name="TextBox 5"/>
            <p:cNvSpPr txBox="1"/>
            <p:nvPr/>
          </p:nvSpPr>
          <p:spPr>
            <a:xfrm>
              <a:off x="0" y="2540184"/>
              <a:ext cx="12794963" cy="2217843"/>
            </a:xfrm>
            <a:prstGeom prst="rect">
              <a:avLst/>
            </a:prstGeom>
          </p:spPr>
          <p:txBody>
            <a:bodyPr lIns="0" tIns="0" rIns="0" bIns="0" rtlCol="0" anchor="t">
              <a:spAutoFit/>
            </a:bodyPr>
            <a:lstStyle/>
            <a:p>
              <a:pPr>
                <a:lnSpc>
                  <a:spcPts val="4480"/>
                </a:lnSpc>
              </a:pPr>
              <a:endParaRPr/>
            </a:p>
            <a:p>
              <a:pPr>
                <a:lnSpc>
                  <a:spcPts val="4480"/>
                </a:lnSpc>
              </a:pPr>
              <a:r>
                <a:rPr lang="en-US" sz="3200">
                  <a:solidFill>
                    <a:srgbClr val="262A55"/>
                  </a:solidFill>
                  <a:latin typeface="Nunito Bold"/>
                </a:rPr>
                <a:t>Đảm bảo rằng các em trông lịch sự khi</a:t>
              </a:r>
            </a:p>
            <a:p>
              <a:pPr>
                <a:lnSpc>
                  <a:spcPts val="4480"/>
                </a:lnSpc>
              </a:pPr>
              <a:r>
                <a:rPr lang="en-US" sz="3200">
                  <a:solidFill>
                    <a:srgbClr val="262A55"/>
                  </a:solidFill>
                  <a:latin typeface="Nunito Bold"/>
                </a:rPr>
                <a:t>tham gia lớp học.</a:t>
              </a:r>
            </a:p>
          </p:txBody>
        </p:sp>
      </p:grpSp>
      <p:sp>
        <p:nvSpPr>
          <p:cNvPr id="6" name="TextBox 6"/>
          <p:cNvSpPr txBox="1"/>
          <p:nvPr/>
        </p:nvSpPr>
        <p:spPr>
          <a:xfrm>
            <a:off x="6809233" y="7562758"/>
            <a:ext cx="9295432" cy="1353185"/>
          </a:xfrm>
          <a:prstGeom prst="rect">
            <a:avLst/>
          </a:prstGeom>
        </p:spPr>
        <p:txBody>
          <a:bodyPr lIns="0" tIns="0" rIns="0" bIns="0" rtlCol="0" anchor="t">
            <a:spAutoFit/>
          </a:bodyPr>
          <a:lstStyle/>
          <a:p>
            <a:pPr>
              <a:lnSpc>
                <a:spcPts val="3640"/>
              </a:lnSpc>
            </a:pPr>
            <a:r>
              <a:rPr lang="en-US" sz="2600">
                <a:solidFill>
                  <a:srgbClr val="262A55"/>
                </a:solidFill>
                <a:latin typeface="Nunito"/>
              </a:rPr>
              <a:t>Hãy tận dụng tối đa các buổi học của chúng ta. Di chuyển đến góc học tập một vài phút trước giờ vào lớp và đảm bảo kết nối internet và máy tính của các em hoạt động tốt.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30981" y="1349302"/>
            <a:ext cx="3228639" cy="7621251"/>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4718535" y="3438086"/>
            <a:ext cx="951870" cy="66630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192345">
            <a:off x="825978" y="3418842"/>
            <a:ext cx="951870" cy="66630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06865">
            <a:off x="-12217239" y="760358"/>
            <a:ext cx="22146455" cy="26026817"/>
          </a:xfrm>
          <a:prstGeom prst="rect">
            <a:avLst/>
          </a:prstGeom>
        </p:spPr>
      </p:pic>
      <p:grpSp>
        <p:nvGrpSpPr>
          <p:cNvPr id="3" name="Group 3"/>
          <p:cNvGrpSpPr/>
          <p:nvPr/>
        </p:nvGrpSpPr>
        <p:grpSpPr>
          <a:xfrm>
            <a:off x="1342025" y="2097383"/>
            <a:ext cx="9295432" cy="1787648"/>
            <a:chOff x="0" y="0"/>
            <a:chExt cx="12393909" cy="2383531"/>
          </a:xfrm>
        </p:grpSpPr>
        <p:sp>
          <p:nvSpPr>
            <p:cNvPr id="4" name="TextBox 4"/>
            <p:cNvSpPr txBox="1"/>
            <p:nvPr/>
          </p:nvSpPr>
          <p:spPr>
            <a:xfrm>
              <a:off x="0" y="-726017"/>
              <a:ext cx="12393909" cy="2912533"/>
            </a:xfrm>
            <a:prstGeom prst="rect">
              <a:avLst/>
            </a:prstGeom>
          </p:spPr>
          <p:txBody>
            <a:bodyPr lIns="0" tIns="0" rIns="0" bIns="0" rtlCol="0" anchor="t">
              <a:spAutoFit/>
            </a:bodyPr>
            <a:lstStyle/>
            <a:p>
              <a:pPr>
                <a:lnSpc>
                  <a:spcPts val="8640"/>
                </a:lnSpc>
              </a:pPr>
              <a:r>
                <a:rPr lang="en-US" sz="7200">
                  <a:solidFill>
                    <a:srgbClr val="53A272"/>
                  </a:solidFill>
                  <a:latin typeface="Baloo Bold"/>
                </a:rPr>
                <a:t>CÓ THÁI ĐỘ</a:t>
              </a:r>
            </a:p>
            <a:p>
              <a:pPr>
                <a:lnSpc>
                  <a:spcPts val="8640"/>
                </a:lnSpc>
              </a:pPr>
              <a:r>
                <a:rPr lang="en-US" sz="7200">
                  <a:solidFill>
                    <a:srgbClr val="53A272"/>
                  </a:solidFill>
                  <a:latin typeface="Baloo Bold"/>
                </a:rPr>
                <a:t>TÔN TRỌNG</a:t>
              </a:r>
            </a:p>
          </p:txBody>
        </p:sp>
        <p:sp>
          <p:nvSpPr>
            <p:cNvPr id="5" name="TextBox 5"/>
            <p:cNvSpPr txBox="1"/>
            <p:nvPr/>
          </p:nvSpPr>
          <p:spPr>
            <a:xfrm>
              <a:off x="0" y="925571"/>
              <a:ext cx="12393909" cy="2217843"/>
            </a:xfrm>
            <a:prstGeom prst="rect">
              <a:avLst/>
            </a:prstGeom>
          </p:spPr>
          <p:txBody>
            <a:bodyPr lIns="0" tIns="0" rIns="0" bIns="0" rtlCol="0" anchor="t">
              <a:spAutoFit/>
            </a:bodyPr>
            <a:lstStyle/>
            <a:p>
              <a:pPr>
                <a:lnSpc>
                  <a:spcPts val="4480"/>
                </a:lnSpc>
              </a:pPr>
              <a:endParaRPr/>
            </a:p>
            <a:p>
              <a:pPr>
                <a:lnSpc>
                  <a:spcPts val="4480"/>
                </a:lnSpc>
              </a:pPr>
              <a:endParaRPr/>
            </a:p>
            <a:p>
              <a:pPr>
                <a:lnSpc>
                  <a:spcPts val="4480"/>
                </a:lnSpc>
              </a:pPr>
              <a:r>
                <a:rPr lang="en-US" sz="3200">
                  <a:solidFill>
                    <a:srgbClr val="262A55"/>
                  </a:solidFill>
                  <a:latin typeface="Nunito Bold"/>
                </a:rPr>
                <a:t>Tôn trọng giáo viên và bạn cùng lớp.</a:t>
              </a:r>
            </a:p>
          </p:txBody>
        </p:sp>
      </p:grpSp>
      <p:sp>
        <p:nvSpPr>
          <p:cNvPr id="6" name="TextBox 6"/>
          <p:cNvSpPr txBox="1"/>
          <p:nvPr/>
        </p:nvSpPr>
        <p:spPr>
          <a:xfrm>
            <a:off x="1342025" y="7447915"/>
            <a:ext cx="7801975" cy="1810385"/>
          </a:xfrm>
          <a:prstGeom prst="rect">
            <a:avLst/>
          </a:prstGeom>
        </p:spPr>
        <p:txBody>
          <a:bodyPr lIns="0" tIns="0" rIns="0" bIns="0" rtlCol="0" anchor="t">
            <a:spAutoFit/>
          </a:bodyPr>
          <a:lstStyle/>
          <a:p>
            <a:pPr>
              <a:lnSpc>
                <a:spcPts val="3640"/>
              </a:lnSpc>
            </a:pPr>
            <a:r>
              <a:rPr lang="en-US" sz="2600">
                <a:solidFill>
                  <a:srgbClr val="262A55"/>
                </a:solidFill>
                <a:latin typeface="Nunito"/>
              </a:rPr>
              <a:t>Chăm chú nghe giảng và làm theo hướng dẫn. Hãy giơ tay khi các em muốn phát biểu và chờ được gọi tên trước khi phát biểu. Nếu bạn khác đang</a:t>
            </a:r>
          </a:p>
          <a:p>
            <a:pPr>
              <a:lnSpc>
                <a:spcPts val="3640"/>
              </a:lnSpc>
            </a:pPr>
            <a:r>
              <a:rPr lang="en-US" sz="2600">
                <a:solidFill>
                  <a:srgbClr val="262A55"/>
                </a:solidFill>
                <a:latin typeface="Nunito"/>
              </a:rPr>
              <a:t>phát biểu, hãy yên lặng lắng nghe.</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2780600" y="1425553"/>
            <a:ext cx="3799066" cy="743589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90614" flipH="1">
            <a:off x="11897123" y="1735150"/>
            <a:ext cx="970759" cy="1160690"/>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40341">
            <a:off x="16786349" y="3764312"/>
            <a:ext cx="823329" cy="98441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946</Words>
  <Application>Microsoft Office PowerPoint</Application>
  <PresentationFormat>Custom</PresentationFormat>
  <Paragraphs>89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Baloo</vt:lpstr>
      <vt:lpstr>Baloo Bold</vt:lpstr>
      <vt:lpstr>Arial</vt:lpstr>
      <vt:lpstr>Nunito</vt:lpstr>
      <vt:lpstr>Nunito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dương và Hồng Người Được tô màu Hình minh họa Nội quy Lớp học và Quy tắc ứng xử Trực tuyến Bản thuyết trình Giáo dục</dc:title>
  <dc:creator>Ngoc Anh</dc:creator>
  <cp:lastModifiedBy>Windows User</cp:lastModifiedBy>
  <cp:revision>3</cp:revision>
  <dcterms:created xsi:type="dcterms:W3CDTF">2006-08-16T00:00:00Z</dcterms:created>
  <dcterms:modified xsi:type="dcterms:W3CDTF">2021-08-26T01:35:01Z</dcterms:modified>
  <dc:identifier>DAEoH5NM4as</dc:identifier>
</cp:coreProperties>
</file>