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313" r:id="rId40"/>
    <p:sldId id="312" r:id="rId41"/>
    <p:sldId id="294" r:id="rId42"/>
    <p:sldId id="311" r:id="rId43"/>
    <p:sldId id="296" r:id="rId44"/>
    <p:sldId id="297" r:id="rId45"/>
    <p:sldId id="298" r:id="rId46"/>
    <p:sldId id="299" r:id="rId47"/>
    <p:sldId id="300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4" r:id="rId58"/>
    <p:sldId id="315" r:id="rId59"/>
    <p:sldId id="316" r:id="rId60"/>
    <p:sldId id="317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54" autoAdjust="0"/>
    <p:restoredTop sz="94660"/>
  </p:normalViewPr>
  <p:slideViewPr>
    <p:cSldViewPr>
      <p:cViewPr varScale="1">
        <p:scale>
          <a:sx n="69" d="100"/>
          <a:sy n="69" d="100"/>
        </p:scale>
        <p:origin x="13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4" Type="http://schemas.openxmlformats.org/officeDocument/2006/relationships/image" Target="../media/image7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2F8F2-2937-460C-B224-047C515A8057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797E0-BA44-433C-B0FB-9E668D68B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7ACC02-370D-4072-AB6C-93A595E1DC16}" type="slidenum">
              <a:rPr lang="en-US" smtClean="0">
                <a:cs typeface="Arial" pitchFamily="34" charset="0"/>
              </a:rPr>
              <a:pPr/>
              <a:t>42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FCBD-3931-486D-8246-A1BE0C399AD4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0319-790A-4EB3-9A69-5A238BFB74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FCBD-3931-486D-8246-A1BE0C399AD4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0319-790A-4EB3-9A69-5A238BFB74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FCBD-3931-486D-8246-A1BE0C399AD4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0319-790A-4EB3-9A69-5A238BFB74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FCBD-3931-486D-8246-A1BE0C399AD4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0319-790A-4EB3-9A69-5A238BFB74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FCBD-3931-486D-8246-A1BE0C399AD4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0319-790A-4EB3-9A69-5A238BFB74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FCBD-3931-486D-8246-A1BE0C399AD4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0319-790A-4EB3-9A69-5A238BFB74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FCBD-3931-486D-8246-A1BE0C399AD4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0319-790A-4EB3-9A69-5A238BFB74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FCBD-3931-486D-8246-A1BE0C399AD4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0319-790A-4EB3-9A69-5A238BFB74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FCBD-3931-486D-8246-A1BE0C399AD4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0319-790A-4EB3-9A69-5A238BFB74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FCBD-3931-486D-8246-A1BE0C399AD4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0319-790A-4EB3-9A69-5A238BFB74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FCBD-3931-486D-8246-A1BE0C399AD4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0319-790A-4EB3-9A69-5A238BFB74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EFCBD-3931-486D-8246-A1BE0C399AD4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60319-790A-4EB3-9A69-5A238BFB74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4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6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3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5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6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61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6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68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7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7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2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BÀI TẬP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41234" y="-76200"/>
            <a:ext cx="5174166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826" y="4129768"/>
            <a:ext cx="7867374" cy="242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1/53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nằm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BCD. </a:t>
            </a:r>
            <a:r>
              <a:rPr lang="en-US" dirty="0" err="1" smtClean="0"/>
              <a:t>Lấy</a:t>
            </a:r>
            <a:r>
              <a:rPr lang="en-US" dirty="0" smtClean="0"/>
              <a:t> E, F </a:t>
            </a:r>
            <a:r>
              <a:rPr lang="en-US" dirty="0" err="1" smtClean="0"/>
              <a:t>trên</a:t>
            </a:r>
            <a:r>
              <a:rPr lang="en-US" dirty="0" smtClean="0"/>
              <a:t> AB, AC.</a:t>
            </a:r>
          </a:p>
          <a:p>
            <a:pPr marL="514350" indent="-514350">
              <a:buAutoNum type="alphaLcPeriod"/>
            </a:pPr>
            <a:r>
              <a:rPr lang="en-US" dirty="0" smtClean="0"/>
              <a:t>CM: EF </a:t>
            </a:r>
            <a:r>
              <a:rPr lang="en-US" dirty="0" err="1" smtClean="0"/>
              <a:t>nằm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(ABC).</a:t>
            </a:r>
          </a:p>
          <a:p>
            <a:pPr marL="514350" indent="-514350">
              <a:buAutoNum type="alphaLcPeriod"/>
            </a:pPr>
            <a:r>
              <a:rPr lang="en-US" dirty="0" err="1" smtClean="0"/>
              <a:t>Khi</a:t>
            </a:r>
            <a:r>
              <a:rPr lang="en-US" dirty="0" smtClean="0"/>
              <a:t> EF </a:t>
            </a:r>
            <a:r>
              <a:rPr lang="en-US" dirty="0" err="1" smtClean="0"/>
              <a:t>cắt</a:t>
            </a:r>
            <a:r>
              <a:rPr lang="en-US" dirty="0" smtClean="0"/>
              <a:t> BC </a:t>
            </a:r>
            <a:r>
              <a:rPr lang="en-US" dirty="0" err="1" smtClean="0"/>
              <a:t>tại</a:t>
            </a:r>
            <a:r>
              <a:rPr lang="en-US" dirty="0" smtClean="0"/>
              <a:t> I, </a:t>
            </a:r>
            <a:r>
              <a:rPr lang="en-US" dirty="0" err="1" smtClean="0"/>
              <a:t>chứng</a:t>
            </a:r>
            <a:r>
              <a:rPr lang="en-US" dirty="0" smtClean="0"/>
              <a:t> minh I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chung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(BCD) </a:t>
            </a:r>
            <a:r>
              <a:rPr lang="en-US" dirty="0" err="1" smtClean="0"/>
              <a:t>và</a:t>
            </a:r>
            <a:r>
              <a:rPr lang="en-US" dirty="0" smtClean="0"/>
              <a:t> (DEF)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1143000"/>
            <a:ext cx="8382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63341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43000"/>
            <a:ext cx="382190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rot="5400000">
            <a:off x="3390900" y="2095500"/>
            <a:ext cx="2209800" cy="1676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3962400" y="3200400"/>
            <a:ext cx="342900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4000" y="1828800"/>
            <a:ext cx="2209800" cy="2133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57600" y="4038600"/>
            <a:ext cx="2362200" cy="1219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019800" y="3962400"/>
            <a:ext cx="1524000" cy="1295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657600" y="3962400"/>
            <a:ext cx="3810000" cy="76200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7391400" y="3154362"/>
            <a:ext cx="8382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5029200" y="5135562"/>
            <a:ext cx="8382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895600" y="3611562"/>
            <a:ext cx="8382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16200000" flipH="1">
            <a:off x="4381500" y="3009900"/>
            <a:ext cx="1752600" cy="1219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4038600" y="2087562"/>
            <a:ext cx="8382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5257800" y="4267200"/>
            <a:ext cx="8382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6477000" y="5287962"/>
            <a:ext cx="8382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+mj-lt"/>
                <a:ea typeface="+mj-ea"/>
                <a:cs typeface="+mj-cs"/>
              </a:rPr>
              <a:t>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5867400" y="3962400"/>
            <a:ext cx="1676400" cy="533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648200" y="2743200"/>
            <a:ext cx="2895600" cy="12192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6200000" flipH="1">
            <a:off x="5676900" y="4686300"/>
            <a:ext cx="106680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019800" y="5257800"/>
            <a:ext cx="53340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Gọi</a:t>
            </a:r>
            <a:r>
              <a:rPr lang="en-US" dirty="0" smtClean="0"/>
              <a:t> M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gđ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d </a:t>
            </a:r>
            <a:r>
              <a:rPr lang="en-US" dirty="0" err="1" smtClean="0"/>
              <a:t>và</a:t>
            </a:r>
            <a:r>
              <a:rPr lang="en-US" dirty="0" smtClean="0"/>
              <a:t> mf (a) </a:t>
            </a:r>
            <a:r>
              <a:rPr lang="en-US" dirty="0" err="1" smtClean="0"/>
              <a:t>bất</a:t>
            </a:r>
            <a:r>
              <a:rPr lang="en-US" dirty="0" smtClean="0"/>
              <a:t> </a:t>
            </a:r>
            <a:r>
              <a:rPr lang="en-US" dirty="0" err="1" smtClean="0"/>
              <a:t>kì</a:t>
            </a:r>
            <a:r>
              <a:rPr lang="en-US" dirty="0" smtClean="0"/>
              <a:t>. CMR </a:t>
            </a:r>
            <a:r>
              <a:rPr lang="en-US" dirty="0" err="1" smtClean="0"/>
              <a:t>điểm</a:t>
            </a:r>
            <a:r>
              <a:rPr lang="en-US" dirty="0" smtClean="0"/>
              <a:t> M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chung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(a) </a:t>
            </a:r>
            <a:r>
              <a:rPr lang="en-US" dirty="0" err="1" smtClean="0"/>
              <a:t>với</a:t>
            </a:r>
            <a:r>
              <a:rPr lang="en-US" dirty="0" smtClean="0"/>
              <a:t> mf </a:t>
            </a:r>
            <a:r>
              <a:rPr lang="en-US" dirty="0" err="1" smtClean="0"/>
              <a:t>bất</a:t>
            </a:r>
            <a:r>
              <a:rPr lang="en-US" dirty="0" smtClean="0"/>
              <a:t> </a:t>
            </a:r>
            <a:r>
              <a:rPr lang="en-US" dirty="0" err="1" smtClean="0"/>
              <a:t>kì</a:t>
            </a:r>
            <a:r>
              <a:rPr lang="en-US" dirty="0" smtClean="0"/>
              <a:t> </a:t>
            </a:r>
            <a:r>
              <a:rPr lang="en-US" dirty="0" err="1" smtClean="0"/>
              <a:t>chứa</a:t>
            </a:r>
            <a:r>
              <a:rPr lang="en-US" dirty="0" smtClean="0"/>
              <a:t> d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2/53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4"/>
          <p:cNvGrpSpPr>
            <a:grpSpLocks/>
          </p:cNvGrpSpPr>
          <p:nvPr/>
        </p:nvGrpSpPr>
        <p:grpSpPr bwMode="auto">
          <a:xfrm>
            <a:off x="3322637" y="152400"/>
            <a:ext cx="5668963" cy="5029200"/>
            <a:chOff x="533400" y="2819400"/>
            <a:chExt cx="4563548" cy="3896129"/>
          </a:xfrm>
        </p:grpSpPr>
        <p:pic>
          <p:nvPicPr>
            <p:cNvPr id="13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3400" y="2819400"/>
              <a:ext cx="4563548" cy="3896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34995" y="4452736"/>
              <a:ext cx="436605" cy="347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38600" y="3124200"/>
              <a:ext cx="434863" cy="347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7" name="Straight Connector 16"/>
          <p:cNvCxnSpPr/>
          <p:nvPr/>
        </p:nvCxnSpPr>
        <p:spPr>
          <a:xfrm rot="5400000">
            <a:off x="5418137" y="571500"/>
            <a:ext cx="2895600" cy="838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5951537" y="2705100"/>
            <a:ext cx="762000" cy="22860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5341937" y="3695700"/>
            <a:ext cx="1371600" cy="381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5532437" y="2362200"/>
            <a:ext cx="838200" cy="731838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M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4724400"/>
            <a:ext cx="62760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3/53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 d1, d2, d3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nằm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1 mf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cắt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từng</a:t>
            </a:r>
            <a:r>
              <a:rPr lang="en-US" dirty="0" smtClean="0"/>
              <a:t> </a:t>
            </a:r>
            <a:r>
              <a:rPr lang="en-US" dirty="0" err="1" smtClean="0"/>
              <a:t>đôi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. </a:t>
            </a:r>
            <a:r>
              <a:rPr lang="en-US" dirty="0" err="1" smtClean="0"/>
              <a:t>Chứng</a:t>
            </a:r>
            <a:r>
              <a:rPr lang="en-US" dirty="0" smtClean="0"/>
              <a:t> minh 3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r>
              <a:rPr lang="en-US" dirty="0" smtClean="0"/>
              <a:t> </a:t>
            </a:r>
            <a:r>
              <a:rPr lang="en-US" dirty="0" err="1" smtClean="0"/>
              <a:t>quy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038600" y="3581400"/>
            <a:ext cx="3886200" cy="1752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V="1">
            <a:off x="4191000" y="3505200"/>
            <a:ext cx="3733800" cy="1905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4191000" y="2667000"/>
            <a:ext cx="2895600" cy="762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Parallelogram 14"/>
          <p:cNvSpPr/>
          <p:nvPr/>
        </p:nvSpPr>
        <p:spPr>
          <a:xfrm>
            <a:off x="2514600" y="3200400"/>
            <a:ext cx="6781800" cy="2667000"/>
          </a:xfrm>
          <a:prstGeom prst="parallelogram">
            <a:avLst>
              <a:gd name="adj" fmla="val 4756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rot="16200000" flipH="1">
            <a:off x="5524501" y="4991100"/>
            <a:ext cx="1371599" cy="38100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3810000" y="3581400"/>
            <a:ext cx="838200" cy="731838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d1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3810000" y="46482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5410200" y="16764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d3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5810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76400"/>
            <a:ext cx="35909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 smtClean="0"/>
              <a:t>5/53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2819400"/>
          </a:xfrm>
        </p:spPr>
        <p:txBody>
          <a:bodyPr/>
          <a:lstStyle/>
          <a:p>
            <a:r>
              <a:rPr lang="en-US" dirty="0" smtClean="0"/>
              <a:t>Cho </a:t>
            </a:r>
            <a:r>
              <a:rPr lang="en-US" dirty="0" err="1" smtClean="0"/>
              <a:t>tứ</a:t>
            </a:r>
            <a:r>
              <a:rPr lang="en-US" dirty="0" smtClean="0"/>
              <a:t> </a:t>
            </a:r>
            <a:r>
              <a:rPr lang="en-US" dirty="0" err="1" smtClean="0"/>
              <a:t>giác</a:t>
            </a:r>
            <a:r>
              <a:rPr lang="en-US" dirty="0" smtClean="0"/>
              <a:t> ABCD </a:t>
            </a:r>
            <a:r>
              <a:rPr lang="en-US" dirty="0" err="1" smtClean="0"/>
              <a:t>nằm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(a)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AC, BD </a:t>
            </a:r>
            <a:r>
              <a:rPr lang="en-US" dirty="0" err="1" smtClean="0">
                <a:solidFill>
                  <a:srgbClr val="0000FF"/>
                </a:solidFill>
              </a:rPr>
              <a:t>không</a:t>
            </a:r>
            <a:r>
              <a:rPr lang="en-US" dirty="0" smtClean="0">
                <a:solidFill>
                  <a:srgbClr val="0000FF"/>
                </a:solidFill>
              </a:rPr>
              <a:t> //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0000FF"/>
                </a:solidFill>
              </a:rPr>
              <a:t>S </a:t>
            </a:r>
            <a:r>
              <a:rPr lang="en-US" dirty="0" err="1" smtClean="0">
                <a:solidFill>
                  <a:srgbClr val="0000FF"/>
                </a:solidFill>
              </a:rPr>
              <a:t>ngoài</a:t>
            </a:r>
            <a:r>
              <a:rPr lang="en-US" dirty="0" smtClean="0">
                <a:solidFill>
                  <a:srgbClr val="0000FF"/>
                </a:solidFill>
              </a:rPr>
              <a:t> (a)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M = SC/2</a:t>
            </a:r>
            <a:r>
              <a:rPr lang="en-US" dirty="0" smtClean="0"/>
              <a:t>.</a:t>
            </a:r>
          </a:p>
          <a:p>
            <a:r>
              <a:rPr lang="en-US" dirty="0" smtClean="0"/>
              <a:t>a. </a:t>
            </a:r>
            <a:r>
              <a:rPr lang="en-US" dirty="0" err="1" smtClean="0"/>
              <a:t>Tìm</a:t>
            </a:r>
            <a:r>
              <a:rPr lang="en-US" dirty="0" smtClean="0"/>
              <a:t> N = SD </a:t>
            </a:r>
            <a:r>
              <a:rPr lang="en-US" dirty="0" smtClean="0">
                <a:latin typeface="Times New Roman"/>
                <a:cs typeface="Times New Roman"/>
              </a:rPr>
              <a:t>∩ (MAB)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b.  </a:t>
            </a:r>
            <a:r>
              <a:rPr lang="en-US" dirty="0" err="1" smtClean="0">
                <a:latin typeface="Times New Roman"/>
                <a:cs typeface="Times New Roman"/>
              </a:rPr>
              <a:t>Gọi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O = AC ∩ BD</a:t>
            </a:r>
            <a:r>
              <a:rPr lang="en-US" dirty="0" smtClean="0">
                <a:latin typeface="Times New Roman"/>
                <a:cs typeface="Times New Roman"/>
              </a:rPr>
              <a:t>. CMR: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SO, AM, BN </a:t>
            </a:r>
            <a:r>
              <a:rPr lang="en-US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đồng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quy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3657600"/>
            <a:ext cx="8534400" cy="2667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PP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chứng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minh 3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điểm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đồng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latin typeface="+mj-lt"/>
                <a:ea typeface="+mj-ea"/>
                <a:cs typeface="+mj-cs"/>
              </a:rPr>
              <a:t>+ Ta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tìm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giao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điểm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của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2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trong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3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đường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. Sao CM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điểm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đó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nằm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trên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đường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thứ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3.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Tức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là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CM 3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điểm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đó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thẳng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hàng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+ CM 3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điểm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thẳng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hàng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bằng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cách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CM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chúng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cùng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thuộc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2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mặt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phẳng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5400000">
            <a:off x="4686300" y="1333500"/>
            <a:ext cx="2590800" cy="838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572000" y="2057400"/>
            <a:ext cx="34290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5219700" y="1638300"/>
            <a:ext cx="3810000" cy="1447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6400800" y="457200"/>
            <a:ext cx="2362200" cy="2362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V="1">
            <a:off x="5448300" y="3162300"/>
            <a:ext cx="83820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6172200" y="3886200"/>
            <a:ext cx="1676400" cy="381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581900" y="3086100"/>
            <a:ext cx="1447800" cy="914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562600" y="2819400"/>
            <a:ext cx="3200400" cy="22860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/>
          </p:cNvSpPr>
          <p:nvPr/>
        </p:nvSpPr>
        <p:spPr>
          <a:xfrm>
            <a:off x="5791200" y="-1524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895600" y="25908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4953000" y="25146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5181600" y="17827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7391400" y="9906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7620000" y="41148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8458200" y="21336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5638800" y="37338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rot="16200000" flipH="1">
            <a:off x="6362700" y="2781300"/>
            <a:ext cx="266700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 flipH="1" flipV="1">
            <a:off x="5715000" y="2057400"/>
            <a:ext cx="2286000" cy="137160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0800000">
            <a:off x="3276600" y="3200400"/>
            <a:ext cx="289560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2438400" y="3048000"/>
            <a:ext cx="3200400" cy="22860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0800000" flipV="1">
            <a:off x="3352800" y="2286000"/>
            <a:ext cx="2468880" cy="914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5791200" y="1676400"/>
            <a:ext cx="1676400" cy="60960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5638800" cy="160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7" grpId="0"/>
      <p:bldP spid="38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4686300" y="1333500"/>
            <a:ext cx="2590800" cy="838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4572000" y="2057400"/>
            <a:ext cx="34290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5219700" y="1638300"/>
            <a:ext cx="3810000" cy="1447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6400800" y="457200"/>
            <a:ext cx="2362200" cy="2362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V="1">
            <a:off x="5448300" y="3162300"/>
            <a:ext cx="83820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6172200" y="3886200"/>
            <a:ext cx="1676400" cy="381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7581900" y="3086100"/>
            <a:ext cx="1447800" cy="914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62600" y="2819400"/>
            <a:ext cx="3200400" cy="22860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5791200" y="-1524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895600" y="25908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53000" y="25146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181600" y="17827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391400" y="9906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620000" y="41148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458200" y="21336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638800" y="37338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16200000" flipH="1">
            <a:off x="6362700" y="2781300"/>
            <a:ext cx="266700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5715000" y="2057400"/>
            <a:ext cx="2286000" cy="137160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3276600" y="3200400"/>
            <a:ext cx="289560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438400" y="3048000"/>
            <a:ext cx="3200400" cy="22860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V="1">
            <a:off x="3352800" y="2286000"/>
            <a:ext cx="2468880" cy="914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791200" y="1676400"/>
            <a:ext cx="1676400" cy="60960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562600" y="3048000"/>
            <a:ext cx="2286000" cy="121920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172200" y="2819400"/>
            <a:ext cx="2590800" cy="106680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itle 1"/>
          <p:cNvSpPr txBox="1">
            <a:spLocks/>
          </p:cNvSpPr>
          <p:nvPr/>
        </p:nvSpPr>
        <p:spPr>
          <a:xfrm>
            <a:off x="6324600" y="35052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16200000" flipH="1">
            <a:off x="5867400" y="2286000"/>
            <a:ext cx="1981200" cy="198120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4991100" y="1943100"/>
            <a:ext cx="3124200" cy="30480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/>
          </p:cNvSpPr>
          <p:nvPr/>
        </p:nvSpPr>
        <p:spPr>
          <a:xfrm>
            <a:off x="6477000" y="27432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038600"/>
            <a:ext cx="484163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8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09800"/>
            <a:ext cx="8229600" cy="230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7/54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 A, B, C, D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r>
              <a:rPr lang="en-US" dirty="0" smtClean="0"/>
              <a:t> </a:t>
            </a:r>
            <a:r>
              <a:rPr lang="en-US" dirty="0" err="1" smtClean="0"/>
              <a:t>phẳng</a:t>
            </a:r>
            <a:r>
              <a:rPr lang="en-US" dirty="0" smtClean="0"/>
              <a:t>. </a:t>
            </a:r>
            <a:r>
              <a:rPr lang="en-US" dirty="0" err="1" smtClean="0"/>
              <a:t>Gọi</a:t>
            </a:r>
            <a:r>
              <a:rPr lang="en-US" dirty="0" smtClean="0"/>
              <a:t> I = AD/2 </a:t>
            </a:r>
            <a:r>
              <a:rPr lang="en-US" dirty="0" err="1" smtClean="0"/>
              <a:t>và</a:t>
            </a:r>
            <a:r>
              <a:rPr lang="en-US" dirty="0" smtClean="0"/>
              <a:t> K = BC/2. </a:t>
            </a:r>
          </a:p>
          <a:p>
            <a:r>
              <a:rPr lang="en-US" dirty="0" smtClean="0"/>
              <a:t>a. </a:t>
            </a:r>
            <a:r>
              <a:rPr lang="en-US" dirty="0" err="1" smtClean="0"/>
              <a:t>Tìm</a:t>
            </a:r>
            <a:r>
              <a:rPr lang="en-US" dirty="0" smtClean="0"/>
              <a:t> (IBC)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∩</a:t>
            </a:r>
            <a:r>
              <a:rPr lang="en-US" dirty="0" smtClean="0"/>
              <a:t> (KAD).</a:t>
            </a:r>
          </a:p>
          <a:p>
            <a:r>
              <a:rPr lang="en-US" dirty="0" smtClean="0"/>
              <a:t>b. </a:t>
            </a:r>
            <a:r>
              <a:rPr lang="en-US" dirty="0" err="1" smtClean="0"/>
              <a:t>Gọi</a:t>
            </a:r>
            <a:r>
              <a:rPr lang="en-US" dirty="0" smtClean="0"/>
              <a:t> M, N </a:t>
            </a:r>
            <a:r>
              <a:rPr lang="en-US" dirty="0" err="1" smtClean="0"/>
              <a:t>thuộc</a:t>
            </a:r>
            <a:r>
              <a:rPr lang="en-US" dirty="0" smtClean="0"/>
              <a:t> AB, AC. </a:t>
            </a:r>
            <a:r>
              <a:rPr lang="en-US" dirty="0" err="1" smtClean="0"/>
              <a:t>Tìm</a:t>
            </a:r>
            <a:r>
              <a:rPr lang="en-US" dirty="0" smtClean="0"/>
              <a:t> (IBC)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∩</a:t>
            </a:r>
            <a:r>
              <a:rPr lang="en-US" dirty="0" smtClean="0"/>
              <a:t> (DMN).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5400000">
            <a:off x="4381500" y="1638300"/>
            <a:ext cx="2971800" cy="1524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381500" y="3162300"/>
            <a:ext cx="4495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6324600" y="1219200"/>
            <a:ext cx="2971800" cy="2362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5105400" y="3886200"/>
            <a:ext cx="1524000" cy="1524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 flipV="1">
            <a:off x="6629400" y="3886200"/>
            <a:ext cx="2362200" cy="1524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105400" y="3886200"/>
            <a:ext cx="38862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/>
          </p:cNvSpPr>
          <p:nvPr/>
        </p:nvSpPr>
        <p:spPr>
          <a:xfrm>
            <a:off x="6248400" y="2286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7543800" y="17827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8534400" y="30781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5943600" y="51054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4419600" y="35052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5181600" y="43735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5753100" y="3314700"/>
            <a:ext cx="2971800" cy="1219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5105400" y="2439988"/>
            <a:ext cx="2743200" cy="144621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 flipV="1">
            <a:off x="5791200" y="3886200"/>
            <a:ext cx="3200400" cy="6858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 flipV="1">
            <a:off x="4419600" y="2362200"/>
            <a:ext cx="3581400" cy="8382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 flipV="1">
            <a:off x="5753894" y="2551906"/>
            <a:ext cx="2055812" cy="1981200"/>
          </a:xfrm>
          <a:prstGeom prst="line">
            <a:avLst/>
          </a:prstGeom>
          <a:ln w="6350"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762000" y="990600"/>
          <a:ext cx="3556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3" imgW="1536700" imgH="660400" progId="Equation.3">
                  <p:embed/>
                </p:oleObj>
              </mc:Choice>
              <mc:Fallback>
                <p:oleObj name="Equation" r:id="rId3" imgW="1536700" imgH="660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990600"/>
                        <a:ext cx="3556000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-228600" y="0"/>
            <a:ext cx="29718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+ Ta </a:t>
            </a:r>
            <a:r>
              <a:rPr lang="en-US" sz="3200" dirty="0" err="1" smtClean="0"/>
              <a:t>có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50" name="Left Brace 49"/>
          <p:cNvSpPr/>
          <p:nvPr/>
        </p:nvSpPr>
        <p:spPr>
          <a:xfrm>
            <a:off x="533400" y="1066800"/>
            <a:ext cx="304800" cy="83820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rot="16200000" flipH="1">
            <a:off x="5753100" y="2476500"/>
            <a:ext cx="106680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>
            <a:off x="6629400" y="3352800"/>
            <a:ext cx="2362200" cy="533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943600" y="2284412"/>
            <a:ext cx="3048000" cy="16017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itle 1"/>
          <p:cNvSpPr txBox="1">
            <a:spLocks/>
          </p:cNvSpPr>
          <p:nvPr/>
        </p:nvSpPr>
        <p:spPr>
          <a:xfrm>
            <a:off x="5181600" y="16764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6019800" y="30781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6629400" y="22098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7086600" y="33829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rot="16200000" flipH="1">
            <a:off x="6934200" y="3048000"/>
            <a:ext cx="609600" cy="304800"/>
          </a:xfrm>
          <a:prstGeom prst="line">
            <a:avLst/>
          </a:prstGeom>
          <a:ln w="6350"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4419600"/>
            <a:ext cx="38481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1"/>
      <p:bldP spid="32" grpId="0"/>
      <p:bldP spid="33" grpId="1"/>
      <p:bldP spid="34" grpId="1"/>
      <p:bldP spid="35" grpId="1"/>
      <p:bldP spid="36" grpId="0"/>
      <p:bldP spid="49" grpId="0"/>
      <p:bldP spid="50" grpId="0" animBg="1"/>
      <p:bldP spid="57" grpId="0"/>
      <p:bldP spid="58" grpId="0"/>
      <p:bldP spid="59" grpId="0"/>
      <p:bldP spid="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9/54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 h/</a:t>
            </a:r>
            <a:r>
              <a:rPr lang="en-US" dirty="0" err="1" smtClean="0"/>
              <a:t>chóp</a:t>
            </a:r>
            <a:r>
              <a:rPr lang="en-US" dirty="0" smtClean="0"/>
              <a:t> S.ABCD </a:t>
            </a:r>
            <a:r>
              <a:rPr lang="en-US" dirty="0" err="1" smtClean="0"/>
              <a:t>đáy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HBH. </a:t>
            </a:r>
            <a:r>
              <a:rPr lang="en-US" dirty="0" err="1" smtClean="0"/>
              <a:t>Trong</a:t>
            </a:r>
            <a:r>
              <a:rPr lang="en-US" dirty="0" smtClean="0"/>
              <a:t> ABCD </a:t>
            </a:r>
            <a:r>
              <a:rPr lang="en-US" dirty="0" err="1" smtClean="0"/>
              <a:t>vẽ</a:t>
            </a:r>
            <a:r>
              <a:rPr lang="en-US" dirty="0" smtClean="0"/>
              <a:t> d qua A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//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cạnh</a:t>
            </a:r>
            <a:r>
              <a:rPr lang="en-US" dirty="0" smtClean="0"/>
              <a:t>, </a:t>
            </a:r>
            <a:r>
              <a:rPr lang="en-US" dirty="0" err="1" smtClean="0"/>
              <a:t>d</a:t>
            </a:r>
            <a:r>
              <a:rPr lang="en-US" dirty="0" err="1" smtClean="0">
                <a:latin typeface="Times New Roman"/>
                <a:cs typeface="Times New Roman"/>
              </a:rPr>
              <a:t>∩BC</a:t>
            </a:r>
            <a:r>
              <a:rPr lang="en-US" dirty="0" smtClean="0">
                <a:latin typeface="Times New Roman"/>
                <a:cs typeface="Times New Roman"/>
              </a:rPr>
              <a:t>=E. </a:t>
            </a:r>
            <a:r>
              <a:rPr lang="en-US" dirty="0" err="1" smtClean="0">
                <a:latin typeface="Times New Roman"/>
                <a:cs typeface="Times New Roman"/>
              </a:rPr>
              <a:t>Gọi</a:t>
            </a:r>
            <a:r>
              <a:rPr lang="en-US" dirty="0" smtClean="0">
                <a:latin typeface="Times New Roman"/>
                <a:cs typeface="Times New Roman"/>
              </a:rPr>
              <a:t> C’ </a:t>
            </a:r>
            <a:r>
              <a:rPr lang="en-US" dirty="0" err="1" smtClean="0">
                <a:latin typeface="Times New Roman"/>
                <a:cs typeface="Times New Roman"/>
              </a:rPr>
              <a:t>thuộc</a:t>
            </a:r>
            <a:r>
              <a:rPr lang="en-US" dirty="0" smtClean="0">
                <a:latin typeface="Times New Roman"/>
                <a:cs typeface="Times New Roman"/>
              </a:rPr>
              <a:t> SC.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a. </a:t>
            </a:r>
            <a:r>
              <a:rPr lang="en-US" dirty="0" err="1" smtClean="0">
                <a:latin typeface="Times New Roman"/>
                <a:cs typeface="Times New Roman"/>
              </a:rPr>
              <a:t>Tìm</a:t>
            </a:r>
            <a:r>
              <a:rPr lang="en-US" dirty="0" smtClean="0">
                <a:latin typeface="Times New Roman"/>
                <a:cs typeface="Times New Roman"/>
              </a:rPr>
              <a:t> M = CD ∩ (C’AE).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b. </a:t>
            </a:r>
            <a:r>
              <a:rPr lang="en-US" dirty="0" err="1" smtClean="0">
                <a:latin typeface="Times New Roman"/>
                <a:cs typeface="Times New Roman"/>
              </a:rPr>
              <a:t>Tìm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thiết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diện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của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hình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chóp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cắt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bởi</a:t>
            </a:r>
            <a:r>
              <a:rPr lang="en-US" dirty="0" smtClean="0">
                <a:latin typeface="Times New Roman"/>
                <a:cs typeface="Times New Roman"/>
              </a:rPr>
              <a:t> (C’AE)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10800000">
            <a:off x="1752600" y="3579812"/>
            <a:ext cx="2438400" cy="158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19897" y="1561307"/>
            <a:ext cx="3351208" cy="6857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1524000" y="1143000"/>
            <a:ext cx="2133600" cy="3048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1638300" y="2476500"/>
            <a:ext cx="1219200" cy="990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>
            <a:off x="2743200" y="2362200"/>
            <a:ext cx="25146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1638300" y="1028700"/>
            <a:ext cx="3352800" cy="1752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438400" y="228600"/>
            <a:ext cx="2819400" cy="2133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4114800" y="2438400"/>
            <a:ext cx="1219201" cy="1066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Title 1"/>
          <p:cNvSpPr txBox="1">
            <a:spLocks/>
          </p:cNvSpPr>
          <p:nvPr/>
        </p:nvSpPr>
        <p:spPr>
          <a:xfrm>
            <a:off x="1066800" y="28956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752600" y="-762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2133600" y="19050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5029200" y="21336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3733800" y="34290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rot="10800000" flipV="1">
            <a:off x="1752600" y="3048000"/>
            <a:ext cx="2895600" cy="533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0800000" flipV="1">
            <a:off x="4648200" y="2209800"/>
            <a:ext cx="4495800" cy="838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0800000">
            <a:off x="5257800" y="2362202"/>
            <a:ext cx="3352802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 flipV="1">
            <a:off x="457200" y="3581400"/>
            <a:ext cx="12954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Title 1"/>
          <p:cNvSpPr txBox="1">
            <a:spLocks/>
          </p:cNvSpPr>
          <p:nvPr/>
        </p:nvSpPr>
        <p:spPr>
          <a:xfrm>
            <a:off x="228600" y="36115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4343400" y="28956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3810000" y="8382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C’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rot="10800000">
            <a:off x="4038601" y="1447800"/>
            <a:ext cx="4267203" cy="914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6200000" flipH="1">
            <a:off x="3543299" y="1943101"/>
            <a:ext cx="1600202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0800000" flipV="1">
            <a:off x="1752600" y="1447800"/>
            <a:ext cx="2286000" cy="2133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itle 7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10800000">
            <a:off x="1752600" y="3579812"/>
            <a:ext cx="2438400" cy="158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419897" y="1561307"/>
            <a:ext cx="3351208" cy="6857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1524000" y="1143000"/>
            <a:ext cx="2133600" cy="3048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1638300" y="2476500"/>
            <a:ext cx="1219200" cy="990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2743200" y="2362200"/>
            <a:ext cx="25146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1638300" y="1028700"/>
            <a:ext cx="3352800" cy="1752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38400" y="228600"/>
            <a:ext cx="1600200" cy="1219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152902" y="3086102"/>
            <a:ext cx="533398" cy="4571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1066800" y="28956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752600" y="-762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133600" y="19050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953000" y="21637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733800" y="34290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10800000" flipV="1">
            <a:off x="1752600" y="3048000"/>
            <a:ext cx="2895600" cy="533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 flipV="1">
            <a:off x="4648200" y="2209800"/>
            <a:ext cx="4495800" cy="838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5257800" y="2362202"/>
            <a:ext cx="3352802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 flipV="1">
            <a:off x="457200" y="3581400"/>
            <a:ext cx="12954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228600" y="36115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343400" y="28956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810000" y="8382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C’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10800000">
            <a:off x="4038601" y="1447800"/>
            <a:ext cx="4267203" cy="914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3543299" y="1943101"/>
            <a:ext cx="1600202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 flipV="1">
            <a:off x="1752600" y="1447800"/>
            <a:ext cx="2286000" cy="2133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038600" y="1447800"/>
            <a:ext cx="1219200" cy="914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4610100" y="2400300"/>
            <a:ext cx="685800" cy="609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114800"/>
            <a:ext cx="39243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81400" y="0"/>
            <a:ext cx="585835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8225" y="4571247"/>
            <a:ext cx="6353175" cy="76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5432479"/>
            <a:ext cx="4419600" cy="73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Title 1"/>
          <p:cNvSpPr txBox="1">
            <a:spLocks/>
          </p:cNvSpPr>
          <p:nvPr/>
        </p:nvSpPr>
        <p:spPr>
          <a:xfrm>
            <a:off x="7848600" y="16002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343400"/>
            <a:ext cx="35909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 rot="10800000">
            <a:off x="1752600" y="3579812"/>
            <a:ext cx="2438400" cy="158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419897" y="1561307"/>
            <a:ext cx="3351208" cy="6857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1524000" y="1143000"/>
            <a:ext cx="2133600" cy="3048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638300" y="2476500"/>
            <a:ext cx="1219200" cy="990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2743200" y="2362200"/>
            <a:ext cx="25146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1638300" y="1028700"/>
            <a:ext cx="3352800" cy="1752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38400" y="228600"/>
            <a:ext cx="1600200" cy="1219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152902" y="3086102"/>
            <a:ext cx="533398" cy="4571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1066800" y="28956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752600" y="-762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133600" y="19050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953000" y="21637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733800" y="34290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10800000" flipV="1">
            <a:off x="1752600" y="3048000"/>
            <a:ext cx="2895600" cy="533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 flipV="1">
            <a:off x="4648200" y="2209800"/>
            <a:ext cx="4495800" cy="838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5257800" y="2362202"/>
            <a:ext cx="3352802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 flipV="1">
            <a:off x="457200" y="3581400"/>
            <a:ext cx="12954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228600" y="36115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343400" y="28956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810000" y="8382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C’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10800000">
            <a:off x="4038601" y="1447800"/>
            <a:ext cx="4267203" cy="914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3543299" y="1943101"/>
            <a:ext cx="1600202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 flipV="1">
            <a:off x="1752600" y="1447800"/>
            <a:ext cx="2286000" cy="2133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038600" y="1447800"/>
            <a:ext cx="1219200" cy="914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4610100" y="2400300"/>
            <a:ext cx="685800" cy="609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/>
          <p:cNvSpPr txBox="1">
            <a:spLocks/>
          </p:cNvSpPr>
          <p:nvPr/>
        </p:nvSpPr>
        <p:spPr>
          <a:xfrm>
            <a:off x="7848600" y="16002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rot="10800000">
            <a:off x="2514600" y="1066800"/>
            <a:ext cx="1524000" cy="381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"/>
          <p:cNvSpPr txBox="1">
            <a:spLocks/>
          </p:cNvSpPr>
          <p:nvPr/>
        </p:nvSpPr>
        <p:spPr>
          <a:xfrm>
            <a:off x="1981200" y="9144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410200"/>
            <a:ext cx="4352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4/53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 4 </a:t>
            </a:r>
            <a:r>
              <a:rPr lang="en-US" dirty="0" err="1" smtClean="0"/>
              <a:t>điểm</a:t>
            </a:r>
            <a:r>
              <a:rPr lang="en-US" dirty="0" smtClean="0"/>
              <a:t> A, B, C, D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r>
              <a:rPr lang="en-US" dirty="0" smtClean="0"/>
              <a:t> </a:t>
            </a:r>
            <a:r>
              <a:rPr lang="en-US" dirty="0" err="1" smtClean="0"/>
              <a:t>fẳng</a:t>
            </a:r>
            <a:r>
              <a:rPr lang="en-US" dirty="0" smtClean="0"/>
              <a:t>. </a:t>
            </a:r>
            <a:r>
              <a:rPr lang="en-US" dirty="0" err="1" smtClean="0"/>
              <a:t>Gọi</a:t>
            </a:r>
            <a:r>
              <a:rPr lang="en-US" dirty="0" smtClean="0"/>
              <a:t> G</a:t>
            </a:r>
            <a:r>
              <a:rPr lang="en-US" baseline="-25000" dirty="0" smtClean="0"/>
              <a:t>A</a:t>
            </a:r>
            <a:r>
              <a:rPr lang="en-US" dirty="0" smtClean="0"/>
              <a:t> ,G</a:t>
            </a:r>
            <a:r>
              <a:rPr lang="en-US" baseline="-25000" dirty="0" smtClean="0"/>
              <a:t>B</a:t>
            </a:r>
            <a:r>
              <a:rPr lang="en-US" dirty="0" smtClean="0"/>
              <a:t> ,G</a:t>
            </a:r>
            <a:r>
              <a:rPr lang="en-US" baseline="-25000" dirty="0" smtClean="0"/>
              <a:t>C</a:t>
            </a:r>
            <a:r>
              <a:rPr lang="en-US" dirty="0" smtClean="0"/>
              <a:t> ,G</a:t>
            </a:r>
            <a:r>
              <a:rPr lang="en-US" baseline="-25000" dirty="0" smtClean="0"/>
              <a:t>D</a:t>
            </a:r>
            <a:r>
              <a:rPr lang="en-US" dirty="0" smtClean="0"/>
              <a:t> </a:t>
            </a:r>
            <a:r>
              <a:rPr lang="en-US" dirty="0" err="1" smtClean="0"/>
              <a:t>lần</a:t>
            </a:r>
            <a:r>
              <a:rPr lang="en-US" dirty="0" smtClean="0"/>
              <a:t> </a:t>
            </a:r>
            <a:r>
              <a:rPr lang="en-US" dirty="0" err="1" smtClean="0"/>
              <a:t>lượt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trọng</a:t>
            </a:r>
            <a:r>
              <a:rPr lang="en-US" dirty="0" smtClean="0"/>
              <a:t> </a:t>
            </a:r>
            <a:r>
              <a:rPr lang="en-US" dirty="0" err="1" smtClean="0"/>
              <a:t>tâm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BCD, CDA, ABD, ABC. CRM: AG</a:t>
            </a:r>
            <a:r>
              <a:rPr lang="en-US" baseline="-25000" dirty="0" smtClean="0"/>
              <a:t>A</a:t>
            </a:r>
            <a:r>
              <a:rPr lang="en-US" baseline="30000" dirty="0" smtClean="0"/>
              <a:t> </a:t>
            </a:r>
            <a:r>
              <a:rPr lang="en-US" dirty="0" smtClean="0"/>
              <a:t>, BG</a:t>
            </a:r>
            <a:r>
              <a:rPr lang="en-US" baseline="-25000" dirty="0" smtClean="0"/>
              <a:t>B</a:t>
            </a:r>
            <a:r>
              <a:rPr lang="en-US" baseline="30000" dirty="0" smtClean="0"/>
              <a:t> </a:t>
            </a:r>
            <a:r>
              <a:rPr lang="en-US" dirty="0" smtClean="0"/>
              <a:t>, CG</a:t>
            </a:r>
            <a:r>
              <a:rPr lang="en-US" baseline="-25000" dirty="0" smtClean="0"/>
              <a:t>C</a:t>
            </a:r>
            <a:r>
              <a:rPr lang="en-US" dirty="0" smtClean="0"/>
              <a:t>, DG</a:t>
            </a:r>
            <a:r>
              <a:rPr lang="en-US" baseline="-25000" dirty="0" smtClean="0"/>
              <a:t>D</a:t>
            </a:r>
            <a:r>
              <a:rPr lang="en-US" baseline="30000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r>
              <a:rPr lang="en-US" dirty="0" smtClean="0"/>
              <a:t> </a:t>
            </a:r>
            <a:r>
              <a:rPr lang="en-US" dirty="0" err="1" smtClean="0"/>
              <a:t>quy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4381500" y="1287462"/>
            <a:ext cx="2971800" cy="1524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6200000" flipH="1">
            <a:off x="6324600" y="868362"/>
            <a:ext cx="2971800" cy="2362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4991100" y="3649662"/>
            <a:ext cx="1295400" cy="1066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 flipV="1">
            <a:off x="6172200" y="3505200"/>
            <a:ext cx="2819400" cy="1295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105400" y="3535362"/>
            <a:ext cx="38862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6248400" y="-122238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562600" y="44958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419600" y="31543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4267994" y="2468562"/>
            <a:ext cx="4266406" cy="4579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8534400" y="2727324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315200" y="40687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105400" y="3535362"/>
            <a:ext cx="2438400" cy="609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2"/>
          </p:cNvCxnSpPr>
          <p:nvPr/>
        </p:nvCxnSpPr>
        <p:spPr>
          <a:xfrm rot="16200000" flipH="1">
            <a:off x="5376069" y="1901031"/>
            <a:ext cx="3535362" cy="9525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6324600" y="37639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G</a:t>
            </a:r>
            <a:r>
              <a:rPr lang="en-US" sz="2400" baseline="-25000" dirty="0" smtClean="0">
                <a:solidFill>
                  <a:schemeClr val="tx1"/>
                </a:solidFill>
              </a:rPr>
              <a:t>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7162800" y="2574924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G</a:t>
            </a:r>
            <a:r>
              <a:rPr lang="en-US" sz="2400" baseline="-25000" dirty="0" smtClean="0">
                <a:solidFill>
                  <a:schemeClr val="tx1"/>
                </a:solidFill>
              </a:rPr>
              <a:t>B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0" name="Straight Connector 29"/>
          <p:cNvCxnSpPr>
            <a:endCxn id="9" idx="2"/>
          </p:cNvCxnSpPr>
          <p:nvPr/>
        </p:nvCxnSpPr>
        <p:spPr>
          <a:xfrm rot="16200000" flipV="1">
            <a:off x="5032375" y="2244725"/>
            <a:ext cx="3307556" cy="3730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105400" y="3001962"/>
            <a:ext cx="2209800" cy="533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1"/>
          <p:cNvSpPr txBox="1">
            <a:spLocks/>
          </p:cNvSpPr>
          <p:nvPr/>
        </p:nvSpPr>
        <p:spPr>
          <a:xfrm>
            <a:off x="6400800" y="2574924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rot="5400000" flipH="1" flipV="1">
            <a:off x="6553200" y="3154362"/>
            <a:ext cx="914400" cy="609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162425" cy="123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167" y="1524000"/>
            <a:ext cx="511283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029200"/>
            <a:ext cx="6024563" cy="107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5980308"/>
            <a:ext cx="5153025" cy="72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22" grpId="0"/>
      <p:bldP spid="23" grpId="0"/>
      <p:bldP spid="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10/54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 h/c S.ABCD </a:t>
            </a:r>
            <a:r>
              <a:rPr lang="en-US" dirty="0" err="1" smtClean="0"/>
              <a:t>có</a:t>
            </a:r>
            <a:r>
              <a:rPr lang="en-US" dirty="0" smtClean="0"/>
              <a:t> AB, CD </a:t>
            </a:r>
            <a:r>
              <a:rPr lang="en-US" dirty="0" err="1" smtClean="0"/>
              <a:t>không</a:t>
            </a:r>
            <a:r>
              <a:rPr lang="en-US" dirty="0" smtClean="0"/>
              <a:t> //. </a:t>
            </a:r>
            <a:r>
              <a:rPr lang="en-US" dirty="0" err="1" smtClean="0"/>
              <a:t>Gọi</a:t>
            </a:r>
            <a:r>
              <a:rPr lang="en-US" dirty="0" smtClean="0"/>
              <a:t> M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thuộc</a:t>
            </a:r>
            <a:r>
              <a:rPr lang="en-US" dirty="0" smtClean="0"/>
              <a:t> </a:t>
            </a:r>
            <a:r>
              <a:rPr lang="en-US" dirty="0" err="1" smtClean="0"/>
              <a:t>miền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tam </a:t>
            </a:r>
            <a:r>
              <a:rPr lang="en-US" dirty="0" err="1" smtClean="0"/>
              <a:t>giác</a:t>
            </a:r>
            <a:r>
              <a:rPr lang="en-US" dirty="0" smtClean="0"/>
              <a:t> SCD.</a:t>
            </a:r>
          </a:p>
          <a:p>
            <a:r>
              <a:rPr lang="en-US" dirty="0" smtClean="0"/>
              <a:t>a/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gđ</a:t>
            </a:r>
            <a:r>
              <a:rPr lang="en-US" dirty="0" smtClean="0"/>
              <a:t> N </a:t>
            </a:r>
            <a:r>
              <a:rPr lang="en-US" dirty="0" err="1" smtClean="0"/>
              <a:t>của</a:t>
            </a:r>
            <a:r>
              <a:rPr lang="en-US" dirty="0" smtClean="0"/>
              <a:t> CD </a:t>
            </a:r>
            <a:r>
              <a:rPr lang="en-US" dirty="0" err="1" smtClean="0"/>
              <a:t>và</a:t>
            </a:r>
            <a:r>
              <a:rPr lang="en-US" dirty="0" smtClean="0"/>
              <a:t> (SBM)</a:t>
            </a:r>
          </a:p>
          <a:p>
            <a:r>
              <a:rPr lang="en-US" dirty="0" smtClean="0"/>
              <a:t>b/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giao</a:t>
            </a:r>
            <a:r>
              <a:rPr lang="en-US" dirty="0" smtClean="0"/>
              <a:t> </a:t>
            </a:r>
            <a:r>
              <a:rPr lang="en-US" dirty="0" err="1" smtClean="0"/>
              <a:t>tuyến</a:t>
            </a:r>
            <a:r>
              <a:rPr lang="en-US" dirty="0" smtClean="0"/>
              <a:t> (SBM) </a:t>
            </a:r>
            <a:r>
              <a:rPr lang="en-US" dirty="0" err="1" smtClean="0"/>
              <a:t>và</a:t>
            </a:r>
            <a:r>
              <a:rPr lang="en-US" dirty="0" smtClean="0"/>
              <a:t> (SAC)</a:t>
            </a:r>
          </a:p>
          <a:p>
            <a:r>
              <a:rPr lang="en-US" dirty="0" smtClean="0"/>
              <a:t>c/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giao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I </a:t>
            </a:r>
            <a:r>
              <a:rPr lang="en-US" dirty="0" err="1" smtClean="0"/>
              <a:t>của</a:t>
            </a:r>
            <a:r>
              <a:rPr lang="en-US" dirty="0" smtClean="0"/>
              <a:t> BM </a:t>
            </a:r>
            <a:r>
              <a:rPr lang="en-US" dirty="0" err="1" smtClean="0"/>
              <a:t>và</a:t>
            </a:r>
            <a:r>
              <a:rPr lang="en-US" dirty="0" smtClean="0"/>
              <a:t> (SAC)</a:t>
            </a:r>
          </a:p>
          <a:p>
            <a:r>
              <a:rPr lang="en-US" dirty="0" smtClean="0"/>
              <a:t>d/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giao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P </a:t>
            </a:r>
            <a:r>
              <a:rPr lang="en-US" dirty="0" err="1" smtClean="0"/>
              <a:t>của</a:t>
            </a:r>
            <a:r>
              <a:rPr lang="en-US" dirty="0" smtClean="0"/>
              <a:t> SC </a:t>
            </a:r>
            <a:r>
              <a:rPr lang="en-US" dirty="0" err="1" smtClean="0"/>
              <a:t>và</a:t>
            </a:r>
            <a:r>
              <a:rPr lang="en-US" dirty="0" smtClean="0"/>
              <a:t> (ABM), </a:t>
            </a:r>
            <a:r>
              <a:rPr lang="en-US" dirty="0" err="1" smtClean="0"/>
              <a:t>hãy</a:t>
            </a:r>
            <a:r>
              <a:rPr lang="en-US" dirty="0" smtClean="0"/>
              <a:t> </a:t>
            </a:r>
            <a:r>
              <a:rPr lang="en-US" dirty="0" err="1" smtClean="0"/>
              <a:t>suy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giao</a:t>
            </a:r>
            <a:r>
              <a:rPr lang="en-US" dirty="0" smtClean="0"/>
              <a:t> </a:t>
            </a:r>
            <a:r>
              <a:rPr lang="en-US" dirty="0" err="1" smtClean="0"/>
              <a:t>tuyến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(SCD) </a:t>
            </a:r>
            <a:r>
              <a:rPr lang="en-US" dirty="0" err="1" smtClean="0"/>
              <a:t>và</a:t>
            </a:r>
            <a:r>
              <a:rPr lang="en-US" dirty="0" smtClean="0"/>
              <a:t> (ABM)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4686300" y="1333500"/>
            <a:ext cx="2590800" cy="838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4572000" y="2057400"/>
            <a:ext cx="34290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5219700" y="1638300"/>
            <a:ext cx="3810000" cy="1447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6400800" y="457200"/>
            <a:ext cx="2362200" cy="2362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6172200" y="3886200"/>
            <a:ext cx="1676400" cy="381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7581900" y="3086100"/>
            <a:ext cx="1447800" cy="914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V="1">
            <a:off x="5448300" y="3162300"/>
            <a:ext cx="83820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5791200" y="-1524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953000" y="25146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620000" y="41148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458200" y="21336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638800" y="37338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562600" y="2819400"/>
            <a:ext cx="3200400" cy="228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7467600" y="19050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16200000" flipH="1">
            <a:off x="6096000" y="838200"/>
            <a:ext cx="1905000" cy="1295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8305800" y="32004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6172200" y="2438400"/>
            <a:ext cx="1524000" cy="14478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5943600" y="990600"/>
            <a:ext cx="2895600" cy="1981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638800" y="3048000"/>
            <a:ext cx="2133600" cy="1143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172200" y="3429000"/>
            <a:ext cx="2133600" cy="457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3533775" cy="84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19200"/>
            <a:ext cx="4114800" cy="8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7" name="Straight Connector 36"/>
          <p:cNvCxnSpPr/>
          <p:nvPr/>
        </p:nvCxnSpPr>
        <p:spPr>
          <a:xfrm rot="16200000" flipH="1">
            <a:off x="5067300" y="1866900"/>
            <a:ext cx="3200400" cy="533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6172200" y="2438400"/>
            <a:ext cx="1524000" cy="14478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121628"/>
            <a:ext cx="3552825" cy="85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Title 1"/>
          <p:cNvSpPr txBox="1">
            <a:spLocks/>
          </p:cNvSpPr>
          <p:nvPr/>
        </p:nvSpPr>
        <p:spPr>
          <a:xfrm>
            <a:off x="6705600" y="31242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6248400" y="27432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5562600" y="2438400"/>
            <a:ext cx="2133600" cy="609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6781800" y="3276600"/>
            <a:ext cx="2438400" cy="1524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6200000" flipV="1">
            <a:off x="5295900" y="3314700"/>
            <a:ext cx="2209800" cy="1676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Title 1"/>
          <p:cNvSpPr txBox="1">
            <a:spLocks/>
          </p:cNvSpPr>
          <p:nvPr/>
        </p:nvSpPr>
        <p:spPr>
          <a:xfrm>
            <a:off x="7010400" y="51054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rot="5400000">
            <a:off x="6057900" y="3619500"/>
            <a:ext cx="28194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7" grpId="0"/>
      <p:bldP spid="20" grpId="0"/>
      <p:bldP spid="41" grpId="0"/>
      <p:bldP spid="41" grpId="1"/>
      <p:bldP spid="42" grpId="0"/>
      <p:bldP spid="42" grpId="1"/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-110212"/>
            <a:ext cx="6248400" cy="567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81572"/>
            <a:ext cx="6257925" cy="236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4533900" y="1363662"/>
            <a:ext cx="2590800" cy="838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4419600" y="2087562"/>
            <a:ext cx="34290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5334000" y="1371600"/>
            <a:ext cx="2971800" cy="1143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6248400" y="487362"/>
            <a:ext cx="2362200" cy="2362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6019800" y="3916362"/>
            <a:ext cx="1219200" cy="2746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7429500" y="3116262"/>
            <a:ext cx="1447800" cy="914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V="1">
            <a:off x="5295900" y="3192462"/>
            <a:ext cx="83820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5638800" y="-122238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800600" y="25447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467600" y="41449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305800" y="21637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486400" y="37639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410200" y="2849562"/>
            <a:ext cx="3200400" cy="228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7315200" y="19351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16200000" flipH="1">
            <a:off x="5943600" y="868362"/>
            <a:ext cx="1905000" cy="1295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8153400" y="32305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6019800" y="2468562"/>
            <a:ext cx="1524000" cy="14478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5776119" y="1005681"/>
            <a:ext cx="2925762" cy="1981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486400" y="3078162"/>
            <a:ext cx="2209800" cy="118903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019800" y="3459162"/>
            <a:ext cx="2133600" cy="457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4914900" y="1897062"/>
            <a:ext cx="3200400" cy="533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019800" y="2468562"/>
            <a:ext cx="1524000" cy="14478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/>
        </p:nvSpPr>
        <p:spPr>
          <a:xfrm>
            <a:off x="6400800" y="31242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6096000" y="27733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5410200" y="2468562"/>
            <a:ext cx="2133600" cy="609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629400" y="3306762"/>
            <a:ext cx="2438400" cy="1524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V="1">
            <a:off x="5143500" y="3344862"/>
            <a:ext cx="2209800" cy="1676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/>
          </p:cNvSpPr>
          <p:nvPr/>
        </p:nvSpPr>
        <p:spPr>
          <a:xfrm>
            <a:off x="6858000" y="51355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5905500" y="3649662"/>
            <a:ext cx="28194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7124700" y="3695700"/>
            <a:ext cx="838200" cy="3048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239000" y="4191000"/>
            <a:ext cx="457200" cy="76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1"/>
          <p:cNvSpPr txBox="1">
            <a:spLocks/>
          </p:cNvSpPr>
          <p:nvPr/>
        </p:nvSpPr>
        <p:spPr>
          <a:xfrm>
            <a:off x="7162800" y="30480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6096000" y="3429000"/>
            <a:ext cx="1295400" cy="457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191000"/>
            <a:ext cx="5344761" cy="152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7" grpId="0"/>
      <p:bldP spid="19" grpId="0"/>
      <p:bldP spid="26" grpId="0"/>
      <p:bldP spid="26" grpId="1"/>
      <p:bldP spid="27" grpId="0"/>
      <p:bldP spid="27" grpId="1"/>
      <p:bldP spid="31" grpId="0"/>
      <p:bldP spid="4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Bài</a:t>
            </a:r>
            <a:r>
              <a:rPr lang="en-US" dirty="0" smtClean="0"/>
              <a:t> 2: </a:t>
            </a:r>
            <a:r>
              <a:rPr lang="en-US" dirty="0" err="1" smtClean="0"/>
              <a:t>Câu</a:t>
            </a:r>
            <a:r>
              <a:rPr lang="en-US" dirty="0" smtClean="0"/>
              <a:t> 1/59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 </a:t>
            </a:r>
            <a:r>
              <a:rPr lang="en-US" dirty="0" err="1" smtClean="0"/>
              <a:t>tứ</a:t>
            </a:r>
            <a:r>
              <a:rPr lang="en-US" dirty="0" smtClean="0"/>
              <a:t> </a:t>
            </a:r>
            <a:r>
              <a:rPr lang="en-US" dirty="0" err="1" smtClean="0"/>
              <a:t>diện</a:t>
            </a:r>
            <a:r>
              <a:rPr lang="en-US" dirty="0" smtClean="0"/>
              <a:t> ABCD, </a:t>
            </a:r>
            <a:r>
              <a:rPr lang="en-US" dirty="0" err="1" smtClean="0"/>
              <a:t>gọi</a:t>
            </a:r>
            <a:r>
              <a:rPr lang="en-US" dirty="0" smtClean="0"/>
              <a:t> P, Q, R, S </a:t>
            </a:r>
            <a:r>
              <a:rPr lang="en-US" dirty="0" err="1" smtClean="0"/>
              <a:t>là</a:t>
            </a:r>
            <a:r>
              <a:rPr lang="en-US" dirty="0" smtClean="0"/>
              <a:t> 4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AB, BC, CD, DA. CMR </a:t>
            </a:r>
            <a:r>
              <a:rPr lang="en-US" dirty="0" err="1" smtClean="0"/>
              <a:t>nếu</a:t>
            </a:r>
            <a:r>
              <a:rPr lang="en-US" dirty="0" smtClean="0"/>
              <a:t> 4 </a:t>
            </a:r>
            <a:r>
              <a:rPr lang="en-US" dirty="0" err="1" smtClean="0"/>
              <a:t>điểm</a:t>
            </a:r>
            <a:r>
              <a:rPr lang="en-US" dirty="0" smtClean="0"/>
              <a:t> P, Q, R, S </a:t>
            </a:r>
            <a:r>
              <a:rPr lang="en-US" dirty="0" err="1" smtClean="0"/>
              <a:t>đồng</a:t>
            </a:r>
            <a:r>
              <a:rPr lang="en-US" dirty="0" smtClean="0"/>
              <a:t> </a:t>
            </a:r>
            <a:r>
              <a:rPr lang="en-US" dirty="0" err="1" smtClean="0"/>
              <a:t>phẳng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:</a:t>
            </a:r>
          </a:p>
          <a:p>
            <a:r>
              <a:rPr lang="en-US" dirty="0" smtClean="0"/>
              <a:t>a/ PQ, SR, AC </a:t>
            </a:r>
            <a:r>
              <a:rPr lang="en-US" dirty="0" err="1" smtClean="0"/>
              <a:t>hoặc</a:t>
            </a:r>
            <a:r>
              <a:rPr lang="en-US" dirty="0" smtClean="0"/>
              <a:t> //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r>
              <a:rPr lang="en-US" dirty="0" smtClean="0"/>
              <a:t> </a:t>
            </a:r>
            <a:r>
              <a:rPr lang="en-US" dirty="0" err="1" smtClean="0"/>
              <a:t>quy</a:t>
            </a:r>
            <a:r>
              <a:rPr lang="en-US" dirty="0" smtClean="0"/>
              <a:t>.</a:t>
            </a:r>
          </a:p>
          <a:p>
            <a:r>
              <a:rPr lang="en-US" dirty="0" smtClean="0"/>
              <a:t>b/ PS, RQ, BD </a:t>
            </a:r>
            <a:r>
              <a:rPr lang="en-US" dirty="0" err="1" smtClean="0"/>
              <a:t>hoặc</a:t>
            </a:r>
            <a:r>
              <a:rPr lang="en-US" dirty="0" smtClean="0"/>
              <a:t> //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r>
              <a:rPr lang="en-US" dirty="0" smtClean="0"/>
              <a:t> </a:t>
            </a:r>
            <a:r>
              <a:rPr lang="en-US" dirty="0" err="1" smtClean="0"/>
              <a:t>quy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4305300" y="1393824"/>
            <a:ext cx="2971800" cy="1524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6248400" y="974724"/>
            <a:ext cx="2971800" cy="2362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4914900" y="3756024"/>
            <a:ext cx="1295400" cy="1066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 flipV="1">
            <a:off x="6096000" y="3611562"/>
            <a:ext cx="2819400" cy="1295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29200" y="3641724"/>
            <a:ext cx="38862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7239000" y="12493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486400" y="46021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343400" y="3260724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58200" y="2833686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4229100" y="2552700"/>
            <a:ext cx="4191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4572000" y="2971800"/>
            <a:ext cx="228600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6019800" y="2971800"/>
            <a:ext cx="259080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itle 1"/>
          <p:cNvSpPr txBox="1">
            <a:spLocks/>
          </p:cNvSpPr>
          <p:nvPr/>
        </p:nvSpPr>
        <p:spPr>
          <a:xfrm>
            <a:off x="5257800" y="15541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6172200" y="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934200" y="42211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4876800" y="40687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867400" y="1828800"/>
            <a:ext cx="1600200" cy="152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562600" y="4267200"/>
            <a:ext cx="1600200" cy="152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5495925" cy="139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00200"/>
            <a:ext cx="4991100" cy="75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9" grpId="0"/>
      <p:bldP spid="30" grpId="0"/>
      <p:bldP spid="31" grpId="0"/>
      <p:bldP spid="3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Bài</a:t>
            </a:r>
            <a:r>
              <a:rPr lang="en-US" dirty="0" smtClean="0"/>
              <a:t> 2: </a:t>
            </a:r>
            <a:r>
              <a:rPr lang="en-US" dirty="0" err="1" smtClean="0"/>
              <a:t>Câu</a:t>
            </a:r>
            <a:r>
              <a:rPr lang="en-US" dirty="0" smtClean="0"/>
              <a:t> 2/59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 </a:t>
            </a:r>
            <a:r>
              <a:rPr lang="en-US" dirty="0" err="1" smtClean="0"/>
              <a:t>tứ</a:t>
            </a:r>
            <a:r>
              <a:rPr lang="en-US" dirty="0" smtClean="0"/>
              <a:t> </a:t>
            </a:r>
            <a:r>
              <a:rPr lang="en-US" dirty="0" err="1" smtClean="0"/>
              <a:t>diện</a:t>
            </a:r>
            <a:r>
              <a:rPr lang="en-US" dirty="0" smtClean="0"/>
              <a:t> ABCD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P, Q, R </a:t>
            </a:r>
            <a:r>
              <a:rPr lang="en-US" dirty="0" err="1" smtClean="0"/>
              <a:t>lần</a:t>
            </a:r>
            <a:r>
              <a:rPr lang="en-US" dirty="0" smtClean="0"/>
              <a:t> </a:t>
            </a:r>
            <a:r>
              <a:rPr lang="en-US" dirty="0" err="1" smtClean="0"/>
              <a:t>lượt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3 </a:t>
            </a:r>
            <a:r>
              <a:rPr lang="en-US" dirty="0" err="1" smtClean="0"/>
              <a:t>cạnh</a:t>
            </a:r>
            <a:r>
              <a:rPr lang="en-US" dirty="0" smtClean="0"/>
              <a:t> AB, CD, BC.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giao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S </a:t>
            </a:r>
            <a:r>
              <a:rPr lang="en-US" dirty="0" err="1" smtClean="0"/>
              <a:t>của</a:t>
            </a:r>
            <a:r>
              <a:rPr lang="en-US" dirty="0" smtClean="0"/>
              <a:t> AD </a:t>
            </a:r>
            <a:r>
              <a:rPr lang="en-US" dirty="0" err="1" smtClean="0"/>
              <a:t>và</a:t>
            </a:r>
            <a:r>
              <a:rPr lang="en-US" dirty="0" smtClean="0"/>
              <a:t> (PQR) </a:t>
            </a:r>
            <a:r>
              <a:rPr lang="en-US" dirty="0" err="1" smtClean="0"/>
              <a:t>trong</a:t>
            </a:r>
            <a:r>
              <a:rPr lang="en-US" dirty="0" smtClean="0"/>
              <a:t> 2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.</a:t>
            </a:r>
          </a:p>
          <a:p>
            <a:r>
              <a:rPr lang="en-US" dirty="0" smtClean="0"/>
              <a:t>a/ PR // AC.</a:t>
            </a:r>
          </a:p>
          <a:p>
            <a:r>
              <a:rPr lang="en-US" dirty="0" smtClean="0"/>
              <a:t>b/ PR </a:t>
            </a:r>
            <a:r>
              <a:rPr lang="en-US" dirty="0" err="1" smtClean="0"/>
              <a:t>cắt</a:t>
            </a:r>
            <a:r>
              <a:rPr lang="en-US" dirty="0" smtClean="0"/>
              <a:t> AC.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4229100" y="1470024"/>
            <a:ext cx="2971800" cy="1524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6200000" flipH="1">
            <a:off x="6172200" y="1050924"/>
            <a:ext cx="2971800" cy="2362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4838700" y="3832224"/>
            <a:ext cx="1295400" cy="1066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 flipV="1">
            <a:off x="6019800" y="3687762"/>
            <a:ext cx="2819400" cy="1295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3717924"/>
            <a:ext cx="38862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7162800" y="13255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410200" y="46783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267200" y="3336924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382000" y="2909886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4152900" y="2628900"/>
            <a:ext cx="4191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495800" y="3048000"/>
            <a:ext cx="228600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5943600" y="3048000"/>
            <a:ext cx="259080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5181600" y="16303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096000" y="762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800600" y="40386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934200" y="42211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16200000" flipH="1">
            <a:off x="5219700" y="2628900"/>
            <a:ext cx="2438400" cy="1295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86400" y="4343400"/>
            <a:ext cx="1600200" cy="152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791200" y="1905000"/>
            <a:ext cx="1600200" cy="152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04800" y="228600"/>
            <a:ext cx="20747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a. PR // AC.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92743"/>
            <a:ext cx="4135967" cy="78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6" grpId="0"/>
      <p:bldP spid="17" grpId="0"/>
      <p:bldP spid="18" grpId="0"/>
      <p:bldP spid="19" grpId="0"/>
      <p:bldP spid="2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4229100" y="1317624"/>
            <a:ext cx="2971800" cy="1524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6200000" flipH="1">
            <a:off x="6172200" y="898524"/>
            <a:ext cx="2971800" cy="2362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4838700" y="3679824"/>
            <a:ext cx="1295400" cy="1066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 flipV="1">
            <a:off x="6019800" y="3535362"/>
            <a:ext cx="2819400" cy="1295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3565524"/>
            <a:ext cx="38862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7162800" y="11731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486400" y="45259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267200" y="3184524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382000" y="2757486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4152900" y="2476500"/>
            <a:ext cx="4191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4648200" y="3429000"/>
            <a:ext cx="17526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5753100" y="2781300"/>
            <a:ext cx="2590800" cy="990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5181600" y="14779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096000" y="-762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800600" y="38862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934200" y="40687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16200000" flipH="1">
            <a:off x="5029200" y="3124200"/>
            <a:ext cx="1828800" cy="10668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638800" y="4343400"/>
            <a:ext cx="838200" cy="228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410200" y="1981200"/>
            <a:ext cx="2133600" cy="762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3886200" y="4267200"/>
            <a:ext cx="35052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3390900" y="3162300"/>
            <a:ext cx="556260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4572000" y="3276600"/>
            <a:ext cx="4267200" cy="1676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Title 1"/>
          <p:cNvSpPr txBox="1">
            <a:spLocks/>
          </p:cNvSpPr>
          <p:nvPr/>
        </p:nvSpPr>
        <p:spPr>
          <a:xfrm>
            <a:off x="5715000" y="59737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286914"/>
            <a:ext cx="5781675" cy="4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838200"/>
            <a:ext cx="4881563" cy="41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6" grpId="0"/>
      <p:bldP spid="17" grpId="0"/>
      <p:bldP spid="18" grpId="0"/>
      <p:bldP spid="19" grpId="0"/>
      <p:bldP spid="5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3/60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 </a:t>
            </a:r>
            <a:r>
              <a:rPr lang="en-US" dirty="0" err="1" smtClean="0"/>
              <a:t>tứ</a:t>
            </a:r>
            <a:r>
              <a:rPr lang="en-US" dirty="0" smtClean="0"/>
              <a:t> </a:t>
            </a:r>
            <a:r>
              <a:rPr lang="en-US" dirty="0" err="1" smtClean="0"/>
              <a:t>diện</a:t>
            </a:r>
            <a:r>
              <a:rPr lang="en-US" dirty="0" smtClean="0"/>
              <a:t> ABCD. M, N </a:t>
            </a:r>
            <a:r>
              <a:rPr lang="en-US" dirty="0" err="1" smtClean="0"/>
              <a:t>lần</a:t>
            </a:r>
            <a:r>
              <a:rPr lang="en-US" dirty="0" smtClean="0"/>
              <a:t> </a:t>
            </a:r>
            <a:r>
              <a:rPr lang="en-US" dirty="0" err="1" smtClean="0"/>
              <a:t>lượt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tđ</a:t>
            </a:r>
            <a:r>
              <a:rPr lang="en-US" dirty="0" smtClean="0"/>
              <a:t> AB, CD </a:t>
            </a:r>
            <a:r>
              <a:rPr lang="en-US" dirty="0" err="1" smtClean="0"/>
              <a:t>và</a:t>
            </a:r>
            <a:r>
              <a:rPr lang="en-US" dirty="0" smtClean="0"/>
              <a:t> G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tđ</a:t>
            </a:r>
            <a:r>
              <a:rPr lang="en-US" dirty="0" smtClean="0"/>
              <a:t> MN.</a:t>
            </a:r>
          </a:p>
          <a:p>
            <a:r>
              <a:rPr lang="en-US" dirty="0" smtClean="0"/>
              <a:t>a/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gđ</a:t>
            </a:r>
            <a:r>
              <a:rPr lang="en-US" dirty="0" smtClean="0"/>
              <a:t> A’ </a:t>
            </a:r>
            <a:r>
              <a:rPr lang="en-US" dirty="0" err="1" smtClean="0"/>
              <a:t>của</a:t>
            </a:r>
            <a:r>
              <a:rPr lang="en-US" dirty="0" smtClean="0"/>
              <a:t> AG </a:t>
            </a:r>
            <a:r>
              <a:rPr lang="en-US" dirty="0" err="1" smtClean="0"/>
              <a:t>và</a:t>
            </a:r>
            <a:r>
              <a:rPr lang="en-US" dirty="0" smtClean="0"/>
              <a:t> (BCD)</a:t>
            </a:r>
          </a:p>
          <a:p>
            <a:r>
              <a:rPr lang="en-US" dirty="0" smtClean="0"/>
              <a:t>b/ Qua M </a:t>
            </a:r>
            <a:r>
              <a:rPr lang="en-US" dirty="0" err="1" smtClean="0"/>
              <a:t>kẻ</a:t>
            </a:r>
            <a:r>
              <a:rPr lang="en-US" dirty="0" smtClean="0"/>
              <a:t> </a:t>
            </a:r>
            <a:r>
              <a:rPr lang="en-US" dirty="0" err="1" smtClean="0"/>
              <a:t>Mx</a:t>
            </a:r>
            <a:r>
              <a:rPr lang="en-US" dirty="0" smtClean="0"/>
              <a:t>//AA’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Mx</a:t>
            </a:r>
            <a:r>
              <a:rPr lang="en-US" dirty="0" smtClean="0"/>
              <a:t> </a:t>
            </a:r>
            <a:r>
              <a:rPr lang="en-US" dirty="0" err="1" smtClean="0"/>
              <a:t>cắt</a:t>
            </a:r>
            <a:r>
              <a:rPr lang="en-US" dirty="0" smtClean="0"/>
              <a:t> (BCD) </a:t>
            </a:r>
            <a:r>
              <a:rPr lang="en-US" dirty="0" err="1" smtClean="0"/>
              <a:t>tại</a:t>
            </a:r>
            <a:r>
              <a:rPr lang="en-US" dirty="0" smtClean="0"/>
              <a:t> M’. CMR: B, M’, A’ </a:t>
            </a:r>
            <a:r>
              <a:rPr lang="en-US" dirty="0" err="1" smtClean="0"/>
              <a:t>thẳng</a:t>
            </a:r>
            <a:r>
              <a:rPr lang="en-US" dirty="0" smtClean="0"/>
              <a:t> </a:t>
            </a:r>
            <a:r>
              <a:rPr lang="en-US" dirty="0" err="1" smtClean="0"/>
              <a:t>hàng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BM’ = M’A’ = A’N.</a:t>
            </a:r>
          </a:p>
          <a:p>
            <a:r>
              <a:rPr lang="en-US" dirty="0" smtClean="0"/>
              <a:t>c/ CMR: GA = 3GA’.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4305300" y="1393824"/>
            <a:ext cx="2971800" cy="1524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6248400" y="974724"/>
            <a:ext cx="2971800" cy="2362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4914900" y="3756024"/>
            <a:ext cx="1295400" cy="1066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6096000" y="3611562"/>
            <a:ext cx="2819400" cy="1295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029200" y="3641724"/>
            <a:ext cx="38862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5486400" y="46021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343400" y="3260724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458200" y="2833686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4229100" y="2552700"/>
            <a:ext cx="4191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6172200" y="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800600" y="14478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315200" y="41910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16200000" flipH="1">
            <a:off x="5600700" y="2400300"/>
            <a:ext cx="2057400" cy="1676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6477000" y="25908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2" name="Straight Connector 21"/>
          <p:cNvCxnSpPr>
            <a:stCxn id="16" idx="2"/>
          </p:cNvCxnSpPr>
          <p:nvPr/>
        </p:nvCxnSpPr>
        <p:spPr>
          <a:xfrm rot="16200000" flipH="1">
            <a:off x="5337969" y="1985169"/>
            <a:ext cx="2544762" cy="381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34000" y="2819400"/>
            <a:ext cx="2286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943600" y="1600200"/>
            <a:ext cx="2286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705600" y="4495800"/>
            <a:ext cx="2286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629400" y="4572000"/>
            <a:ext cx="2286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077200" y="3886200"/>
            <a:ext cx="2286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001000" y="3962400"/>
            <a:ext cx="2286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81000" y="851118"/>
            <a:ext cx="457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Trong</a:t>
            </a:r>
            <a:r>
              <a:rPr lang="en-US" sz="2800" dirty="0" smtClean="0"/>
              <a:t> mp (ABN) :</a:t>
            </a:r>
          </a:p>
          <a:p>
            <a:r>
              <a:rPr lang="en-US" sz="2800" dirty="0" smtClean="0"/>
              <a:t>+ </a:t>
            </a:r>
            <a:r>
              <a:rPr lang="en-US" sz="2800" dirty="0" err="1" smtClean="0"/>
              <a:t>Gọi</a:t>
            </a:r>
            <a:r>
              <a:rPr lang="en-US" sz="2800" dirty="0" smtClean="0"/>
              <a:t>  </a:t>
            </a:r>
          </a:p>
          <a:p>
            <a:r>
              <a:rPr lang="en-US" sz="2800" dirty="0" err="1" smtClean="0"/>
              <a:t>Lúc</a:t>
            </a:r>
            <a:r>
              <a:rPr lang="en-US" sz="2800" dirty="0" smtClean="0"/>
              <a:t> </a:t>
            </a:r>
            <a:r>
              <a:rPr lang="en-US" sz="2800" dirty="0" err="1" smtClean="0"/>
              <a:t>đó</a:t>
            </a:r>
            <a:r>
              <a:rPr lang="en-US" sz="2800" dirty="0" smtClean="0"/>
              <a:t>:</a:t>
            </a:r>
          </a:p>
          <a:p>
            <a:r>
              <a:rPr lang="en-US" sz="2800" dirty="0" err="1" smtClean="0"/>
              <a:t>vì</a:t>
            </a:r>
            <a:r>
              <a:rPr lang="en-US" sz="2800" dirty="0" smtClean="0"/>
              <a:t> BN </a:t>
            </a:r>
            <a:r>
              <a:rPr lang="en-US" sz="2800" dirty="0" err="1" smtClean="0"/>
              <a:t>thuộc</a:t>
            </a:r>
            <a:r>
              <a:rPr lang="en-US" sz="2800" dirty="0" smtClean="0"/>
              <a:t> (BCD).</a:t>
            </a:r>
            <a:endParaRPr lang="en-US" sz="2800" dirty="0"/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873" name="Object 9"/>
          <p:cNvGraphicFramePr>
            <a:graphicFrameLocks noChangeAspect="1"/>
          </p:cNvGraphicFramePr>
          <p:nvPr/>
        </p:nvGraphicFramePr>
        <p:xfrm>
          <a:off x="1295400" y="1295400"/>
          <a:ext cx="1981200" cy="411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" name="Equation" r:id="rId3" imgW="965200" imgH="203200" progId="Equation.3">
                  <p:embed/>
                </p:oleObj>
              </mc:Choice>
              <mc:Fallback>
                <p:oleObj name="Equation" r:id="rId3" imgW="965200" imgH="203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295400"/>
                        <a:ext cx="1981200" cy="4119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875" name="Object 11"/>
          <p:cNvGraphicFramePr>
            <a:graphicFrameLocks noChangeAspect="1"/>
          </p:cNvGraphicFramePr>
          <p:nvPr/>
        </p:nvGraphicFramePr>
        <p:xfrm>
          <a:off x="1676400" y="1792940"/>
          <a:ext cx="2362200" cy="416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7" name="Equation" r:id="rId5" imgW="1129810" imgH="203112" progId="Equation.3">
                  <p:embed/>
                </p:oleObj>
              </mc:Choice>
              <mc:Fallback>
                <p:oleObj name="Equation" r:id="rId5" imgW="1129810" imgH="203112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792940"/>
                        <a:ext cx="2362200" cy="4168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Straight Connector 41"/>
          <p:cNvCxnSpPr/>
          <p:nvPr/>
        </p:nvCxnSpPr>
        <p:spPr>
          <a:xfrm>
            <a:off x="5105400" y="3657600"/>
            <a:ext cx="2362200" cy="609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6200000" flipH="1">
            <a:off x="4956969" y="2366169"/>
            <a:ext cx="3306762" cy="381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1"/>
          <p:cNvSpPr txBox="1">
            <a:spLocks/>
          </p:cNvSpPr>
          <p:nvPr/>
        </p:nvSpPr>
        <p:spPr>
          <a:xfrm>
            <a:off x="6248400" y="38862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A’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04800" y="228600"/>
            <a:ext cx="4368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a/ </a:t>
            </a:r>
            <a:r>
              <a:rPr lang="en-US" sz="2800" dirty="0" err="1" smtClean="0">
                <a:solidFill>
                  <a:srgbClr val="0000FF"/>
                </a:solidFill>
              </a:rPr>
              <a:t>Tìm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gđ</a:t>
            </a:r>
            <a:r>
              <a:rPr lang="en-US" sz="2800" dirty="0" smtClean="0">
                <a:solidFill>
                  <a:srgbClr val="0000FF"/>
                </a:solidFill>
              </a:rPr>
              <a:t> A’ </a:t>
            </a:r>
            <a:r>
              <a:rPr lang="en-US" sz="2800" dirty="0" err="1" smtClean="0">
                <a:solidFill>
                  <a:srgbClr val="0000FF"/>
                </a:solidFill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</a:rPr>
              <a:t> AG </a:t>
            </a:r>
            <a:r>
              <a:rPr lang="en-US" sz="2800" dirty="0" err="1" smtClean="0">
                <a:solidFill>
                  <a:srgbClr val="0000FF"/>
                </a:solidFill>
              </a:rPr>
              <a:t>và</a:t>
            </a:r>
            <a:r>
              <a:rPr lang="en-US" sz="2800" dirty="0" smtClean="0">
                <a:solidFill>
                  <a:srgbClr val="0000FF"/>
                </a:solidFill>
              </a:rPr>
              <a:t> (BCD)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8" dur="2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2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  <p:bldP spid="18" grpId="0"/>
      <p:bldP spid="21" grpId="0"/>
      <p:bldP spid="37" grpId="0"/>
      <p:bldP spid="5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4343400" cy="5715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b/ Qua M </a:t>
            </a:r>
            <a:r>
              <a:rPr lang="en-US" sz="2800" dirty="0" err="1" smtClean="0"/>
              <a:t>kẻ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Mx</a:t>
            </a:r>
            <a:r>
              <a:rPr lang="en-US" sz="2800" dirty="0" smtClean="0">
                <a:solidFill>
                  <a:srgbClr val="0000FF"/>
                </a:solidFill>
              </a:rPr>
              <a:t>//AA’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Mx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cắt</a:t>
            </a:r>
            <a:r>
              <a:rPr lang="en-US" sz="2800" dirty="0" smtClean="0">
                <a:solidFill>
                  <a:srgbClr val="0000FF"/>
                </a:solidFill>
              </a:rPr>
              <a:t> (BCD) </a:t>
            </a:r>
            <a:r>
              <a:rPr lang="en-US" sz="2800" dirty="0" err="1" smtClean="0">
                <a:solidFill>
                  <a:srgbClr val="0000FF"/>
                </a:solidFill>
              </a:rPr>
              <a:t>tại</a:t>
            </a:r>
            <a:r>
              <a:rPr lang="en-US" sz="2800" dirty="0" smtClean="0">
                <a:solidFill>
                  <a:srgbClr val="0000FF"/>
                </a:solidFill>
              </a:rPr>
              <a:t> M’. </a:t>
            </a:r>
            <a:r>
              <a:rPr lang="en-US" sz="2800" dirty="0" smtClean="0"/>
              <a:t>CMR: </a:t>
            </a:r>
            <a:r>
              <a:rPr lang="en-US" sz="2800" i="1" dirty="0" smtClean="0">
                <a:solidFill>
                  <a:srgbClr val="0000FF"/>
                </a:solidFill>
              </a:rPr>
              <a:t>B, M’, A’ </a:t>
            </a:r>
            <a:r>
              <a:rPr lang="en-US" sz="2800" i="1" dirty="0" err="1" smtClean="0">
                <a:solidFill>
                  <a:srgbClr val="0000FF"/>
                </a:solidFill>
              </a:rPr>
              <a:t>thẳng</a:t>
            </a:r>
            <a:r>
              <a:rPr lang="en-US" sz="2800" i="1" dirty="0" smtClean="0">
                <a:solidFill>
                  <a:srgbClr val="0000FF"/>
                </a:solidFill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</a:rPr>
              <a:t>hàng</a:t>
            </a:r>
            <a:r>
              <a:rPr lang="en-US" sz="2800" i="1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i="1" dirty="0" smtClean="0">
                <a:solidFill>
                  <a:srgbClr val="0000FF"/>
                </a:solidFill>
              </a:rPr>
              <a:t>BM’ = M’A’ = A’N.</a:t>
            </a:r>
          </a:p>
          <a:p>
            <a:pPr>
              <a:buNone/>
            </a:pPr>
            <a:r>
              <a:rPr lang="en-US" sz="2800" i="1" dirty="0" smtClean="0">
                <a:solidFill>
                  <a:srgbClr val="0000FF"/>
                </a:solidFill>
              </a:rPr>
              <a:t>------------------------------------</a:t>
            </a:r>
          </a:p>
          <a:p>
            <a:pPr>
              <a:buNone/>
            </a:pPr>
            <a:r>
              <a:rPr lang="en-US" sz="2800" i="1" dirty="0" smtClean="0"/>
              <a:t>+ Ta </a:t>
            </a:r>
            <a:r>
              <a:rPr lang="en-US" sz="2800" i="1" dirty="0" err="1" smtClean="0"/>
              <a:t>có</a:t>
            </a:r>
            <a:r>
              <a:rPr lang="en-US" sz="2800" i="1" dirty="0" smtClean="0"/>
              <a:t>:</a:t>
            </a:r>
          </a:p>
          <a:p>
            <a:pPr>
              <a:buNone/>
            </a:pPr>
            <a:endParaRPr lang="en-US" sz="2800" i="1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sz="2800" i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800" dirty="0" smtClean="0"/>
              <a:t>+ </a:t>
            </a:r>
            <a:r>
              <a:rPr lang="en-US" sz="2800" dirty="0" err="1" smtClean="0"/>
              <a:t>Như</a:t>
            </a:r>
            <a:r>
              <a:rPr lang="en-US" sz="2800" dirty="0" smtClean="0"/>
              <a:t> </a:t>
            </a:r>
            <a:r>
              <a:rPr lang="en-US" sz="2800" dirty="0" err="1" smtClean="0"/>
              <a:t>vậy</a:t>
            </a:r>
            <a:r>
              <a:rPr lang="en-US" sz="2800" dirty="0" smtClean="0"/>
              <a:t>: B, M’, A’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chung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 mp (ABN) </a:t>
            </a:r>
            <a:r>
              <a:rPr lang="en-US" sz="2800" dirty="0" err="1" smtClean="0"/>
              <a:t>và</a:t>
            </a:r>
            <a:r>
              <a:rPr lang="en-US" sz="2800" dirty="0" smtClean="0"/>
              <a:t> (BCD) </a:t>
            </a:r>
            <a:r>
              <a:rPr lang="en-US" sz="2800" dirty="0" err="1" smtClean="0"/>
              <a:t>nên</a:t>
            </a:r>
            <a:r>
              <a:rPr lang="en-US" sz="2800" dirty="0" smtClean="0"/>
              <a:t> 3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đó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hàng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en-US" sz="2800" i="1" dirty="0" smtClean="0">
              <a:solidFill>
                <a:srgbClr val="0000FF"/>
              </a:solidFill>
            </a:endParaRPr>
          </a:p>
          <a:p>
            <a:endParaRPr lang="en-US" sz="2800" dirty="0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4305300" y="1393824"/>
            <a:ext cx="2971800" cy="1524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6200000" flipH="1">
            <a:off x="6248400" y="974724"/>
            <a:ext cx="2971800" cy="2362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4914900" y="3756024"/>
            <a:ext cx="1295400" cy="1066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 flipV="1">
            <a:off x="6096000" y="3611562"/>
            <a:ext cx="2819400" cy="1295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29200" y="3641724"/>
            <a:ext cx="38862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5486400" y="46021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43400" y="3260724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458200" y="2833686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4229100" y="2552700"/>
            <a:ext cx="4191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6172200" y="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800600" y="14478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315200" y="41910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16200000" flipH="1">
            <a:off x="5600700" y="2400300"/>
            <a:ext cx="2057400" cy="1676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6477000" y="25908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334000" y="2819400"/>
            <a:ext cx="2286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943600" y="1600200"/>
            <a:ext cx="2286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705600" y="4495800"/>
            <a:ext cx="2286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29400" y="4572000"/>
            <a:ext cx="2286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077200" y="3886200"/>
            <a:ext cx="2286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001000" y="3962400"/>
            <a:ext cx="2286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105400" y="3657600"/>
            <a:ext cx="2362200" cy="609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4918869" y="2366169"/>
            <a:ext cx="3306762" cy="381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/>
        </p:nvSpPr>
        <p:spPr>
          <a:xfrm>
            <a:off x="6248400" y="38862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A’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4982353" y="3019441"/>
            <a:ext cx="1618488" cy="79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 txBox="1">
            <a:spLocks/>
          </p:cNvSpPr>
          <p:nvPr/>
        </p:nvSpPr>
        <p:spPr>
          <a:xfrm>
            <a:off x="5334000" y="36576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M’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5297" name="Object 1"/>
          <p:cNvGraphicFramePr>
            <a:graphicFrameLocks noChangeAspect="1"/>
          </p:cNvGraphicFramePr>
          <p:nvPr/>
        </p:nvGraphicFramePr>
        <p:xfrm>
          <a:off x="565150" y="3100387"/>
          <a:ext cx="3592513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8" name="Equation" r:id="rId3" imgW="2108160" imgH="507960" progId="Equation.3">
                  <p:embed/>
                </p:oleObj>
              </mc:Choice>
              <mc:Fallback>
                <p:oleObj name="Equation" r:id="rId3" imgW="2108160" imgH="50796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3100387"/>
                        <a:ext cx="3592513" cy="862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0" y="2438400"/>
            <a:ext cx="449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 </a:t>
            </a:r>
            <a:r>
              <a:rPr lang="en-US" sz="2800" dirty="0" err="1" smtClean="0"/>
              <a:t>Trong</a:t>
            </a:r>
            <a:r>
              <a:rPr lang="en-US" sz="2800" dirty="0" smtClean="0"/>
              <a:t> NMM’ , </a:t>
            </a:r>
            <a:r>
              <a:rPr lang="en-US" sz="2800" dirty="0" err="1" smtClean="0"/>
              <a:t>ta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: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G </a:t>
            </a:r>
            <a:r>
              <a:rPr lang="en-US" sz="2800" dirty="0" err="1" smtClean="0">
                <a:solidFill>
                  <a:srgbClr val="0000FF"/>
                </a:solidFill>
              </a:rPr>
              <a:t>là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trung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điểm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</a:rPr>
              <a:t> NM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GA’//MM’, </a:t>
            </a:r>
            <a:r>
              <a:rPr lang="en-US" sz="2800" dirty="0" err="1" smtClean="0"/>
              <a:t>suy</a:t>
            </a:r>
            <a:r>
              <a:rPr lang="en-US" sz="2800" dirty="0" smtClean="0"/>
              <a:t> A’ </a:t>
            </a:r>
            <a:r>
              <a:rPr lang="en-US" sz="2800" dirty="0" err="1" smtClean="0"/>
              <a:t>ra</a:t>
            </a:r>
            <a:r>
              <a:rPr lang="en-US" sz="2800" dirty="0" smtClean="0"/>
              <a:t> 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trung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NM’.</a:t>
            </a:r>
          </a:p>
          <a:p>
            <a:r>
              <a:rPr lang="en-US" sz="2800" dirty="0" smtClean="0"/>
              <a:t>+ </a:t>
            </a:r>
            <a:r>
              <a:rPr lang="en-US" sz="2800" dirty="0" err="1" smtClean="0"/>
              <a:t>Tương</a:t>
            </a:r>
            <a:r>
              <a:rPr lang="en-US" sz="2800" dirty="0" smtClean="0"/>
              <a:t> </a:t>
            </a:r>
            <a:r>
              <a:rPr lang="en-US" sz="2800" dirty="0" err="1" smtClean="0"/>
              <a:t>tự</a:t>
            </a:r>
            <a:r>
              <a:rPr lang="en-US" sz="2800" dirty="0" smtClean="0"/>
              <a:t> </a:t>
            </a:r>
            <a:r>
              <a:rPr lang="en-US" sz="2800" dirty="0" err="1" smtClean="0"/>
              <a:t>ta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:  M’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trung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BA’ .</a:t>
            </a:r>
          </a:p>
          <a:p>
            <a:r>
              <a:rPr lang="en-US" sz="2800" dirty="0" smtClean="0"/>
              <a:t>+ </a:t>
            </a:r>
            <a:r>
              <a:rPr lang="en-US" sz="2800" dirty="0" err="1" smtClean="0"/>
              <a:t>Vậy</a:t>
            </a:r>
            <a:r>
              <a:rPr lang="en-US" sz="2800" dirty="0" smtClean="0"/>
              <a:t>  BM’ = M’A’ = A’N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2000"/>
                                        <p:tgtEl>
                                          <p:spTgt spid="5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55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/>
      <p:bldP spid="17" grpId="0"/>
      <p:bldP spid="27" grpId="0"/>
      <p:bldP spid="32" grpId="0"/>
      <p:bldP spid="3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71800" cy="63976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c/ CMR: GA = 3GA’.</a:t>
            </a:r>
            <a:br>
              <a:rPr lang="en-US" sz="2800" dirty="0" smtClean="0">
                <a:solidFill>
                  <a:srgbClr val="0000FF"/>
                </a:solidFill>
              </a:rPr>
            </a:b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4419600" cy="1143000"/>
          </a:xfrm>
        </p:spPr>
        <p:txBody>
          <a:bodyPr/>
          <a:lstStyle/>
          <a:p>
            <a:r>
              <a:rPr lang="en-US" dirty="0" smtClean="0"/>
              <a:t>+ </a:t>
            </a:r>
            <a:r>
              <a:rPr lang="en-US" dirty="0" err="1" smtClean="0"/>
              <a:t>Xét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tam </a:t>
            </a:r>
            <a:r>
              <a:rPr lang="en-US" dirty="0" err="1" smtClean="0"/>
              <a:t>giác</a:t>
            </a:r>
            <a:r>
              <a:rPr lang="en-US" dirty="0" smtClean="0"/>
              <a:t> ABN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4305300" y="1393824"/>
            <a:ext cx="2971800" cy="1524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6200000" flipH="1">
            <a:off x="6248400" y="974724"/>
            <a:ext cx="2971800" cy="2362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4914900" y="3756024"/>
            <a:ext cx="1295400" cy="1066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 flipV="1">
            <a:off x="6096000" y="3611562"/>
            <a:ext cx="2819400" cy="1295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29200" y="3641724"/>
            <a:ext cx="38862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5486400" y="46021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43400" y="3260724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458200" y="2833686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4229100" y="2552700"/>
            <a:ext cx="4191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6172200" y="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800600" y="14478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315200" y="41910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16200000" flipH="1">
            <a:off x="5600700" y="2400300"/>
            <a:ext cx="2057400" cy="1676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6477000" y="25908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334000" y="2819400"/>
            <a:ext cx="2286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943600" y="1600200"/>
            <a:ext cx="2286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705600" y="4495800"/>
            <a:ext cx="2286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629400" y="4572000"/>
            <a:ext cx="2286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077200" y="3886200"/>
            <a:ext cx="2286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001000" y="3962400"/>
            <a:ext cx="2286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105400" y="3657600"/>
            <a:ext cx="2362200" cy="609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4918869" y="2366169"/>
            <a:ext cx="3306762" cy="381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/>
        </p:nvSpPr>
        <p:spPr>
          <a:xfrm>
            <a:off x="6248400" y="38862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A’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4982353" y="3019441"/>
            <a:ext cx="1618488" cy="79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 txBox="1">
            <a:spLocks/>
          </p:cNvSpPr>
          <p:nvPr/>
        </p:nvSpPr>
        <p:spPr>
          <a:xfrm>
            <a:off x="5334000" y="36576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M’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2705" name="Object 1"/>
          <p:cNvGraphicFramePr>
            <a:graphicFrameLocks noChangeAspect="1"/>
          </p:cNvGraphicFramePr>
          <p:nvPr/>
        </p:nvGraphicFramePr>
        <p:xfrm>
          <a:off x="457200" y="2133600"/>
          <a:ext cx="3781425" cy="2034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6" name="Equation" r:id="rId3" imgW="1930320" imgH="1041120" progId="Equation.3">
                  <p:embed/>
                </p:oleObj>
              </mc:Choice>
              <mc:Fallback>
                <p:oleObj name="Equation" r:id="rId3" imgW="1930320" imgH="104112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133600"/>
                        <a:ext cx="3781425" cy="20342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2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  <p:bldP spid="13" grpId="0"/>
      <p:bldP spid="14" grpId="0"/>
      <p:bldP spid="15" grpId="0"/>
      <p:bldP spid="17" grpId="0"/>
      <p:bldP spid="26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89758"/>
            <a:ext cx="6581775" cy="266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-152400"/>
            <a:ext cx="6210937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GIẢI BÀI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ÔN LẠI KIẾN THỨC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33400" y="1600200"/>
            <a:ext cx="8229600" cy="1570038"/>
            <a:chOff x="533400" y="1066800"/>
            <a:chExt cx="8229600" cy="1570038"/>
          </a:xfrm>
        </p:grpSpPr>
        <p:sp>
          <p:nvSpPr>
            <p:cNvPr id="5" name="TextBox 4"/>
            <p:cNvSpPr txBox="1"/>
            <p:nvPr/>
          </p:nvSpPr>
          <p:spPr bwMode="auto">
            <a:xfrm>
              <a:off x="533400" y="1066800"/>
              <a:ext cx="8229600" cy="1570038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u="sng" dirty="0" err="1"/>
                <a:t>Định</a:t>
              </a:r>
              <a:r>
                <a:rPr lang="en-US" sz="2400" b="1" i="1" u="sng" dirty="0"/>
                <a:t> </a:t>
              </a:r>
              <a:r>
                <a:rPr lang="en-US" sz="2400" b="1" i="1" u="sng" dirty="0" err="1"/>
                <a:t>lý</a:t>
              </a:r>
              <a:r>
                <a:rPr lang="en-US" sz="2400" b="1" i="1" u="sng" dirty="0"/>
                <a:t> 1:</a:t>
              </a:r>
              <a:endParaRPr lang="en-US" sz="2000" b="1" i="1" u="sng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err="1"/>
                <a:t>Nếu</a:t>
              </a:r>
              <a:r>
                <a:rPr lang="en-US" sz="2400" dirty="0"/>
                <a:t> </a:t>
              </a:r>
              <a:r>
                <a:rPr lang="en-US" sz="2400" dirty="0" err="1"/>
                <a:t>đường</a:t>
              </a:r>
              <a:r>
                <a:rPr lang="en-US" sz="2400" dirty="0"/>
                <a:t> </a:t>
              </a:r>
              <a:r>
                <a:rPr lang="en-US" sz="2400" dirty="0" err="1"/>
                <a:t>thẳng</a:t>
              </a:r>
              <a:r>
                <a:rPr lang="en-US" sz="2400" dirty="0"/>
                <a:t> </a:t>
              </a:r>
              <a:r>
                <a:rPr lang="en-US" sz="2400" i="1" dirty="0"/>
                <a:t>d</a:t>
              </a:r>
              <a:r>
                <a:rPr lang="en-US" sz="2400" dirty="0"/>
                <a:t> </a:t>
              </a:r>
              <a:r>
                <a:rPr lang="en-US" sz="2400" dirty="0" err="1"/>
                <a:t>không</a:t>
              </a:r>
              <a:r>
                <a:rPr lang="en-US" sz="2400" dirty="0"/>
                <a:t> </a:t>
              </a:r>
              <a:r>
                <a:rPr lang="en-US" sz="2400" dirty="0" err="1"/>
                <a:t>nằm</a:t>
              </a:r>
              <a:r>
                <a:rPr lang="en-US" sz="2400" dirty="0"/>
                <a:t> </a:t>
              </a:r>
              <a:r>
                <a:rPr lang="en-US" sz="2400" dirty="0" err="1"/>
                <a:t>trong</a:t>
              </a:r>
              <a:r>
                <a:rPr lang="en-US" sz="2400" dirty="0"/>
                <a:t> </a:t>
              </a:r>
              <a:r>
                <a:rPr lang="en-US" sz="2400" dirty="0" err="1"/>
                <a:t>mặt</a:t>
              </a:r>
              <a:r>
                <a:rPr lang="en-US" sz="2400" dirty="0"/>
                <a:t> </a:t>
              </a:r>
              <a:r>
                <a:rPr lang="en-US" sz="2400" dirty="0" err="1"/>
                <a:t>phẳng</a:t>
              </a:r>
              <a:r>
                <a:rPr lang="en-US" sz="2400" dirty="0"/>
                <a:t>           </a:t>
              </a:r>
              <a:r>
                <a:rPr lang="en-US" sz="2400" dirty="0" err="1"/>
                <a:t>và</a:t>
              </a:r>
              <a:r>
                <a:rPr lang="en-US" sz="2400" dirty="0"/>
                <a:t> </a:t>
              </a:r>
              <a:r>
                <a:rPr lang="en-US" sz="2400" i="1" dirty="0"/>
                <a:t>d</a:t>
              </a:r>
              <a:r>
                <a:rPr lang="en-US" sz="2400" dirty="0"/>
                <a:t> song </a:t>
              </a:r>
              <a:r>
                <a:rPr lang="en-US" sz="2400" dirty="0" err="1"/>
                <a:t>song</a:t>
              </a:r>
              <a:r>
                <a:rPr lang="en-US" sz="2400" dirty="0"/>
                <a:t> </a:t>
              </a:r>
              <a:r>
                <a:rPr lang="en-US" sz="2400" dirty="0" err="1"/>
                <a:t>với</a:t>
              </a:r>
              <a:r>
                <a:rPr lang="en-US" sz="2400" dirty="0"/>
                <a:t> </a:t>
              </a:r>
              <a:r>
                <a:rPr lang="en-US" sz="2400" dirty="0" err="1"/>
                <a:t>đường</a:t>
              </a:r>
              <a:r>
                <a:rPr lang="en-US" sz="2400" dirty="0"/>
                <a:t> </a:t>
              </a:r>
              <a:r>
                <a:rPr lang="en-US" sz="2400" dirty="0" err="1"/>
                <a:t>thẳng</a:t>
              </a:r>
              <a:r>
                <a:rPr lang="en-US" sz="2400" dirty="0"/>
                <a:t> </a:t>
              </a:r>
              <a:r>
                <a:rPr lang="en-US" sz="2400" i="1" dirty="0"/>
                <a:t>d’</a:t>
              </a:r>
              <a:r>
                <a:rPr lang="en-US" sz="2400" dirty="0"/>
                <a:t> </a:t>
              </a:r>
              <a:r>
                <a:rPr lang="en-US" sz="2400" dirty="0" err="1"/>
                <a:t>nằm</a:t>
              </a:r>
              <a:r>
                <a:rPr lang="en-US" sz="2400" dirty="0"/>
                <a:t> </a:t>
              </a:r>
              <a:r>
                <a:rPr lang="en-US" sz="2400" dirty="0" err="1"/>
                <a:t>trong</a:t>
              </a:r>
              <a:r>
                <a:rPr lang="en-US" sz="2400" dirty="0"/>
                <a:t>              </a:t>
              </a:r>
              <a:r>
                <a:rPr lang="en-US" sz="2400" dirty="0" err="1"/>
                <a:t>thì</a:t>
              </a:r>
              <a:r>
                <a:rPr lang="en-US" sz="2400" dirty="0"/>
                <a:t> </a:t>
              </a:r>
            </a:p>
          </p:txBody>
        </p:sp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705600" y="1447800"/>
              <a:ext cx="533399" cy="426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05400" y="1828800"/>
              <a:ext cx="533399" cy="426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77000" y="1828800"/>
              <a:ext cx="1118528" cy="458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114800"/>
            <a:ext cx="502920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752600" y="2209800"/>
            <a:ext cx="5105400" cy="4572000"/>
            <a:chOff x="533400" y="2819400"/>
            <a:chExt cx="4563548" cy="3896129"/>
          </a:xfrm>
        </p:grpSpPr>
        <p:pic>
          <p:nvPicPr>
            <p:cNvPr id="4108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400" y="2819400"/>
              <a:ext cx="4563548" cy="3896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9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34995" y="4452736"/>
              <a:ext cx="436605" cy="347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0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38600" y="3124200"/>
              <a:ext cx="434863" cy="347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57200" y="228600"/>
            <a:ext cx="8229600" cy="1754326"/>
            <a:chOff x="457200" y="228534"/>
            <a:chExt cx="8229600" cy="1754464"/>
          </a:xfrm>
        </p:grpSpPr>
        <p:sp>
          <p:nvSpPr>
            <p:cNvPr id="4" name="TextBox 3"/>
            <p:cNvSpPr txBox="1"/>
            <p:nvPr/>
          </p:nvSpPr>
          <p:spPr bwMode="auto">
            <a:xfrm>
              <a:off x="457200" y="228534"/>
              <a:ext cx="8229600" cy="175446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u="sng" dirty="0" err="1"/>
                <a:t>Định</a:t>
              </a:r>
              <a:r>
                <a:rPr lang="en-US" sz="2400" b="1" i="1" u="sng" dirty="0"/>
                <a:t> </a:t>
              </a:r>
              <a:r>
                <a:rPr lang="en-US" sz="2400" b="1" i="1" u="sng" dirty="0" err="1"/>
                <a:t>lý</a:t>
              </a:r>
              <a:r>
                <a:rPr lang="en-US" sz="2400" b="1" i="1" u="sng" dirty="0"/>
                <a:t> 2: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Cho </a:t>
              </a:r>
              <a:r>
                <a:rPr lang="en-US" sz="2400" dirty="0" err="1"/>
                <a:t>đường</a:t>
              </a:r>
              <a:r>
                <a:rPr lang="en-US" sz="2400" dirty="0"/>
                <a:t> </a:t>
              </a:r>
              <a:r>
                <a:rPr lang="en-US" sz="2400" dirty="0" err="1"/>
                <a:t>thẳng</a:t>
              </a:r>
              <a:r>
                <a:rPr lang="en-US" sz="2400" dirty="0"/>
                <a:t> </a:t>
              </a:r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400" dirty="0"/>
                <a:t> song </a:t>
              </a:r>
              <a:r>
                <a:rPr lang="en-US" sz="2400" dirty="0" err="1"/>
                <a:t>song</a:t>
              </a:r>
              <a:r>
                <a:rPr lang="en-US" sz="2400" dirty="0"/>
                <a:t> </a:t>
              </a:r>
              <a:r>
                <a:rPr lang="en-US" sz="2400" dirty="0" err="1"/>
                <a:t>với</a:t>
              </a:r>
              <a:r>
                <a:rPr lang="en-US" sz="2400" dirty="0"/>
                <a:t> </a:t>
              </a:r>
              <a:r>
                <a:rPr lang="en-US" sz="2400" dirty="0" err="1"/>
                <a:t>mặt</a:t>
              </a:r>
              <a:r>
                <a:rPr lang="en-US" sz="2400" dirty="0"/>
                <a:t> </a:t>
              </a:r>
              <a:r>
                <a:rPr lang="en-US" sz="2400" dirty="0" err="1"/>
                <a:t>phẳng</a:t>
              </a:r>
              <a:r>
                <a:rPr lang="en-US" sz="2400" dirty="0"/>
                <a:t>      </a:t>
              </a:r>
              <a:r>
                <a:rPr lang="en-US" sz="2400" dirty="0" smtClean="0"/>
                <a:t> . </a:t>
              </a:r>
              <a:r>
                <a:rPr lang="en-US" sz="2400" dirty="0" err="1" smtClean="0"/>
                <a:t>Nếu</a:t>
              </a:r>
              <a:r>
                <a:rPr lang="en-US" sz="2400" dirty="0" smtClean="0"/>
                <a:t> </a:t>
              </a:r>
              <a:r>
                <a:rPr lang="en-US" sz="2400" dirty="0" err="1"/>
                <a:t>mặt</a:t>
              </a:r>
              <a:r>
                <a:rPr lang="en-US" sz="2400" dirty="0"/>
                <a:t> </a:t>
              </a:r>
              <a:r>
                <a:rPr lang="en-US" sz="2400" dirty="0" err="1"/>
                <a:t>phẳng</a:t>
              </a:r>
              <a:r>
                <a:rPr lang="en-US" sz="2400" dirty="0"/>
                <a:t>      </a:t>
              </a:r>
              <a:r>
                <a:rPr lang="en-US" sz="2400" dirty="0" smtClean="0"/>
                <a:t>    </a:t>
              </a:r>
              <a:r>
                <a:rPr lang="en-US" sz="2400" dirty="0" err="1" smtClean="0"/>
                <a:t>chứa</a:t>
              </a:r>
              <a:r>
                <a:rPr lang="en-US" sz="2400" dirty="0" smtClean="0"/>
                <a:t> </a:t>
              </a:r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400" dirty="0"/>
                <a:t> </a:t>
              </a:r>
              <a:r>
                <a:rPr lang="en-US" sz="2400" dirty="0" err="1"/>
                <a:t>và</a:t>
              </a:r>
              <a:r>
                <a:rPr lang="en-US" sz="2400" dirty="0"/>
                <a:t> </a:t>
              </a:r>
              <a:r>
                <a:rPr lang="en-US" sz="2400" dirty="0" err="1"/>
                <a:t>cắt</a:t>
              </a:r>
              <a:r>
                <a:rPr lang="en-US" sz="2400" dirty="0"/>
                <a:t>       </a:t>
              </a:r>
              <a:r>
                <a:rPr lang="en-US" sz="2400" dirty="0" smtClean="0"/>
                <a:t>  </a:t>
              </a:r>
              <a:r>
                <a:rPr lang="en-US" sz="2400" dirty="0" err="1" smtClean="0"/>
                <a:t>theo</a:t>
              </a:r>
              <a:r>
                <a:rPr lang="en-US" sz="2400" dirty="0" smtClean="0"/>
                <a:t> </a:t>
              </a:r>
              <a:r>
                <a:rPr lang="en-US" sz="2400" dirty="0" err="1"/>
                <a:t>giao</a:t>
              </a:r>
              <a:r>
                <a:rPr lang="en-US" sz="2400" dirty="0"/>
                <a:t> </a:t>
              </a:r>
              <a:r>
                <a:rPr lang="en-US" sz="2400" dirty="0" err="1"/>
                <a:t>tuyến</a:t>
              </a:r>
              <a:r>
                <a:rPr lang="en-US" sz="2400" dirty="0"/>
                <a:t> </a:t>
              </a:r>
              <a:r>
                <a:rPr lang="en-US" sz="2400" i="1" dirty="0"/>
                <a:t>b</a:t>
              </a:r>
              <a:r>
                <a:rPr lang="en-US" sz="2400" dirty="0"/>
                <a:t> </a:t>
              </a:r>
              <a:r>
                <a:rPr lang="en-US" sz="2400" dirty="0" err="1"/>
                <a:t>thì</a:t>
              </a:r>
              <a:r>
                <a:rPr lang="en-US" sz="2400" dirty="0"/>
                <a:t> </a:t>
              </a:r>
              <a:r>
                <a:rPr lang="en-US" sz="2400" i="1" dirty="0"/>
                <a:t>b</a:t>
              </a:r>
              <a:r>
                <a:rPr lang="en-US" sz="2400" dirty="0"/>
                <a:t> song </a:t>
              </a:r>
              <a:r>
                <a:rPr lang="en-US" sz="2400" dirty="0" err="1"/>
                <a:t>song</a:t>
              </a:r>
              <a:r>
                <a:rPr lang="en-US" sz="2400" dirty="0"/>
                <a:t> </a:t>
              </a:r>
              <a:r>
                <a:rPr lang="en-US" sz="2400" dirty="0" err="1"/>
                <a:t>với</a:t>
              </a:r>
              <a:r>
                <a:rPr lang="en-US" sz="2400" dirty="0"/>
                <a:t> </a:t>
              </a:r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400" dirty="0"/>
                <a:t>.</a:t>
              </a:r>
            </a:p>
          </p:txBody>
        </p:sp>
        <p:pic>
          <p:nvPicPr>
            <p:cNvPr id="4105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33801" y="1066800"/>
              <a:ext cx="533399" cy="426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096000" y="685770"/>
              <a:ext cx="533399" cy="42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71600" y="1066800"/>
              <a:ext cx="5334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28600" y="304800"/>
            <a:ext cx="8610600" cy="181588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err="1"/>
              <a:t>Hệ</a:t>
            </a:r>
            <a:r>
              <a:rPr lang="en-US" sz="2800" b="1" i="1" dirty="0"/>
              <a:t> </a:t>
            </a:r>
            <a:r>
              <a:rPr lang="en-US" sz="2800" b="1" i="1" dirty="0" err="1"/>
              <a:t>quả</a:t>
            </a:r>
            <a:r>
              <a:rPr lang="en-US" sz="2800" b="1" i="1" dirty="0"/>
              <a:t>:</a:t>
            </a:r>
            <a:endParaRPr lang="en-US" sz="2400" b="1" i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phẳng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biệt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song </a:t>
            </a:r>
            <a:r>
              <a:rPr lang="en-US" sz="2800" dirty="0" err="1"/>
              <a:t>song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tuyến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chúng</a:t>
            </a:r>
            <a:r>
              <a:rPr lang="en-US" sz="2800" dirty="0"/>
              <a:t> (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) </a:t>
            </a:r>
            <a:r>
              <a:rPr lang="en-US" sz="2800" dirty="0" err="1"/>
              <a:t>cũng</a:t>
            </a:r>
            <a:r>
              <a:rPr lang="en-US" sz="2800" dirty="0"/>
              <a:t> song </a:t>
            </a:r>
            <a:r>
              <a:rPr lang="en-US" sz="2800" dirty="0" err="1"/>
              <a:t>song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.</a:t>
            </a: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286000"/>
            <a:ext cx="5257800" cy="44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304800" y="457200"/>
            <a:ext cx="8229600" cy="181588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u="sng" dirty="0" err="1"/>
              <a:t>Định</a:t>
            </a:r>
            <a:r>
              <a:rPr lang="en-US" sz="2800" b="1" i="1" u="sng" dirty="0"/>
              <a:t> </a:t>
            </a:r>
            <a:r>
              <a:rPr lang="en-US" sz="2800" b="1" i="1" u="sng" dirty="0" err="1"/>
              <a:t>lý</a:t>
            </a:r>
            <a:r>
              <a:rPr lang="en-US" sz="2800" b="1" i="1" u="sng" dirty="0"/>
              <a:t> 3: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Cho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chéo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.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duy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phẳng</a:t>
            </a:r>
            <a:r>
              <a:rPr lang="en-US" sz="2800" dirty="0"/>
              <a:t> </a:t>
            </a:r>
            <a:r>
              <a:rPr lang="en-US" sz="2800" dirty="0" err="1"/>
              <a:t>chứa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này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song </a:t>
            </a:r>
            <a:r>
              <a:rPr lang="en-US" sz="2800" dirty="0" err="1"/>
              <a:t>song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kia</a:t>
            </a:r>
            <a:r>
              <a:rPr lang="en-US" sz="28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895600"/>
            <a:ext cx="621181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CÂU 1/63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Cho 2 HBH ABCD </a:t>
            </a:r>
            <a:r>
              <a:rPr lang="en-US" dirty="0" err="1" smtClean="0"/>
              <a:t>và</a:t>
            </a:r>
            <a:r>
              <a:rPr lang="en-US" dirty="0" smtClean="0"/>
              <a:t> ABEF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nằm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1 mf.</a:t>
            </a:r>
          </a:p>
          <a:p>
            <a:r>
              <a:rPr lang="en-US" dirty="0" smtClean="0"/>
              <a:t>a/ </a:t>
            </a:r>
            <a:r>
              <a:rPr lang="en-US" dirty="0" err="1" smtClean="0"/>
              <a:t>Gọi</a:t>
            </a:r>
            <a:r>
              <a:rPr lang="en-US" dirty="0" smtClean="0"/>
              <a:t> O, O’ l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 err="1" smtClean="0"/>
              <a:t>tâm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2 HBH. CMR: OO’//(ADF) </a:t>
            </a:r>
            <a:r>
              <a:rPr lang="en-US" dirty="0" err="1" smtClean="0"/>
              <a:t>và</a:t>
            </a:r>
            <a:r>
              <a:rPr lang="en-US" dirty="0" smtClean="0"/>
              <a:t> OO’//(BCE)</a:t>
            </a:r>
          </a:p>
          <a:p>
            <a:r>
              <a:rPr lang="en-US" dirty="0" smtClean="0"/>
              <a:t>b/ </a:t>
            </a:r>
            <a:r>
              <a:rPr lang="en-US" dirty="0" err="1" smtClean="0"/>
              <a:t>Gọi</a:t>
            </a:r>
            <a:r>
              <a:rPr lang="en-US" dirty="0" smtClean="0"/>
              <a:t> M, N l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 err="1" smtClean="0"/>
              <a:t>trọng</a:t>
            </a:r>
            <a:r>
              <a:rPr lang="en-US" dirty="0" smtClean="0"/>
              <a:t> </a:t>
            </a:r>
            <a:r>
              <a:rPr lang="en-US" dirty="0" err="1" smtClean="0"/>
              <a:t>tâm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tam </a:t>
            </a:r>
            <a:r>
              <a:rPr lang="en-US" dirty="0" err="1" smtClean="0"/>
              <a:t>giác</a:t>
            </a:r>
            <a:r>
              <a:rPr lang="en-US" dirty="0" smtClean="0"/>
              <a:t> ABD </a:t>
            </a:r>
            <a:r>
              <a:rPr lang="en-US" dirty="0" err="1" smtClean="0"/>
              <a:t>và</a:t>
            </a:r>
            <a:r>
              <a:rPr lang="en-US" dirty="0" smtClean="0"/>
              <a:t> ABE. CM: MN//(CEF)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a/ </a:t>
            </a:r>
            <a:r>
              <a:rPr lang="en-US" sz="2400" dirty="0" err="1" smtClean="0">
                <a:solidFill>
                  <a:srgbClr val="0000FF"/>
                </a:solidFill>
              </a:rPr>
              <a:t>Gọi</a:t>
            </a:r>
            <a:r>
              <a:rPr lang="en-US" sz="2400" dirty="0" smtClean="0">
                <a:solidFill>
                  <a:srgbClr val="0000FF"/>
                </a:solidFill>
              </a:rPr>
              <a:t> O, O’ l</a:t>
            </a:r>
            <a:r>
              <a:rPr lang="en-US" sz="2400" baseline="-25000" dirty="0" smtClean="0">
                <a:solidFill>
                  <a:srgbClr val="0000FF"/>
                </a:solidFill>
              </a:rPr>
              <a:t>3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tâm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của</a:t>
            </a:r>
            <a:r>
              <a:rPr lang="en-US" sz="2400" dirty="0" smtClean="0">
                <a:solidFill>
                  <a:srgbClr val="0000FF"/>
                </a:solidFill>
              </a:rPr>
              <a:t> 2 HBH. CMR: OO’//(ADF) </a:t>
            </a:r>
            <a:r>
              <a:rPr lang="en-US" sz="2400" dirty="0" err="1" smtClean="0">
                <a:solidFill>
                  <a:srgbClr val="0000FF"/>
                </a:solidFill>
              </a:rPr>
              <a:t>và</a:t>
            </a:r>
            <a:r>
              <a:rPr lang="en-US" sz="2400" dirty="0" smtClean="0">
                <a:solidFill>
                  <a:srgbClr val="0000FF"/>
                </a:solidFill>
              </a:rPr>
              <a:t> OO’//(BCE)</a:t>
            </a:r>
            <a:br>
              <a:rPr lang="en-US" sz="2400" dirty="0" smtClean="0">
                <a:solidFill>
                  <a:srgbClr val="0000FF"/>
                </a:solidFill>
              </a:rPr>
            </a:b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514600" cy="4525963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953000" y="2055812"/>
            <a:ext cx="3657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733800" y="3276600"/>
            <a:ext cx="3657600" cy="1588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3733800" y="2057400"/>
            <a:ext cx="1219200" cy="1219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7391400" y="2057400"/>
            <a:ext cx="1219200" cy="1219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7620000" y="28956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048000" y="29718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305800" y="14478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0" y="12192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419600" y="4648200"/>
            <a:ext cx="3733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V="1">
            <a:off x="3390900" y="3619500"/>
            <a:ext cx="137160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7772400" y="45720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3886200" y="45720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16200000" flipV="1">
            <a:off x="7086600" y="3581400"/>
            <a:ext cx="1371600" cy="762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4" grpId="0"/>
      <p:bldP spid="2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2971800" cy="4068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+ </a:t>
            </a:r>
            <a:r>
              <a:rPr lang="pl-PL" sz="2800" dirty="0" smtClean="0"/>
              <a:t>Ta có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+ </a:t>
            </a:r>
            <a:r>
              <a:rPr lang="en-US" sz="2800" dirty="0" err="1" smtClean="0"/>
              <a:t>Tương</a:t>
            </a:r>
            <a:r>
              <a:rPr lang="en-US" sz="2800" dirty="0" smtClean="0"/>
              <a:t> </a:t>
            </a:r>
            <a:r>
              <a:rPr lang="en-US" sz="2800" dirty="0" err="1" smtClean="0"/>
              <a:t>tự</a:t>
            </a:r>
            <a:r>
              <a:rPr lang="en-US" sz="2800" dirty="0" smtClean="0"/>
              <a:t>:</a:t>
            </a:r>
          </a:p>
          <a:p>
            <a:pPr>
              <a:buNone/>
            </a:pPr>
            <a:endParaRPr lang="en-US" sz="28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953000" y="2055812"/>
            <a:ext cx="3657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24400" y="3276600"/>
            <a:ext cx="2667000" cy="1588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 flipH="1" flipV="1">
            <a:off x="3733800" y="2057400"/>
            <a:ext cx="1219200" cy="1219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7391400" y="2057400"/>
            <a:ext cx="1219200" cy="1219200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7620000" y="28956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0" y="29718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05800" y="14478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0" y="12192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419600" y="4648200"/>
            <a:ext cx="3733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V="1">
            <a:off x="3390900" y="3619500"/>
            <a:ext cx="137160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7772400" y="45720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886200" y="45720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16200000" flipV="1">
            <a:off x="7086600" y="3581400"/>
            <a:ext cx="1371600" cy="762000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953000" y="2057400"/>
            <a:ext cx="2438400" cy="1219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48200" y="3581400"/>
            <a:ext cx="3505200" cy="10668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724400" y="2057400"/>
            <a:ext cx="3886200" cy="990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419600" y="3276600"/>
            <a:ext cx="2971800" cy="1371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5791200" y="20113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562600" y="38100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O’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5410200" y="3200400"/>
            <a:ext cx="1295400" cy="228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390900" y="3086100"/>
            <a:ext cx="2590800" cy="533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33800" y="3276600"/>
            <a:ext cx="990600" cy="1588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733800" y="3048000"/>
            <a:ext cx="990600" cy="228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a/ </a:t>
            </a:r>
            <a:r>
              <a:rPr lang="en-US" sz="2400" dirty="0" err="1" smtClean="0">
                <a:solidFill>
                  <a:srgbClr val="0000FF"/>
                </a:solidFill>
              </a:rPr>
              <a:t>Gọi</a:t>
            </a:r>
            <a:r>
              <a:rPr lang="en-US" sz="2400" dirty="0" smtClean="0">
                <a:solidFill>
                  <a:srgbClr val="0000FF"/>
                </a:solidFill>
              </a:rPr>
              <a:t> O, O’ l</a:t>
            </a:r>
            <a:r>
              <a:rPr lang="en-US" sz="2400" baseline="-25000" dirty="0" smtClean="0">
                <a:solidFill>
                  <a:srgbClr val="0000FF"/>
                </a:solidFill>
              </a:rPr>
              <a:t>3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tâm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của</a:t>
            </a:r>
            <a:r>
              <a:rPr lang="en-US" sz="2400" dirty="0" smtClean="0">
                <a:solidFill>
                  <a:srgbClr val="0000FF"/>
                </a:solidFill>
              </a:rPr>
              <a:t> 2 HBH. CMR: OO’//(ADF) </a:t>
            </a:r>
            <a:r>
              <a:rPr lang="en-US" sz="2400" dirty="0" err="1" smtClean="0">
                <a:solidFill>
                  <a:srgbClr val="0000FF"/>
                </a:solidFill>
              </a:rPr>
              <a:t>và</a:t>
            </a:r>
            <a:r>
              <a:rPr lang="en-US" sz="2400" dirty="0" smtClean="0">
                <a:solidFill>
                  <a:srgbClr val="0000FF"/>
                </a:solidFill>
              </a:rPr>
              <a:t> OO’//(BCE)</a:t>
            </a:r>
            <a:br>
              <a:rPr lang="en-US" sz="2400" dirty="0" smtClean="0">
                <a:solidFill>
                  <a:srgbClr val="0000FF"/>
                </a:solidFill>
              </a:rPr>
            </a:b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3733800" y="3276600"/>
            <a:ext cx="914400" cy="3048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8129" name="Object 1"/>
          <p:cNvGraphicFramePr>
            <a:graphicFrameLocks noChangeAspect="1"/>
          </p:cNvGraphicFramePr>
          <p:nvPr/>
        </p:nvGraphicFramePr>
        <p:xfrm>
          <a:off x="304800" y="1447800"/>
          <a:ext cx="3409950" cy="802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2" r:id="rId3" imgW="1943100" imgH="457200" progId="">
                  <p:embed/>
                </p:oleObj>
              </mc:Choice>
              <mc:Fallback>
                <p:oleObj r:id="rId3" imgW="1943100" imgH="4572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47800"/>
                        <a:ext cx="3409950" cy="8023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Connector 33"/>
          <p:cNvCxnSpPr/>
          <p:nvPr/>
        </p:nvCxnSpPr>
        <p:spPr>
          <a:xfrm rot="5400000">
            <a:off x="7086600" y="3124200"/>
            <a:ext cx="25908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228600" y="3048774"/>
          <a:ext cx="3124200" cy="761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3" r:id="rId5" imgW="1879600" imgH="457200" progId="">
                  <p:embed/>
                </p:oleObj>
              </mc:Choice>
              <mc:Fallback>
                <p:oleObj r:id="rId5" imgW="1879600" imgH="4572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048774"/>
                        <a:ext cx="3124200" cy="7612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3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  <p:bldP spid="15" grpId="0"/>
      <p:bldP spid="21" grpId="0"/>
      <p:bldP spid="2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b/ </a:t>
            </a:r>
            <a:r>
              <a:rPr lang="en-US" sz="2800" dirty="0" err="1" smtClean="0">
                <a:solidFill>
                  <a:srgbClr val="0000FF"/>
                </a:solidFill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</a:rPr>
              <a:t> M, N l</a:t>
            </a:r>
            <a:r>
              <a:rPr lang="en-US" sz="2800" baseline="-25000" dirty="0" smtClean="0">
                <a:solidFill>
                  <a:srgbClr val="0000FF"/>
                </a:solidFill>
              </a:rPr>
              <a:t>3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trọng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tâm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</a:rPr>
              <a:t> tam </a:t>
            </a:r>
            <a:r>
              <a:rPr lang="en-US" sz="2800" dirty="0" err="1" smtClean="0">
                <a:solidFill>
                  <a:srgbClr val="0000FF"/>
                </a:solidFill>
              </a:rPr>
              <a:t>giác</a:t>
            </a:r>
            <a:r>
              <a:rPr lang="en-US" sz="2800" dirty="0" smtClean="0">
                <a:solidFill>
                  <a:srgbClr val="0000FF"/>
                </a:solidFill>
              </a:rPr>
              <a:t> ABD </a:t>
            </a:r>
            <a:r>
              <a:rPr lang="en-US" sz="2800" dirty="0" err="1" smtClean="0">
                <a:solidFill>
                  <a:srgbClr val="0000FF"/>
                </a:solidFill>
              </a:rPr>
              <a:t>và</a:t>
            </a:r>
            <a:r>
              <a:rPr lang="en-US" sz="2800" dirty="0" smtClean="0">
                <a:solidFill>
                  <a:srgbClr val="0000FF"/>
                </a:solidFill>
              </a:rPr>
              <a:t> ABE. </a:t>
            </a:r>
            <a:br>
              <a:rPr lang="en-US" sz="2800" dirty="0" smtClean="0">
                <a:solidFill>
                  <a:srgbClr val="0000FF"/>
                </a:solidFill>
              </a:rPr>
            </a:br>
            <a:r>
              <a:rPr lang="en-US" sz="2800" dirty="0" smtClean="0">
                <a:solidFill>
                  <a:srgbClr val="0000FF"/>
                </a:solidFill>
              </a:rPr>
              <a:t>CM: MN//(CEF)</a:t>
            </a:r>
            <a:br>
              <a:rPr lang="en-US" sz="2800" dirty="0" smtClean="0">
                <a:solidFill>
                  <a:srgbClr val="0000FF"/>
                </a:solidFill>
              </a:rPr>
            </a:b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1"/>
            <a:ext cx="4038600" cy="4876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+ </a:t>
            </a:r>
            <a:r>
              <a:rPr lang="pl-PL" sz="2400" dirty="0" smtClean="0"/>
              <a:t>Tứ giác EFDC là hình bình hành , nên ED </a:t>
            </a:r>
            <a:r>
              <a:rPr lang="en-US" sz="2400" dirty="0" smtClean="0">
                <a:sym typeface="Symbol"/>
              </a:rPr>
              <a:t></a:t>
            </a:r>
            <a:r>
              <a:rPr lang="pl-PL" sz="2400" dirty="0" smtClean="0"/>
              <a:t> (CEF).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+ </a:t>
            </a:r>
            <a:r>
              <a:rPr lang="pl-PL" sz="2400" dirty="0" smtClean="0"/>
              <a:t>Gọi I là trung điểm của AB, ta có  </a:t>
            </a:r>
            <a:r>
              <a:rPr lang="en-US" sz="2400" dirty="0" smtClean="0"/>
              <a:t>                    </a:t>
            </a:r>
            <a:r>
              <a:rPr lang="en-US" sz="2400" dirty="0" smtClean="0">
                <a:sym typeface="Symbol"/>
              </a:rPr>
              <a:t></a:t>
            </a:r>
            <a:r>
              <a:rPr lang="pl-PL" sz="2400" dirty="0" smtClean="0"/>
              <a:t> MN // ED.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+ </a:t>
            </a:r>
            <a:r>
              <a:rPr lang="fr-FR" sz="2400" dirty="0" smtClean="0"/>
              <a:t>Ta </a:t>
            </a:r>
            <a:r>
              <a:rPr lang="fr-FR" sz="2400" dirty="0" err="1" smtClean="0"/>
              <a:t>lại</a:t>
            </a:r>
            <a:r>
              <a:rPr lang="fr-FR" sz="2400" dirty="0" smtClean="0"/>
              <a:t> </a:t>
            </a:r>
            <a:r>
              <a:rPr lang="fr-FR" sz="2400" dirty="0" err="1" smtClean="0"/>
              <a:t>có</a:t>
            </a:r>
            <a:r>
              <a:rPr lang="fr-FR" sz="2400" dirty="0" smtClean="0"/>
              <a:t> ED </a:t>
            </a:r>
            <a:r>
              <a:rPr lang="en-US" sz="2400" dirty="0" smtClean="0">
                <a:sym typeface="Symbol"/>
              </a:rPr>
              <a:t></a:t>
            </a:r>
            <a:r>
              <a:rPr lang="fr-FR" sz="2400" dirty="0" smtClean="0"/>
              <a:t> ( CEF)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</a:t>
            </a:r>
            <a:r>
              <a:rPr lang="fr-FR" sz="2400" dirty="0" smtClean="0"/>
              <a:t> MN // ( CEF)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</a:pPr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181600" y="2162174"/>
            <a:ext cx="3657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953000" y="3382962"/>
            <a:ext cx="2667000" cy="1588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 flipH="1" flipV="1">
            <a:off x="3962400" y="2163762"/>
            <a:ext cx="1219200" cy="1219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7620000" y="2163762"/>
            <a:ext cx="1219200" cy="1219200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7848600" y="30019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76600" y="30781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534400" y="15541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800600" y="13255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648200" y="4754562"/>
            <a:ext cx="3733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V="1">
            <a:off x="3619500" y="3725862"/>
            <a:ext cx="137160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7924800" y="51054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114800" y="46783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16200000" flipV="1">
            <a:off x="7315200" y="3687762"/>
            <a:ext cx="1371600" cy="762000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81600" y="2163762"/>
            <a:ext cx="2438400" cy="1219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76800" y="3687762"/>
            <a:ext cx="3505200" cy="10668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4876800" y="27432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019800" y="35814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3619500" y="3192462"/>
            <a:ext cx="2590800" cy="533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3382962"/>
            <a:ext cx="990600" cy="1588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3382962"/>
            <a:ext cx="914400" cy="3048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228600" y="10636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7315200" y="3230562"/>
            <a:ext cx="25908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228600" y="10636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6081" name="Object 1"/>
          <p:cNvGraphicFramePr>
            <a:graphicFrameLocks noChangeAspect="1"/>
          </p:cNvGraphicFramePr>
          <p:nvPr/>
        </p:nvGraphicFramePr>
        <p:xfrm>
          <a:off x="537117" y="2362200"/>
          <a:ext cx="136788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2" r:id="rId3" imgW="876300" imgH="393700" progId="">
                  <p:embed/>
                </p:oleObj>
              </mc:Choice>
              <mc:Fallback>
                <p:oleObj r:id="rId3" imgW="876300" imgH="3937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117" y="2362200"/>
                        <a:ext cx="136788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5181600" y="2209800"/>
            <a:ext cx="3200400" cy="2514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V="1">
            <a:off x="4800600" y="2514600"/>
            <a:ext cx="1143000" cy="533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638800" y="3352800"/>
            <a:ext cx="2667000" cy="1371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>
            <a:off x="5486402" y="3048002"/>
            <a:ext cx="1066798" cy="76199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itle 1"/>
          <p:cNvSpPr txBox="1">
            <a:spLocks/>
          </p:cNvSpPr>
          <p:nvPr/>
        </p:nvSpPr>
        <p:spPr>
          <a:xfrm>
            <a:off x="5257800" y="31543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2" dur="20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  <p:bldP spid="15" grpId="0"/>
      <p:bldP spid="21" grpId="0"/>
      <p:bldP spid="22" grpId="0"/>
      <p:bldP spid="5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CÂU 2/63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525963"/>
          </a:xfrm>
        </p:spPr>
        <p:txBody>
          <a:bodyPr/>
          <a:lstStyle/>
          <a:p>
            <a:r>
              <a:rPr lang="en-US" dirty="0" smtClean="0"/>
              <a:t>Cho </a:t>
            </a:r>
            <a:r>
              <a:rPr lang="en-US" dirty="0" err="1" smtClean="0"/>
              <a:t>tứ</a:t>
            </a:r>
            <a:r>
              <a:rPr lang="en-US" dirty="0" smtClean="0"/>
              <a:t> </a:t>
            </a:r>
            <a:r>
              <a:rPr lang="en-US" dirty="0" err="1" smtClean="0"/>
              <a:t>diện</a:t>
            </a:r>
            <a:r>
              <a:rPr lang="en-US" dirty="0" smtClean="0"/>
              <a:t> ABCD. </a:t>
            </a:r>
            <a:r>
              <a:rPr lang="en-US" dirty="0" err="1" smtClean="0"/>
              <a:t>Trên</a:t>
            </a:r>
            <a:r>
              <a:rPr lang="en-US" dirty="0" smtClean="0"/>
              <a:t> AB </a:t>
            </a:r>
            <a:r>
              <a:rPr lang="en-US" dirty="0" err="1" smtClean="0"/>
              <a:t>lấy</a:t>
            </a:r>
            <a:r>
              <a:rPr lang="en-US" dirty="0" smtClean="0"/>
              <a:t> M. Cho mf (a) qua M </a:t>
            </a:r>
            <a:r>
              <a:rPr lang="en-US" dirty="0" err="1" smtClean="0"/>
              <a:t>và</a:t>
            </a:r>
            <a:r>
              <a:rPr lang="en-US" dirty="0" smtClean="0"/>
              <a:t> // </a:t>
            </a:r>
            <a:r>
              <a:rPr lang="en-US" dirty="0" err="1" smtClean="0"/>
              <a:t>với</a:t>
            </a:r>
            <a:r>
              <a:rPr lang="en-US" dirty="0" smtClean="0"/>
              <a:t> AC, BD.</a:t>
            </a:r>
          </a:p>
          <a:p>
            <a:r>
              <a:rPr lang="en-US" dirty="0" smtClean="0"/>
              <a:t>a/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giao</a:t>
            </a:r>
            <a:r>
              <a:rPr lang="en-US" dirty="0" smtClean="0"/>
              <a:t> </a:t>
            </a:r>
            <a:r>
              <a:rPr lang="en-US" dirty="0" err="1" smtClean="0"/>
              <a:t>tuyến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(a)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tứ</a:t>
            </a:r>
            <a:r>
              <a:rPr lang="en-US" dirty="0" smtClean="0"/>
              <a:t> </a:t>
            </a:r>
            <a:r>
              <a:rPr lang="en-US" dirty="0" err="1" smtClean="0"/>
              <a:t>diện</a:t>
            </a:r>
            <a:r>
              <a:rPr lang="en-US" dirty="0" smtClean="0"/>
              <a:t>.</a:t>
            </a:r>
          </a:p>
          <a:p>
            <a:r>
              <a:rPr lang="en-US" dirty="0" smtClean="0"/>
              <a:t>b/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diện</a:t>
            </a:r>
            <a:r>
              <a:rPr lang="en-US" dirty="0" smtClean="0"/>
              <a:t> </a:t>
            </a:r>
            <a:r>
              <a:rPr lang="en-US" dirty="0" err="1" smtClean="0"/>
              <a:t>cắt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 (a)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tứ</a:t>
            </a:r>
            <a:r>
              <a:rPr lang="en-US" dirty="0" smtClean="0"/>
              <a:t> </a:t>
            </a:r>
            <a:r>
              <a:rPr lang="en-US" dirty="0" err="1" smtClean="0"/>
              <a:t>diện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05000"/>
            <a:ext cx="81819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58674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a/b) </a:t>
            </a:r>
            <a:r>
              <a:rPr lang="en-US" sz="2800" dirty="0" err="1" smtClean="0">
                <a:solidFill>
                  <a:srgbClr val="0000FF"/>
                </a:solidFill>
              </a:rPr>
              <a:t>Tìm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giao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tuyến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</a:rPr>
              <a:t> (a) </a:t>
            </a:r>
            <a:r>
              <a:rPr lang="en-US" sz="2800" dirty="0" err="1" smtClean="0">
                <a:solidFill>
                  <a:srgbClr val="0000FF"/>
                </a:solidFill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các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mặt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tứ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diện</a:t>
            </a:r>
            <a:r>
              <a:rPr lang="en-US" sz="2800" dirty="0" smtClean="0">
                <a:solidFill>
                  <a:srgbClr val="0000FF"/>
                </a:solidFill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</a:rPr>
              <a:t>Đó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là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gì</a:t>
            </a:r>
            <a:r>
              <a:rPr lang="en-US" sz="2800" dirty="0" smtClean="0">
                <a:solidFill>
                  <a:srgbClr val="0000FF"/>
                </a:solidFill>
              </a:rPr>
              <a:t>?</a:t>
            </a:r>
            <a:br>
              <a:rPr lang="en-US" sz="2800" dirty="0" smtClean="0">
                <a:solidFill>
                  <a:srgbClr val="0000FF"/>
                </a:solidFill>
              </a:rPr>
            </a:b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5720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2400" dirty="0" smtClean="0">
                <a:latin typeface="+mj-lt"/>
              </a:rPr>
              <a:t>+ Từ M kẻ các đường thẳng </a:t>
            </a:r>
            <a:r>
              <a:rPr lang="vi-VN" sz="2400" dirty="0" smtClean="0">
                <a:latin typeface="+mj-lt"/>
              </a:rPr>
              <a:t>song song AC </a:t>
            </a:r>
            <a:r>
              <a:rPr lang="vi-VN" sz="2400" dirty="0" smtClean="0">
                <a:latin typeface="+mj-lt"/>
                <a:cs typeface="Calibri" pitchFamily="34" charset="0"/>
              </a:rPr>
              <a:t>và</a:t>
            </a:r>
            <a:r>
              <a:rPr lang="vi-VN" sz="2400" dirty="0" smtClean="0">
                <a:latin typeface="+mj-lt"/>
              </a:rPr>
              <a:t> BD cắt BC</a:t>
            </a:r>
            <a:r>
              <a:rPr lang="en-US" sz="2400" dirty="0" smtClean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và AD lần lượt tại N, Q. </a:t>
            </a:r>
            <a:endParaRPr lang="en-US" sz="2400" dirty="0" smtClean="0">
              <a:latin typeface="+mj-lt"/>
            </a:endParaRPr>
          </a:p>
          <a:p>
            <a:pPr>
              <a:buNone/>
            </a:pPr>
            <a:r>
              <a:rPr lang="en-US" sz="2400" dirty="0" smtClean="0">
                <a:latin typeface="+mj-lt"/>
              </a:rPr>
              <a:t>+ </a:t>
            </a:r>
            <a:r>
              <a:rPr lang="vi-VN" sz="2400" dirty="0" smtClean="0">
                <a:latin typeface="+mj-lt"/>
              </a:rPr>
              <a:t>Từ N kẻ đường thẳng           </a:t>
            </a:r>
            <a:endParaRPr lang="en-US" sz="2400" dirty="0" smtClean="0">
              <a:latin typeface="+mj-lt"/>
            </a:endParaRPr>
          </a:p>
          <a:p>
            <a:pPr>
              <a:buNone/>
            </a:pPr>
            <a:r>
              <a:rPr lang="vi-VN" sz="2400" dirty="0" smtClean="0">
                <a:latin typeface="+mj-lt"/>
              </a:rPr>
              <a:t>song song với BD cắt CD tại P.</a:t>
            </a:r>
            <a:endParaRPr lang="en-US" sz="2400" dirty="0" smtClean="0">
              <a:latin typeface="+mj-lt"/>
            </a:endParaRPr>
          </a:p>
          <a:p>
            <a:pPr>
              <a:buNone/>
            </a:pPr>
            <a:r>
              <a:rPr lang="en-US" sz="2400" dirty="0" smtClean="0">
                <a:latin typeface="+mj-lt"/>
              </a:rPr>
              <a:t>+ </a:t>
            </a:r>
            <a:r>
              <a:rPr lang="vi-VN" sz="2400" dirty="0" smtClean="0">
                <a:latin typeface="+mj-lt"/>
              </a:rPr>
              <a:t>Suy ra thiết diện cần tìm là</a:t>
            </a:r>
            <a:endParaRPr lang="en-US" sz="2400" dirty="0" smtClean="0">
              <a:latin typeface="+mj-lt"/>
            </a:endParaRPr>
          </a:p>
          <a:p>
            <a:pPr>
              <a:buNone/>
            </a:pPr>
            <a:r>
              <a:rPr lang="en-US" sz="2400" dirty="0" smtClean="0">
                <a:latin typeface="+mj-lt"/>
              </a:rPr>
              <a:t>h</a:t>
            </a:r>
            <a:r>
              <a:rPr lang="vi-VN" sz="2400" dirty="0" smtClean="0">
                <a:latin typeface="+mj-lt"/>
              </a:rPr>
              <a:t>ình bình hành MNPQ.</a:t>
            </a:r>
            <a:endParaRPr lang="en-US" sz="2400" dirty="0" smtClean="0">
              <a:latin typeface="+mj-lt"/>
            </a:endParaRPr>
          </a:p>
          <a:p>
            <a:pPr>
              <a:buNone/>
            </a:pPr>
            <a:endParaRPr lang="en-US" sz="2400" dirty="0" smtClean="0">
              <a:latin typeface="+mj-lt"/>
            </a:endParaRPr>
          </a:p>
          <a:p>
            <a:pPr marL="0" indent="0">
              <a:spcBef>
                <a:spcPts val="0"/>
              </a:spcBef>
            </a:pPr>
            <a:endParaRPr lang="en-US" sz="2400" dirty="0">
              <a:latin typeface="+mj-lt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4305300" y="1393824"/>
            <a:ext cx="2971800" cy="1524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6248400" y="974724"/>
            <a:ext cx="2971800" cy="2362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4914900" y="3756024"/>
            <a:ext cx="1295400" cy="1066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 flipV="1">
            <a:off x="6096000" y="3611562"/>
            <a:ext cx="2819400" cy="1295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029200" y="3641724"/>
            <a:ext cx="38862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 txBox="1">
            <a:spLocks/>
          </p:cNvSpPr>
          <p:nvPr/>
        </p:nvSpPr>
        <p:spPr>
          <a:xfrm>
            <a:off x="7239000" y="12493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5486400" y="46021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4343400" y="3260724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8458200" y="2833686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5400000">
            <a:off x="4229100" y="2552700"/>
            <a:ext cx="4191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4572000" y="2971800"/>
            <a:ext cx="228600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6019800" y="2971800"/>
            <a:ext cx="259080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5105400" y="15240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6172200" y="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6934200" y="42211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876800" y="40687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5867400" y="1828800"/>
            <a:ext cx="1600200" cy="152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562600" y="4267200"/>
            <a:ext cx="1600200" cy="152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2" grpId="0"/>
      <p:bldP spid="33" grpId="0"/>
      <p:bldP spid="34" grpId="0"/>
      <p:bldP spid="35" grpId="0"/>
      <p:bldP spid="39" grpId="0"/>
      <p:bldP spid="40" grpId="0"/>
      <p:bldP spid="41" grpId="0"/>
      <p:bldP spid="4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CÂU 4/63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Cho hình chóp S.ABCD có đáy ABCD là một tứ giác lồi. Gọi O là giao điểm của hai đường chéo AC và BD.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Gọi  (a) là mp đi qua O, song song với AB và SC. Tìm thiết diện của  với hình chóp? thiết diện là hình gì?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548640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+ T</a:t>
            </a:r>
            <a:r>
              <a:rPr lang="vi-VN" sz="2400" dirty="0" smtClean="0"/>
              <a:t>ừ O kẻ đường thẳng song song với AB cắt  AD, BC lần lượt tại M, N.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+ </a:t>
            </a:r>
            <a:r>
              <a:rPr lang="vi-VN" sz="2400" dirty="0" smtClean="0"/>
              <a:t>Từ N kẻ đường thẳng song song với SC cắt  SB tại P.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+ </a:t>
            </a:r>
            <a:r>
              <a:rPr lang="vi-VN" sz="2400" dirty="0" smtClean="0"/>
              <a:t>Từ P kẻ đường thẳng song song</a:t>
            </a:r>
            <a:r>
              <a:rPr lang="en-US" sz="2400" dirty="0" smtClean="0"/>
              <a:t> </a:t>
            </a:r>
            <a:r>
              <a:rPr lang="vi-VN" sz="2400" dirty="0" smtClean="0"/>
              <a:t>với AB cắt SA tại Q.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+ (a) </a:t>
            </a:r>
            <a:r>
              <a:rPr lang="en-US" sz="2400" dirty="0" err="1" smtClean="0"/>
              <a:t>cắt</a:t>
            </a:r>
            <a:r>
              <a:rPr lang="en-US" sz="2400" dirty="0" smtClean="0"/>
              <a:t> ….</a:t>
            </a:r>
          </a:p>
          <a:p>
            <a:pPr>
              <a:buNone/>
            </a:pPr>
            <a:r>
              <a:rPr lang="en-US" sz="2400" smtClean="0"/>
              <a:t>+….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+ </a:t>
            </a:r>
            <a:r>
              <a:rPr lang="vi-VN" sz="2400" dirty="0" smtClean="0"/>
              <a:t>Suy ra thiết diện cần tìm </a:t>
            </a:r>
            <a:endParaRPr lang="en-US" sz="2400" dirty="0" smtClean="0"/>
          </a:p>
          <a:p>
            <a:pPr>
              <a:buNone/>
            </a:pPr>
            <a:r>
              <a:rPr lang="vi-VN" sz="2400" dirty="0" smtClean="0"/>
              <a:t>là hình thang : MNPQ</a:t>
            </a:r>
            <a:endParaRPr lang="en-US" sz="2400" dirty="0" smtClean="0"/>
          </a:p>
          <a:p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 rot="10800000" flipV="1">
            <a:off x="4876800" y="2133600"/>
            <a:ext cx="2590800" cy="2514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495800" y="3505200"/>
            <a:ext cx="4343400" cy="1600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5943600" y="3657600"/>
            <a:ext cx="373380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6858000" y="2743200"/>
            <a:ext cx="2514600" cy="1295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4457700" y="5067300"/>
            <a:ext cx="1828800" cy="990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867400" y="5867400"/>
            <a:ext cx="228600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7848600" y="4953000"/>
            <a:ext cx="121920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876800" y="4648200"/>
            <a:ext cx="3886200" cy="1588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itle 1"/>
          <p:cNvSpPr txBox="1">
            <a:spLocks/>
          </p:cNvSpPr>
          <p:nvPr/>
        </p:nvSpPr>
        <p:spPr>
          <a:xfrm>
            <a:off x="6934200" y="14478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4267200" y="42672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7239000" y="58674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5181600" y="61261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8458200" y="38401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4953000" y="4648200"/>
            <a:ext cx="3200400" cy="1219200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867400" y="4649788"/>
            <a:ext cx="2895600" cy="1827212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6200000" flipH="1">
            <a:off x="6553200" y="4953000"/>
            <a:ext cx="1371600" cy="762000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6200000" flipH="1">
            <a:off x="5943600" y="4343400"/>
            <a:ext cx="2819400" cy="533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 flipH="1">
            <a:off x="6743700" y="2857500"/>
            <a:ext cx="38100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6200000" flipH="1">
            <a:off x="5904706" y="3696494"/>
            <a:ext cx="1829594" cy="75406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Title 1"/>
          <p:cNvSpPr txBox="1">
            <a:spLocks/>
          </p:cNvSpPr>
          <p:nvPr/>
        </p:nvSpPr>
        <p:spPr>
          <a:xfrm>
            <a:off x="6553200" y="52117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8001000" y="57912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6858000" y="28495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6172200" y="22399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6" name="Title 1"/>
          <p:cNvSpPr txBox="1">
            <a:spLocks/>
          </p:cNvSpPr>
          <p:nvPr/>
        </p:nvSpPr>
        <p:spPr>
          <a:xfrm>
            <a:off x="6324600" y="44958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4" grpId="0"/>
      <p:bldP spid="45" grpId="0"/>
      <p:bldP spid="46" grpId="0"/>
      <p:bldP spid="47" grpId="0"/>
      <p:bldP spid="48" grpId="0"/>
      <p:bldP spid="72" grpId="0"/>
      <p:bldP spid="73" grpId="0"/>
      <p:bldP spid="74" grpId="0"/>
      <p:bldP spid="75" grpId="0"/>
      <p:bldP spid="7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 smtClean="0"/>
              <a:t>BÀI TẬP 2 MẶT PHẲNG SONG </a:t>
            </a:r>
            <a:r>
              <a:rPr lang="en-US" sz="4000" dirty="0" err="1" smtClean="0"/>
              <a:t>SONG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buNone/>
            </a:pPr>
            <a:r>
              <a:rPr lang="en-US" i="1" dirty="0" err="1" smtClean="0">
                <a:solidFill>
                  <a:srgbClr val="0000FF"/>
                </a:solidFill>
              </a:rPr>
              <a:t>Câu</a:t>
            </a:r>
            <a:r>
              <a:rPr lang="en-US" i="1" dirty="0" smtClean="0">
                <a:solidFill>
                  <a:srgbClr val="0000FF"/>
                </a:solidFill>
              </a:rPr>
              <a:t> 1 </a:t>
            </a:r>
            <a:r>
              <a:rPr lang="en-US" i="1" dirty="0" err="1" smtClean="0">
                <a:solidFill>
                  <a:srgbClr val="0000FF"/>
                </a:solidFill>
              </a:rPr>
              <a:t>trang</a:t>
            </a:r>
            <a:r>
              <a:rPr lang="en-US" i="1" dirty="0" smtClean="0">
                <a:solidFill>
                  <a:srgbClr val="0000FF"/>
                </a:solidFill>
              </a:rPr>
              <a:t> 71</a:t>
            </a:r>
          </a:p>
          <a:p>
            <a:r>
              <a:rPr lang="en-US" dirty="0" err="1" smtClean="0"/>
              <a:t>Trong</a:t>
            </a:r>
            <a:r>
              <a:rPr lang="en-US" dirty="0" smtClean="0"/>
              <a:t> mf (a) </a:t>
            </a:r>
            <a:r>
              <a:rPr lang="en-US" dirty="0" err="1" smtClean="0"/>
              <a:t>cho</a:t>
            </a:r>
            <a:r>
              <a:rPr lang="en-US" dirty="0" smtClean="0"/>
              <a:t> HBH ABCD. Qua A, B, C, D </a:t>
            </a:r>
            <a:r>
              <a:rPr lang="en-US" dirty="0" err="1" smtClean="0"/>
              <a:t>lần</a:t>
            </a:r>
            <a:r>
              <a:rPr lang="en-US" dirty="0" smtClean="0"/>
              <a:t> </a:t>
            </a:r>
            <a:r>
              <a:rPr lang="en-US" dirty="0" err="1" smtClean="0"/>
              <a:t>lượt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vẽ</a:t>
            </a:r>
            <a:r>
              <a:rPr lang="en-US" i="1" dirty="0" smtClean="0">
                <a:solidFill>
                  <a:srgbClr val="0000FF"/>
                </a:solidFill>
              </a:rPr>
              <a:t> 4 </a:t>
            </a:r>
            <a:r>
              <a:rPr lang="en-US" i="1" dirty="0" err="1" smtClean="0">
                <a:solidFill>
                  <a:srgbClr val="0000FF"/>
                </a:solidFill>
              </a:rPr>
              <a:t>đường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thẳng</a:t>
            </a:r>
            <a:r>
              <a:rPr lang="en-US" i="1" dirty="0" smtClean="0">
                <a:solidFill>
                  <a:srgbClr val="0000FF"/>
                </a:solidFill>
              </a:rPr>
              <a:t> a, b, c, d song </a:t>
            </a:r>
            <a:r>
              <a:rPr lang="en-US" i="1" dirty="0" err="1" smtClean="0">
                <a:solidFill>
                  <a:srgbClr val="0000FF"/>
                </a:solidFill>
              </a:rPr>
              <a:t>song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không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nằm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trên</a:t>
            </a:r>
            <a:r>
              <a:rPr lang="en-US" i="1" dirty="0" smtClean="0">
                <a:solidFill>
                  <a:srgbClr val="0000FF"/>
                </a:solidFill>
              </a:rPr>
              <a:t> (a). </a:t>
            </a:r>
            <a:r>
              <a:rPr lang="en-US" dirty="0" err="1" smtClean="0"/>
              <a:t>Trên</a:t>
            </a:r>
            <a:r>
              <a:rPr lang="en-US" dirty="0" smtClean="0"/>
              <a:t> a, b, c </a:t>
            </a:r>
            <a:r>
              <a:rPr lang="en-US" dirty="0" err="1" smtClean="0"/>
              <a:t>lần</a:t>
            </a:r>
            <a:r>
              <a:rPr lang="en-US" dirty="0" smtClean="0"/>
              <a:t> </a:t>
            </a:r>
            <a:r>
              <a:rPr lang="en-US" dirty="0" err="1" smtClean="0"/>
              <a:t>lượt</a:t>
            </a:r>
            <a:r>
              <a:rPr lang="en-US" dirty="0" smtClean="0"/>
              <a:t> </a:t>
            </a:r>
            <a:r>
              <a:rPr lang="en-US" dirty="0" err="1" smtClean="0"/>
              <a:t>lấy</a:t>
            </a:r>
            <a:r>
              <a:rPr lang="en-US" dirty="0" smtClean="0"/>
              <a:t> A’, B’, C’ </a:t>
            </a:r>
            <a:r>
              <a:rPr lang="en-US" dirty="0" err="1" smtClean="0"/>
              <a:t>tùy</a:t>
            </a:r>
            <a:r>
              <a:rPr lang="en-US" dirty="0" smtClean="0"/>
              <a:t> ý.</a:t>
            </a:r>
          </a:p>
          <a:p>
            <a:r>
              <a:rPr lang="en-US" dirty="0" smtClean="0"/>
              <a:t>a/ </a:t>
            </a:r>
            <a:r>
              <a:rPr lang="en-US" dirty="0" err="1" smtClean="0"/>
              <a:t>Xác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00FF"/>
                </a:solidFill>
              </a:rPr>
              <a:t>giao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điểm</a:t>
            </a:r>
            <a:r>
              <a:rPr lang="en-US" dirty="0" smtClean="0">
                <a:solidFill>
                  <a:srgbClr val="0000FF"/>
                </a:solidFill>
              </a:rPr>
              <a:t> D’ </a:t>
            </a:r>
            <a:r>
              <a:rPr lang="en-US" dirty="0" err="1" smtClean="0">
                <a:solidFill>
                  <a:srgbClr val="0000FF"/>
                </a:solidFill>
              </a:rPr>
              <a:t>của</a:t>
            </a:r>
            <a:r>
              <a:rPr lang="en-US" dirty="0" smtClean="0">
                <a:solidFill>
                  <a:srgbClr val="0000FF"/>
                </a:solidFill>
              </a:rPr>
              <a:t> d </a:t>
            </a:r>
            <a:r>
              <a:rPr lang="en-US" dirty="0" err="1" smtClean="0">
                <a:solidFill>
                  <a:srgbClr val="0000FF"/>
                </a:solidFill>
              </a:rPr>
              <a:t>và</a:t>
            </a:r>
            <a:r>
              <a:rPr lang="en-US" dirty="0" smtClean="0">
                <a:solidFill>
                  <a:srgbClr val="0000FF"/>
                </a:solidFill>
              </a:rPr>
              <a:t> (A’B’C’).</a:t>
            </a:r>
          </a:p>
          <a:p>
            <a:r>
              <a:rPr lang="en-US" dirty="0" smtClean="0"/>
              <a:t>b/ </a:t>
            </a:r>
            <a:r>
              <a:rPr lang="en-US" dirty="0" err="1" smtClean="0"/>
              <a:t>Chứng</a:t>
            </a:r>
            <a:r>
              <a:rPr lang="en-US" dirty="0" smtClean="0"/>
              <a:t> minh </a:t>
            </a:r>
            <a:r>
              <a:rPr lang="en-US" dirty="0" smtClean="0">
                <a:solidFill>
                  <a:srgbClr val="0000FF"/>
                </a:solidFill>
              </a:rPr>
              <a:t>A’B’C’D’ </a:t>
            </a:r>
            <a:r>
              <a:rPr lang="en-US" dirty="0" err="1" smtClean="0">
                <a:solidFill>
                  <a:srgbClr val="0000FF"/>
                </a:solidFill>
              </a:rPr>
              <a:t>là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hình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bình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hành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3886200" cy="4297363"/>
          </a:xfrm>
        </p:spPr>
        <p:txBody>
          <a:bodyPr/>
          <a:lstStyle/>
          <a:p>
            <a:r>
              <a:rPr lang="en-US" dirty="0" smtClean="0"/>
              <a:t>Ta </a:t>
            </a:r>
            <a:r>
              <a:rPr lang="en-US" dirty="0" err="1" smtClean="0"/>
              <a:t>có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Mà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2800" dirty="0" smtClean="0"/>
              <a:t>-&gt; (A’B’C’) </a:t>
            </a:r>
            <a:r>
              <a:rPr lang="en-US" sz="2800" dirty="0" smtClean="0">
                <a:latin typeface="Times New Roman"/>
                <a:cs typeface="Times New Roman"/>
              </a:rPr>
              <a:t>∩ (a, AD) = D’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5257800"/>
            <a:ext cx="3200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486400" y="4114800"/>
            <a:ext cx="3200400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4343400" y="4114800"/>
            <a:ext cx="1143000" cy="114300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7543800" y="4114800"/>
            <a:ext cx="1143000" cy="11430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2782094" y="3694906"/>
            <a:ext cx="3124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5714206" y="3429000"/>
            <a:ext cx="3658394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7125494" y="2551906"/>
            <a:ext cx="3124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4152900" y="2781300"/>
            <a:ext cx="2667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4876800" y="11731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382000" y="39925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800600" y="36576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7239000" y="51054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733800" y="18288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934200" y="13255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001000" y="8382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810000" y="51054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3657600" y="32766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A’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876800" y="20574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B’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8534400" y="19812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C’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7543800" y="27432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D’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4343400" y="2438400"/>
            <a:ext cx="1143000" cy="106680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486400" y="1981200"/>
            <a:ext cx="3124200" cy="455612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343400" y="1981200"/>
            <a:ext cx="4343400" cy="152400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4991894" y="1942306"/>
            <a:ext cx="990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4648994" y="3275806"/>
            <a:ext cx="1676400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3971" name="Object 3"/>
          <p:cNvGraphicFramePr>
            <a:graphicFrameLocks noChangeAspect="1"/>
          </p:cNvGraphicFramePr>
          <p:nvPr/>
        </p:nvGraphicFramePr>
        <p:xfrm>
          <a:off x="228600" y="685800"/>
          <a:ext cx="418941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4" r:id="rId3" imgW="1930400" imgH="457200" progId="">
                  <p:embed/>
                </p:oleObj>
              </mc:Choice>
              <mc:Fallback>
                <p:oleObj r:id="rId3" imgW="1930400" imgH="4572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685800"/>
                        <a:ext cx="4189413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3973" name="Object 5"/>
          <p:cNvGraphicFramePr>
            <a:graphicFrameLocks noChangeAspect="1"/>
          </p:cNvGraphicFramePr>
          <p:nvPr/>
        </p:nvGraphicFramePr>
        <p:xfrm>
          <a:off x="152400" y="2399675"/>
          <a:ext cx="3657600" cy="41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5" r:id="rId5" imgW="1739900" imgH="203200" progId="">
                  <p:embed/>
                </p:oleObj>
              </mc:Choice>
              <mc:Fallback>
                <p:oleObj r:id="rId5" imgW="1739900" imgH="2032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399675"/>
                        <a:ext cx="3657600" cy="41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51"/>
          <p:cNvSpPr/>
          <p:nvPr/>
        </p:nvSpPr>
        <p:spPr>
          <a:xfrm>
            <a:off x="3657600" y="76200"/>
            <a:ext cx="538025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smtClean="0"/>
              <a:t>a/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định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giao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điểm</a:t>
            </a:r>
            <a:r>
              <a:rPr lang="en-US" sz="2400" dirty="0" smtClean="0">
                <a:solidFill>
                  <a:srgbClr val="0000FF"/>
                </a:solidFill>
              </a:rPr>
              <a:t> D’ </a:t>
            </a:r>
            <a:r>
              <a:rPr lang="en-US" sz="2400" dirty="0" err="1" smtClean="0">
                <a:solidFill>
                  <a:srgbClr val="0000FF"/>
                </a:solidFill>
              </a:rPr>
              <a:t>của</a:t>
            </a:r>
            <a:r>
              <a:rPr lang="en-US" sz="2400" dirty="0" smtClean="0">
                <a:solidFill>
                  <a:srgbClr val="0000FF"/>
                </a:solidFill>
              </a:rPr>
              <a:t> d </a:t>
            </a:r>
            <a:r>
              <a:rPr lang="en-US" sz="2400" dirty="0" err="1" smtClean="0">
                <a:solidFill>
                  <a:srgbClr val="0000FF"/>
                </a:solidFill>
              </a:rPr>
              <a:t>và</a:t>
            </a:r>
            <a:r>
              <a:rPr lang="en-US" sz="2400" dirty="0" smtClean="0">
                <a:solidFill>
                  <a:srgbClr val="0000FF"/>
                </a:solidFill>
              </a:rPr>
              <a:t> (A’B’C’).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0" dur="2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305800" cy="533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b/ </a:t>
            </a:r>
            <a:r>
              <a:rPr lang="en-US" sz="3200" dirty="0" err="1" smtClean="0"/>
              <a:t>Chứng</a:t>
            </a:r>
            <a:r>
              <a:rPr lang="en-US" sz="3200" dirty="0" smtClean="0"/>
              <a:t> minh </a:t>
            </a:r>
            <a:r>
              <a:rPr lang="en-US" sz="3200" dirty="0" smtClean="0">
                <a:solidFill>
                  <a:srgbClr val="0000FF"/>
                </a:solidFill>
              </a:rPr>
              <a:t>A’B’C’D’ </a:t>
            </a:r>
            <a:r>
              <a:rPr lang="en-US" sz="3200" dirty="0" err="1" smtClean="0">
                <a:solidFill>
                  <a:srgbClr val="0000FF"/>
                </a:solidFill>
              </a:rPr>
              <a:t>là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hình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bình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hành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343400" y="4953000"/>
            <a:ext cx="3200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486400" y="3810000"/>
            <a:ext cx="3200400" cy="1588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 flipH="1" flipV="1">
            <a:off x="4343400" y="3810000"/>
            <a:ext cx="1143000" cy="1143000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7543800" y="3810000"/>
            <a:ext cx="1143000" cy="11430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2782094" y="3390106"/>
            <a:ext cx="3124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5714206" y="3124200"/>
            <a:ext cx="3658394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7125494" y="2247106"/>
            <a:ext cx="3124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4152900" y="2476500"/>
            <a:ext cx="2667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4876800" y="8683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382000" y="36877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800600" y="33528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239000" y="48006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733800" y="15240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934200" y="10207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01000" y="5334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810000" y="48006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657600" y="29718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A’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876800" y="17526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B’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8534400" y="16764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C’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7543800" y="24384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D’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4343400" y="2819400"/>
            <a:ext cx="3200400" cy="381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343400" y="2133600"/>
            <a:ext cx="1143000" cy="1066800"/>
          </a:xfrm>
          <a:prstGeom prst="line">
            <a:avLst/>
          </a:prstGeom>
          <a:ln w="1905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486400" y="1676400"/>
            <a:ext cx="3124200" cy="455612"/>
          </a:xfrm>
          <a:prstGeom prst="line">
            <a:avLst/>
          </a:prstGeom>
          <a:ln w="1905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7543800" y="1676400"/>
            <a:ext cx="1143000" cy="11430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4991894" y="1637506"/>
            <a:ext cx="990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4648994" y="2971006"/>
            <a:ext cx="1676400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0" y="-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0" y="-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601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1066800"/>
            <a:ext cx="3657600" cy="82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905000"/>
            <a:ext cx="3905250" cy="112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825" y="5334000"/>
            <a:ext cx="46005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2000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5" dur="2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Câu</a:t>
            </a:r>
            <a:r>
              <a:rPr lang="en-US" dirty="0" smtClean="0"/>
              <a:t> 2 </a:t>
            </a:r>
            <a:r>
              <a:rPr lang="en-US" dirty="0" err="1" smtClean="0"/>
              <a:t>trang</a:t>
            </a:r>
            <a:r>
              <a:rPr lang="en-US" dirty="0" smtClean="0"/>
              <a:t> 71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Cho </a:t>
            </a:r>
            <a:r>
              <a:rPr lang="en-US" dirty="0" err="1" smtClean="0">
                <a:latin typeface="+mj-lt"/>
              </a:rPr>
              <a:t>hình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+mj-lt"/>
              </a:rPr>
              <a:t>lăng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+mj-lt"/>
              </a:rPr>
              <a:t>trụ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 tam </a:t>
            </a:r>
            <a:r>
              <a:rPr lang="en-US" dirty="0" err="1" smtClean="0">
                <a:solidFill>
                  <a:srgbClr val="0000FF"/>
                </a:solidFill>
                <a:latin typeface="+mj-lt"/>
              </a:rPr>
              <a:t>giác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dirty="0" smtClean="0">
                <a:latin typeface="+mj-lt"/>
              </a:rPr>
              <a:t>ABC.A’B’C’. </a:t>
            </a:r>
            <a:r>
              <a:rPr lang="en-US" dirty="0" err="1" smtClean="0">
                <a:latin typeface="+mj-lt"/>
              </a:rPr>
              <a:t>Gọi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M </a:t>
            </a:r>
            <a:r>
              <a:rPr lang="en-US" dirty="0" err="1" smtClean="0">
                <a:solidFill>
                  <a:srgbClr val="0000FF"/>
                </a:solidFill>
                <a:latin typeface="+mj-lt"/>
              </a:rPr>
              <a:t>và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 M’ </a:t>
            </a:r>
            <a:r>
              <a:rPr lang="en-US" dirty="0" err="1" smtClean="0">
                <a:solidFill>
                  <a:srgbClr val="0000FF"/>
                </a:solidFill>
                <a:latin typeface="+mj-lt"/>
              </a:rPr>
              <a:t>là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+mj-lt"/>
              </a:rPr>
              <a:t>trung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+mj-lt"/>
              </a:rPr>
              <a:t>điểm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+mj-lt"/>
              </a:rPr>
              <a:t>của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 BC, B’C’.</a:t>
            </a:r>
          </a:p>
          <a:p>
            <a:r>
              <a:rPr lang="en-US" dirty="0" smtClean="0">
                <a:latin typeface="+mj-lt"/>
              </a:rPr>
              <a:t>a/ CMR: 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AM//A’M’</a:t>
            </a:r>
            <a:r>
              <a:rPr lang="en-US" dirty="0" smtClean="0">
                <a:latin typeface="+mj-lt"/>
              </a:rPr>
              <a:t>.</a:t>
            </a:r>
          </a:p>
          <a:p>
            <a:r>
              <a:rPr lang="en-US" dirty="0" smtClean="0">
                <a:latin typeface="+mj-lt"/>
              </a:rPr>
              <a:t>b/ </a:t>
            </a:r>
            <a:r>
              <a:rPr lang="en-US" dirty="0" err="1" smtClean="0">
                <a:latin typeface="+mj-lt"/>
              </a:rPr>
              <a:t>Tìm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(AB’C’)</a:t>
            </a:r>
            <a:r>
              <a:rPr lang="en-US" dirty="0" smtClean="0">
                <a:solidFill>
                  <a:srgbClr val="0000FF"/>
                </a:solidFill>
                <a:latin typeface="+mj-lt"/>
                <a:cs typeface="Times New Roman"/>
              </a:rPr>
              <a:t> ∩ A’M.</a:t>
            </a:r>
          </a:p>
          <a:p>
            <a:r>
              <a:rPr lang="en-US" dirty="0" smtClean="0">
                <a:latin typeface="+mj-lt"/>
                <a:cs typeface="Times New Roman"/>
              </a:rPr>
              <a:t>c/ </a:t>
            </a:r>
            <a:r>
              <a:rPr lang="en-US" dirty="0" err="1" smtClean="0">
                <a:latin typeface="+mj-lt"/>
                <a:cs typeface="Times New Roman"/>
              </a:rPr>
              <a:t>Tìm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giao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tuyến</a:t>
            </a:r>
            <a:r>
              <a:rPr lang="en-US" dirty="0" smtClean="0">
                <a:latin typeface="+mj-lt"/>
                <a:cs typeface="Times New Roman"/>
              </a:rPr>
              <a:t> d = (AB’C’) ∩ (BA’C’).</a:t>
            </a:r>
          </a:p>
          <a:p>
            <a:r>
              <a:rPr lang="en-US" dirty="0" smtClean="0">
                <a:latin typeface="+mj-lt"/>
                <a:cs typeface="Times New Roman"/>
              </a:rPr>
              <a:t>d/ </a:t>
            </a:r>
            <a:r>
              <a:rPr lang="en-US" dirty="0" err="1" smtClean="0">
                <a:latin typeface="+mj-lt"/>
                <a:cs typeface="Times New Roman"/>
              </a:rPr>
              <a:t>Tìm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+mj-lt"/>
                <a:cs typeface="Times New Roman"/>
              </a:rPr>
              <a:t>G = d ∩ (AM’M). </a:t>
            </a:r>
            <a:r>
              <a:rPr lang="en-US" dirty="0" err="1" smtClean="0">
                <a:latin typeface="+mj-lt"/>
                <a:cs typeface="Times New Roman"/>
              </a:rPr>
              <a:t>Và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chứng</a:t>
            </a:r>
            <a:r>
              <a:rPr lang="en-US" dirty="0" smtClean="0">
                <a:latin typeface="+mj-lt"/>
                <a:cs typeface="Times New Roman"/>
              </a:rPr>
              <a:t> minh </a:t>
            </a:r>
            <a:r>
              <a:rPr lang="en-US" dirty="0" smtClean="0">
                <a:solidFill>
                  <a:srgbClr val="0000FF"/>
                </a:solidFill>
                <a:latin typeface="+mj-lt"/>
                <a:cs typeface="Times New Roman"/>
              </a:rPr>
              <a:t>G </a:t>
            </a:r>
            <a:r>
              <a:rPr lang="en-US" dirty="0" err="1" smtClean="0">
                <a:solidFill>
                  <a:srgbClr val="0000FF"/>
                </a:solidFill>
                <a:latin typeface="+mj-lt"/>
                <a:cs typeface="Times New Roman"/>
              </a:rPr>
              <a:t>là</a:t>
            </a:r>
            <a:r>
              <a:rPr lang="en-US" dirty="0" smtClean="0">
                <a:solidFill>
                  <a:srgbClr val="0000FF"/>
                </a:solidFill>
                <a:latin typeface="+mj-lt"/>
                <a:cs typeface="Times New Roman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+mj-lt"/>
                <a:cs typeface="Times New Roman"/>
              </a:rPr>
              <a:t>trọng</a:t>
            </a:r>
            <a:r>
              <a:rPr lang="en-US" dirty="0" smtClean="0">
                <a:solidFill>
                  <a:srgbClr val="0000FF"/>
                </a:solidFill>
                <a:latin typeface="+mj-lt"/>
                <a:cs typeface="Times New Roman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+mj-lt"/>
                <a:cs typeface="Times New Roman"/>
              </a:rPr>
              <a:t>tâm</a:t>
            </a:r>
            <a:r>
              <a:rPr lang="en-US" dirty="0" smtClean="0">
                <a:solidFill>
                  <a:srgbClr val="0000FF"/>
                </a:solidFill>
                <a:latin typeface="+mj-lt"/>
                <a:cs typeface="Times New Roman"/>
              </a:rPr>
              <a:t> tam </a:t>
            </a:r>
            <a:r>
              <a:rPr lang="en-US" dirty="0" err="1" smtClean="0">
                <a:solidFill>
                  <a:srgbClr val="0000FF"/>
                </a:solidFill>
                <a:latin typeface="+mj-lt"/>
                <a:cs typeface="Times New Roman"/>
              </a:rPr>
              <a:t>giác</a:t>
            </a:r>
            <a:r>
              <a:rPr lang="en-US" dirty="0" smtClean="0">
                <a:solidFill>
                  <a:srgbClr val="0000FF"/>
                </a:solidFill>
                <a:latin typeface="+mj-lt"/>
                <a:cs typeface="Times New Roman"/>
              </a:rPr>
              <a:t> AB’C’.</a:t>
            </a:r>
          </a:p>
          <a:p>
            <a:endParaRPr lang="en-US" dirty="0" smtClean="0">
              <a:latin typeface="+mj-lt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52400"/>
            <a:ext cx="3581400" cy="7318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smtClean="0"/>
              <a:t>a/ CMR: </a:t>
            </a:r>
            <a:r>
              <a:rPr lang="en-US" sz="2800" dirty="0" smtClean="0">
                <a:solidFill>
                  <a:srgbClr val="0000FF"/>
                </a:solidFill>
              </a:rPr>
              <a:t>AM//A’M’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6705600" cy="3840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Ta </a:t>
            </a:r>
            <a:r>
              <a:rPr lang="en-US" sz="2800" dirty="0" err="1" smtClean="0"/>
              <a:t>có</a:t>
            </a:r>
            <a:r>
              <a:rPr lang="en-US" sz="2800" dirty="0" smtClean="0"/>
              <a:t>:</a:t>
            </a:r>
          </a:p>
          <a:p>
            <a:pPr>
              <a:buNone/>
            </a:pPr>
            <a:r>
              <a:rPr lang="en-US" sz="2800" dirty="0" smtClean="0"/>
              <a:t>			   </a:t>
            </a:r>
          </a:p>
          <a:p>
            <a:pPr>
              <a:buNone/>
            </a:pPr>
            <a:r>
              <a:rPr lang="en-US" sz="2800" dirty="0" smtClean="0"/>
              <a:t>			     </a:t>
            </a:r>
            <a:r>
              <a:rPr lang="vi-VN" sz="2400" dirty="0" smtClean="0"/>
              <a:t>AA’M’M là hình bình hành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876800" y="5027612"/>
            <a:ext cx="3581400" cy="1588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76800" y="5029200"/>
            <a:ext cx="1066800" cy="838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943600" y="5029200"/>
            <a:ext cx="2514600" cy="838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76800" y="1903412"/>
            <a:ext cx="35814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876800" y="1905000"/>
            <a:ext cx="1066800" cy="838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943600" y="1905000"/>
            <a:ext cx="2514600" cy="838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4381103" y="4304903"/>
            <a:ext cx="3124200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3315097" y="3466703"/>
            <a:ext cx="3124200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6896497" y="3466703"/>
            <a:ext cx="3124200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itle 1"/>
          <p:cNvSpPr txBox="1">
            <a:spLocks/>
          </p:cNvSpPr>
          <p:nvPr/>
        </p:nvSpPr>
        <p:spPr>
          <a:xfrm>
            <a:off x="8305800" y="47545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5791200" y="25447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B’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4191000" y="14779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A’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8305800" y="14478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C’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5562600" y="57912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4114800" y="47244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7239000" y="21336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M’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7162800" y="52578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rot="5400000" flipH="1" flipV="1">
            <a:off x="5752703" y="3847703"/>
            <a:ext cx="3124200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2163" name="Object 3"/>
          <p:cNvGraphicFramePr>
            <a:graphicFrameLocks noChangeAspect="1"/>
          </p:cNvGraphicFramePr>
          <p:nvPr/>
        </p:nvGraphicFramePr>
        <p:xfrm>
          <a:off x="152400" y="838200"/>
          <a:ext cx="2286000" cy="1006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4" r:id="rId3" imgW="1041400" imgH="457200" progId="">
                  <p:embed/>
                </p:oleObj>
              </mc:Choice>
              <mc:Fallback>
                <p:oleObj r:id="rId3" imgW="1041400" imgH="4572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838200"/>
                        <a:ext cx="2286000" cy="10066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42"/>
          <p:cNvSpPr/>
          <p:nvPr/>
        </p:nvSpPr>
        <p:spPr>
          <a:xfrm>
            <a:off x="152400" y="19812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-&gt; </a:t>
            </a:r>
            <a:r>
              <a:rPr lang="vi-VN" sz="2400" dirty="0" smtClean="0"/>
              <a:t>AM // A’M’</a:t>
            </a:r>
            <a:endParaRPr lang="en-US" sz="2400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4876800" y="5029200"/>
            <a:ext cx="2438400" cy="381000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876800" y="1905000"/>
            <a:ext cx="2438400" cy="3810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4" grpId="0"/>
      <p:bldP spid="37" grpId="0"/>
      <p:bldP spid="4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038600" y="106362"/>
            <a:ext cx="4419600" cy="7318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3200" dirty="0" smtClean="0"/>
              <a:t>b/ </a:t>
            </a:r>
            <a:r>
              <a:rPr lang="en-US" sz="3200" dirty="0" err="1" smtClean="0"/>
              <a:t>Tìm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(AB’C’)</a:t>
            </a:r>
            <a:r>
              <a:rPr lang="en-US" sz="3200" dirty="0" smtClean="0">
                <a:solidFill>
                  <a:srgbClr val="0000FF"/>
                </a:solidFill>
                <a:cs typeface="Times New Roman"/>
              </a:rPr>
              <a:t> ∩ A’M.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876800" y="5027612"/>
            <a:ext cx="3581400" cy="1588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76800" y="5029200"/>
            <a:ext cx="1066800" cy="838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943600" y="5029200"/>
            <a:ext cx="2514600" cy="838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1903412"/>
            <a:ext cx="35814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76800" y="1905000"/>
            <a:ext cx="1066800" cy="838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943600" y="1905000"/>
            <a:ext cx="2514600" cy="838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4381103" y="4304903"/>
            <a:ext cx="3124200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3315097" y="3466703"/>
            <a:ext cx="3124200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6896497" y="3466703"/>
            <a:ext cx="3124200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8305800" y="47545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638800" y="20875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B’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191000" y="14779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A’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8305800" y="14478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C’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715000" y="57150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114800" y="47244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rot="5400000" flipH="1" flipV="1">
            <a:off x="4267200" y="3352800"/>
            <a:ext cx="2286000" cy="1066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876800" y="1981200"/>
            <a:ext cx="3505200" cy="304800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30956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14400"/>
            <a:ext cx="40862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225" y="1905000"/>
            <a:ext cx="36861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Title 1"/>
          <p:cNvSpPr txBox="1">
            <a:spLocks/>
          </p:cNvSpPr>
          <p:nvPr/>
        </p:nvSpPr>
        <p:spPr>
          <a:xfrm>
            <a:off x="7010400" y="52578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6781800" y="17827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M’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rot="5400000" flipH="1" flipV="1">
            <a:off x="4724400" y="2438400"/>
            <a:ext cx="2743200" cy="243840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6200000" flipV="1">
            <a:off x="4343400" y="2438400"/>
            <a:ext cx="3505200" cy="243840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Title 1"/>
          <p:cNvSpPr txBox="1">
            <a:spLocks/>
          </p:cNvSpPr>
          <p:nvPr/>
        </p:nvSpPr>
        <p:spPr>
          <a:xfrm>
            <a:off x="5715000" y="29718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09800" y="76200"/>
            <a:ext cx="6781800" cy="5794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cs typeface="Times New Roman"/>
              </a:rPr>
              <a:t>c/ </a:t>
            </a:r>
            <a:r>
              <a:rPr lang="en-US" sz="3200" dirty="0" err="1" smtClean="0">
                <a:solidFill>
                  <a:srgbClr val="0000FF"/>
                </a:solidFill>
                <a:cs typeface="Times New Roman"/>
              </a:rPr>
              <a:t>Tìm</a:t>
            </a:r>
            <a:r>
              <a:rPr lang="en-US" sz="3200" dirty="0" smtClean="0">
                <a:solidFill>
                  <a:srgbClr val="0000FF"/>
                </a:solidFill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cs typeface="Times New Roman"/>
              </a:rPr>
              <a:t>giao</a:t>
            </a:r>
            <a:r>
              <a:rPr lang="en-US" sz="3200" dirty="0" smtClean="0">
                <a:solidFill>
                  <a:srgbClr val="0000FF"/>
                </a:solidFill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cs typeface="Times New Roman"/>
              </a:rPr>
              <a:t>tuyến</a:t>
            </a:r>
            <a:r>
              <a:rPr lang="en-US" sz="3200" dirty="0" smtClean="0">
                <a:solidFill>
                  <a:srgbClr val="0000FF"/>
                </a:solidFill>
                <a:cs typeface="Times New Roman"/>
              </a:rPr>
              <a:t> d = (AB’C’) ∩ (BA’C’).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876800" y="5027612"/>
            <a:ext cx="3581400" cy="1588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876800" y="5029200"/>
            <a:ext cx="1066800" cy="838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943600" y="5029200"/>
            <a:ext cx="2514600" cy="838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76800" y="1903412"/>
            <a:ext cx="35814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1905000"/>
            <a:ext cx="1066800" cy="838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943600" y="1905000"/>
            <a:ext cx="2514600" cy="838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4381103" y="4304903"/>
            <a:ext cx="3124200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3315097" y="3466703"/>
            <a:ext cx="3124200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6896497" y="3466703"/>
            <a:ext cx="3124200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8305800" y="47545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638800" y="20875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B’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191000" y="14779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A’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724400" y="34591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715000" y="57150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114800" y="47244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rot="5400000" flipH="1" flipV="1">
            <a:off x="4267200" y="3352800"/>
            <a:ext cx="2286000" cy="1066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876800" y="1981200"/>
            <a:ext cx="3505200" cy="304800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V="1">
            <a:off x="3429001" y="3352801"/>
            <a:ext cx="3962399" cy="1066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5219702" y="2628902"/>
            <a:ext cx="3962399" cy="25145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itle 1"/>
          <p:cNvSpPr txBox="1">
            <a:spLocks/>
          </p:cNvSpPr>
          <p:nvPr/>
        </p:nvSpPr>
        <p:spPr>
          <a:xfrm>
            <a:off x="7010400" y="52578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4209" name="Object 1"/>
          <p:cNvGraphicFramePr>
            <a:graphicFrameLocks noChangeAspect="1"/>
          </p:cNvGraphicFramePr>
          <p:nvPr/>
        </p:nvGraphicFramePr>
        <p:xfrm>
          <a:off x="381000" y="1143000"/>
          <a:ext cx="3699934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0" r:id="rId3" imgW="1752600" imgH="685800" progId="">
                  <p:embed/>
                </p:oleObj>
              </mc:Choice>
              <mc:Fallback>
                <p:oleObj r:id="rId3" imgW="1752600" imgH="6858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43000"/>
                        <a:ext cx="3699934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4211" name="Object 3"/>
          <p:cNvGraphicFramePr>
            <a:graphicFrameLocks noChangeAspect="1"/>
          </p:cNvGraphicFramePr>
          <p:nvPr/>
        </p:nvGraphicFramePr>
        <p:xfrm>
          <a:off x="1066800" y="2590800"/>
          <a:ext cx="2438399" cy="449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1" r:id="rId5" imgW="977476" imgH="177723" progId="">
                  <p:embed/>
                </p:oleObj>
              </mc:Choice>
              <mc:Fallback>
                <p:oleObj r:id="rId5" imgW="977476" imgH="177723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90800"/>
                        <a:ext cx="2438399" cy="4498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4213" name="Object 5"/>
          <p:cNvGraphicFramePr>
            <a:graphicFrameLocks noChangeAspect="1"/>
          </p:cNvGraphicFramePr>
          <p:nvPr/>
        </p:nvGraphicFramePr>
        <p:xfrm>
          <a:off x="457200" y="3124200"/>
          <a:ext cx="2555876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2" r:id="rId7" imgW="1092200" imgH="457200" progId="">
                  <p:embed/>
                </p:oleObj>
              </mc:Choice>
              <mc:Fallback>
                <p:oleObj r:id="rId7" imgW="1092200" imgH="4572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124200"/>
                        <a:ext cx="2555876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4215" name="Object 7"/>
          <p:cNvGraphicFramePr>
            <a:graphicFrameLocks noChangeAspect="1"/>
          </p:cNvGraphicFramePr>
          <p:nvPr/>
        </p:nvGraphicFramePr>
        <p:xfrm>
          <a:off x="304800" y="4267200"/>
          <a:ext cx="3247571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3" r:id="rId9" imgW="1701800" imgH="203200" progId="">
                  <p:embed/>
                </p:oleObj>
              </mc:Choice>
              <mc:Fallback>
                <p:oleObj r:id="rId9" imgW="1701800" imgH="20320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267200"/>
                        <a:ext cx="3247571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4217" name="Object 9"/>
          <p:cNvGraphicFramePr>
            <a:graphicFrameLocks noChangeAspect="1"/>
          </p:cNvGraphicFramePr>
          <p:nvPr/>
        </p:nvGraphicFramePr>
        <p:xfrm>
          <a:off x="304800" y="4800600"/>
          <a:ext cx="3657600" cy="389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4" r:id="rId11" imgW="1879600" imgH="203200" progId="">
                  <p:embed/>
                </p:oleObj>
              </mc:Choice>
              <mc:Fallback>
                <p:oleObj r:id="rId11" imgW="1879600" imgH="20320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800600"/>
                        <a:ext cx="3657600" cy="3898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4219" name="Object 11"/>
          <p:cNvGraphicFramePr>
            <a:graphicFrameLocks noChangeAspect="1"/>
          </p:cNvGraphicFramePr>
          <p:nvPr/>
        </p:nvGraphicFramePr>
        <p:xfrm>
          <a:off x="304800" y="5257800"/>
          <a:ext cx="1704474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5" r:id="rId13" imgW="812447" imgH="177723" progId="">
                  <p:embed/>
                </p:oleObj>
              </mc:Choice>
              <mc:Fallback>
                <p:oleObj r:id="rId13" imgW="812447" imgH="177723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257800"/>
                        <a:ext cx="1704474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itle 1"/>
          <p:cNvSpPr txBox="1">
            <a:spLocks/>
          </p:cNvSpPr>
          <p:nvPr/>
        </p:nvSpPr>
        <p:spPr>
          <a:xfrm>
            <a:off x="8458200" y="16002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C’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Subtitle 51"/>
          <p:cNvSpPr>
            <a:spLocks noGrp="1"/>
          </p:cNvSpPr>
          <p:nvPr>
            <p:ph type="subTitle" idx="1"/>
          </p:nvPr>
        </p:nvSpPr>
        <p:spPr>
          <a:xfrm>
            <a:off x="76200" y="609600"/>
            <a:ext cx="4495800" cy="5334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0000FF"/>
                </a:solidFill>
              </a:rPr>
              <a:t>+ Ta </a:t>
            </a:r>
            <a:r>
              <a:rPr lang="en-US" dirty="0" err="1" smtClean="0">
                <a:solidFill>
                  <a:srgbClr val="0000FF"/>
                </a:solidFill>
              </a:rPr>
              <a:t>có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endParaRPr lang="en-US" dirty="0" smtClean="0">
              <a:solidFill>
                <a:srgbClr val="0000FF"/>
              </a:solidFill>
            </a:endParaRPr>
          </a:p>
          <a:p>
            <a:pPr algn="l"/>
            <a:r>
              <a:rPr lang="en-US" sz="2000" dirty="0" smtClean="0">
                <a:solidFill>
                  <a:srgbClr val="0000FF"/>
                </a:solidFill>
              </a:rPr>
              <a:t/>
            </a:r>
            <a:br>
              <a:rPr lang="en-US" sz="2000" dirty="0" smtClean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5410200" y="1981200"/>
            <a:ext cx="2971800" cy="190500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72732" y="2514600"/>
            <a:ext cx="11464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+ </a:t>
            </a:r>
            <a:r>
              <a:rPr lang="en-US" sz="3200" dirty="0" err="1" smtClean="0">
                <a:solidFill>
                  <a:srgbClr val="0000FF"/>
                </a:solidFill>
              </a:rPr>
              <a:t>Gọi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endParaRPr lang="en-US" sz="3200" dirty="0"/>
          </a:p>
        </p:txBody>
      </p:sp>
      <p:sp>
        <p:nvSpPr>
          <p:cNvPr id="54" name="Rectangle 53"/>
          <p:cNvSpPr/>
          <p:nvPr/>
        </p:nvSpPr>
        <p:spPr>
          <a:xfrm>
            <a:off x="381000" y="5867400"/>
            <a:ext cx="38506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</a:rPr>
              <a:t>Vậy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giao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tuyến</a:t>
            </a:r>
            <a:r>
              <a:rPr lang="en-US" sz="2800" dirty="0" smtClean="0">
                <a:solidFill>
                  <a:srgbClr val="0000FF"/>
                </a:solidFill>
              </a:rPr>
              <a:t> d </a:t>
            </a:r>
            <a:r>
              <a:rPr lang="en-US" sz="2800" dirty="0" err="1" smtClean="0">
                <a:solidFill>
                  <a:srgbClr val="0000FF"/>
                </a:solidFill>
              </a:rPr>
              <a:t>là</a:t>
            </a:r>
            <a:r>
              <a:rPr lang="en-US" sz="2800" dirty="0" smtClean="0">
                <a:solidFill>
                  <a:srgbClr val="0000FF"/>
                </a:solidFill>
              </a:rPr>
              <a:t> C’O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2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94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5" dur="20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53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33800" y="0"/>
            <a:ext cx="5238206" cy="548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572000"/>
            <a:ext cx="72675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914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smtClean="0">
                <a:cs typeface="Times New Roman"/>
              </a:rPr>
              <a:t>d/ </a:t>
            </a:r>
            <a:r>
              <a:rPr lang="en-US" sz="2800" dirty="0" err="1" smtClean="0">
                <a:cs typeface="Times New Roman"/>
              </a:rPr>
              <a:t>Tìm</a:t>
            </a:r>
            <a:r>
              <a:rPr lang="en-US" sz="2800" dirty="0" smtClean="0">
                <a:cs typeface="Times New Roman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cs typeface="Times New Roman"/>
              </a:rPr>
              <a:t>G = d ∩ (AM’M). </a:t>
            </a:r>
            <a:br>
              <a:rPr lang="en-US" sz="2800" dirty="0" smtClean="0">
                <a:solidFill>
                  <a:srgbClr val="0000FF"/>
                </a:solidFill>
                <a:cs typeface="Times New Roman"/>
              </a:rPr>
            </a:br>
            <a:r>
              <a:rPr lang="en-US" sz="2800" dirty="0" err="1" smtClean="0">
                <a:cs typeface="Times New Roman"/>
              </a:rPr>
              <a:t>Và</a:t>
            </a:r>
            <a:r>
              <a:rPr lang="en-US" sz="2800" dirty="0" smtClean="0">
                <a:cs typeface="Times New Roman"/>
              </a:rPr>
              <a:t> </a:t>
            </a:r>
            <a:r>
              <a:rPr lang="en-US" sz="2800" dirty="0" err="1" smtClean="0">
                <a:cs typeface="Times New Roman"/>
              </a:rPr>
              <a:t>chứng</a:t>
            </a:r>
            <a:r>
              <a:rPr lang="en-US" sz="2800" dirty="0" smtClean="0">
                <a:cs typeface="Times New Roman"/>
              </a:rPr>
              <a:t> minh </a:t>
            </a:r>
            <a:r>
              <a:rPr lang="en-US" sz="2800" dirty="0" smtClean="0">
                <a:solidFill>
                  <a:srgbClr val="0000FF"/>
                </a:solidFill>
                <a:cs typeface="Times New Roman"/>
              </a:rPr>
              <a:t>G </a:t>
            </a:r>
            <a:r>
              <a:rPr lang="en-US" sz="2800" dirty="0" err="1" smtClean="0">
                <a:solidFill>
                  <a:srgbClr val="0000FF"/>
                </a:solidFill>
                <a:cs typeface="Times New Roman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/>
              </a:rPr>
              <a:t>trọng</a:t>
            </a:r>
            <a:r>
              <a:rPr lang="en-US" sz="2800" dirty="0" smtClean="0">
                <a:solidFill>
                  <a:srgbClr val="0000FF"/>
                </a:solidFill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/>
              </a:rPr>
              <a:t>tâm</a:t>
            </a:r>
            <a:r>
              <a:rPr lang="en-US" sz="2800" dirty="0" smtClean="0">
                <a:solidFill>
                  <a:srgbClr val="0000FF"/>
                </a:solidFill>
                <a:cs typeface="Times New Roman"/>
              </a:rPr>
              <a:t> tam </a:t>
            </a:r>
            <a:r>
              <a:rPr lang="en-US" sz="2800" dirty="0" err="1" smtClean="0">
                <a:solidFill>
                  <a:srgbClr val="0000FF"/>
                </a:solidFill>
                <a:cs typeface="Times New Roman"/>
              </a:rPr>
              <a:t>giác</a:t>
            </a:r>
            <a:r>
              <a:rPr lang="en-US" sz="2800" dirty="0" smtClean="0">
                <a:solidFill>
                  <a:srgbClr val="0000FF"/>
                </a:solidFill>
                <a:cs typeface="Times New Roman"/>
              </a:rPr>
              <a:t> AB’C’.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43434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Ta </a:t>
            </a:r>
            <a:r>
              <a:rPr lang="en-US" dirty="0" err="1" smtClean="0"/>
              <a:t>có</a:t>
            </a:r>
            <a:r>
              <a:rPr lang="en-US" dirty="0" smtClean="0"/>
              <a:t>: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3300" dirty="0" err="1" smtClean="0"/>
              <a:t>Lại</a:t>
            </a:r>
            <a:r>
              <a:rPr lang="en-US" sz="3300" dirty="0" smtClean="0"/>
              <a:t> </a:t>
            </a:r>
            <a:r>
              <a:rPr lang="en-US" sz="3300" dirty="0" err="1" smtClean="0"/>
              <a:t>có</a:t>
            </a:r>
            <a:r>
              <a:rPr lang="en-US" sz="3300" dirty="0" smtClean="0"/>
              <a:t>:</a:t>
            </a:r>
          </a:p>
          <a:p>
            <a:endParaRPr lang="en-US" sz="2800" dirty="0" smtClean="0"/>
          </a:p>
          <a:p>
            <a:r>
              <a:rPr lang="vi-VN" sz="2800" dirty="0" smtClean="0"/>
              <a:t>Mà OC’ là trung tuyến của tam giác AB’C’ và AM’ là trung tuyến của tam giác AB’C’</a:t>
            </a:r>
            <a:endParaRPr lang="en-US" sz="2800" dirty="0" smtClean="0"/>
          </a:p>
          <a:p>
            <a:r>
              <a:rPr lang="vi-VN" sz="2800" dirty="0" smtClean="0"/>
              <a:t>Suy ra G là trọng tâm của tam giác AB’C’</a:t>
            </a:r>
            <a:endParaRPr lang="en-US" sz="2800" dirty="0" smtClean="0"/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876800" y="5027612"/>
            <a:ext cx="3581400" cy="1588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876800" y="5029200"/>
            <a:ext cx="1066800" cy="838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943600" y="5029200"/>
            <a:ext cx="2514600" cy="838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76800" y="1903412"/>
            <a:ext cx="35814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1905000"/>
            <a:ext cx="1066800" cy="838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943600" y="1905000"/>
            <a:ext cx="2514600" cy="838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4381103" y="4304903"/>
            <a:ext cx="3124200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3315097" y="3466703"/>
            <a:ext cx="3124200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6896497" y="3466703"/>
            <a:ext cx="3124200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8305800" y="47545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638800" y="21637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B’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191000" y="14779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A’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724400" y="34591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715000" y="57150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114800" y="47244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rot="5400000" flipH="1" flipV="1">
            <a:off x="4267200" y="3352800"/>
            <a:ext cx="2286000" cy="1066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876800" y="1981200"/>
            <a:ext cx="3505200" cy="304800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/>
        </p:nvSpPr>
        <p:spPr>
          <a:xfrm>
            <a:off x="7010400" y="52578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8458200" y="1600200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C’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5410200" y="1981200"/>
            <a:ext cx="2971800" cy="190500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itle 1"/>
          <p:cNvSpPr txBox="1">
            <a:spLocks/>
          </p:cNvSpPr>
          <p:nvPr/>
        </p:nvSpPr>
        <p:spPr>
          <a:xfrm>
            <a:off x="6934200" y="17065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M’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rot="5400000" flipH="1" flipV="1">
            <a:off x="5752703" y="3847703"/>
            <a:ext cx="3124200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 flipV="1">
            <a:off x="4343400" y="2438400"/>
            <a:ext cx="3505200" cy="243840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876800" y="1905000"/>
            <a:ext cx="2438400" cy="38100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524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5241" name="Object 9"/>
          <p:cNvGraphicFramePr>
            <a:graphicFrameLocks noChangeAspect="1"/>
          </p:cNvGraphicFramePr>
          <p:nvPr/>
        </p:nvGraphicFramePr>
        <p:xfrm>
          <a:off x="1524000" y="1143000"/>
          <a:ext cx="2286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8" r:id="rId3" imgW="1143000" imgH="457200" progId="">
                  <p:embed/>
                </p:oleObj>
              </mc:Choice>
              <mc:Fallback>
                <p:oleObj r:id="rId3" imgW="1143000" imgH="45720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143000"/>
                        <a:ext cx="2286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4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5243" name="Object 11"/>
          <p:cNvGraphicFramePr>
            <a:graphicFrameLocks noChangeAspect="1"/>
          </p:cNvGraphicFramePr>
          <p:nvPr/>
        </p:nvGraphicFramePr>
        <p:xfrm>
          <a:off x="457201" y="2133600"/>
          <a:ext cx="2667000" cy="456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9" r:id="rId5" imgW="1053643" imgH="177723" progId="">
                  <p:embed/>
                </p:oleObj>
              </mc:Choice>
              <mc:Fallback>
                <p:oleObj r:id="rId5" imgW="1053643" imgH="177723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1" y="2133600"/>
                        <a:ext cx="2667000" cy="456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4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5245" name="Object 13"/>
          <p:cNvGraphicFramePr>
            <a:graphicFrameLocks noChangeAspect="1"/>
          </p:cNvGraphicFramePr>
          <p:nvPr/>
        </p:nvGraphicFramePr>
        <p:xfrm>
          <a:off x="457200" y="2743200"/>
          <a:ext cx="3867151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0" r:id="rId7" imgW="1930400" imgH="457200" progId="">
                  <p:embed/>
                </p:oleObj>
              </mc:Choice>
              <mc:Fallback>
                <p:oleObj r:id="rId7" imgW="1930400" imgH="45720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743200"/>
                        <a:ext cx="3867151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4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5247" name="Object 15"/>
          <p:cNvGraphicFramePr>
            <a:graphicFrameLocks noChangeAspect="1"/>
          </p:cNvGraphicFramePr>
          <p:nvPr/>
        </p:nvGraphicFramePr>
        <p:xfrm>
          <a:off x="1600200" y="3788834"/>
          <a:ext cx="2285999" cy="402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1" r:id="rId9" imgW="1028254" imgH="177723" progId="">
                  <p:embed/>
                </p:oleObj>
              </mc:Choice>
              <mc:Fallback>
                <p:oleObj r:id="rId9" imgW="1028254" imgH="177723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788834"/>
                        <a:ext cx="2285999" cy="4021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Straight Connector 60"/>
          <p:cNvCxnSpPr/>
          <p:nvPr/>
        </p:nvCxnSpPr>
        <p:spPr>
          <a:xfrm rot="5400000" flipH="1" flipV="1">
            <a:off x="4724400" y="2438400"/>
            <a:ext cx="2743200" cy="243840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Title 1"/>
          <p:cNvSpPr txBox="1">
            <a:spLocks/>
          </p:cNvSpPr>
          <p:nvPr/>
        </p:nvSpPr>
        <p:spPr>
          <a:xfrm>
            <a:off x="5943600" y="2620962"/>
            <a:ext cx="838200" cy="73183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9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9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7227" y="-76200"/>
            <a:ext cx="495057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4429125"/>
            <a:ext cx="78676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81200"/>
            <a:ext cx="7543800" cy="251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9450" y="-228600"/>
            <a:ext cx="61631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633469"/>
            <a:ext cx="6248400" cy="307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1987</Words>
  <Application>Microsoft Office PowerPoint</Application>
  <PresentationFormat>On-screen Show (4:3)</PresentationFormat>
  <Paragraphs>402</Paragraphs>
  <Slides>60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Arial</vt:lpstr>
      <vt:lpstr>Calibri</vt:lpstr>
      <vt:lpstr>Symbol</vt:lpstr>
      <vt:lpstr>Times New Roman</vt:lpstr>
      <vt:lpstr>Office Theme</vt:lpstr>
      <vt:lpstr>Equation</vt:lpstr>
      <vt:lpstr>BÀI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1/53</vt:lpstr>
      <vt:lpstr>A</vt:lpstr>
      <vt:lpstr>2/53</vt:lpstr>
      <vt:lpstr>M</vt:lpstr>
      <vt:lpstr>3/53</vt:lpstr>
      <vt:lpstr>d1</vt:lpstr>
      <vt:lpstr>5/53</vt:lpstr>
      <vt:lpstr>PowerPoint Presentation</vt:lpstr>
      <vt:lpstr>PowerPoint Presentation</vt:lpstr>
      <vt:lpstr>7/54</vt:lpstr>
      <vt:lpstr>+ Ta có:</vt:lpstr>
      <vt:lpstr>9/54</vt:lpstr>
      <vt:lpstr>PowerPoint Presentation</vt:lpstr>
      <vt:lpstr>PowerPoint Presentation</vt:lpstr>
      <vt:lpstr>PowerPoint Presentation</vt:lpstr>
      <vt:lpstr>4/53</vt:lpstr>
      <vt:lpstr>PowerPoint Presentation</vt:lpstr>
      <vt:lpstr>10/54</vt:lpstr>
      <vt:lpstr>PowerPoint Presentation</vt:lpstr>
      <vt:lpstr>PowerPoint Presentation</vt:lpstr>
      <vt:lpstr>Bài 2: Câu 1/59</vt:lpstr>
      <vt:lpstr>PowerPoint Presentation</vt:lpstr>
      <vt:lpstr>Bài 2: Câu 2/59</vt:lpstr>
      <vt:lpstr>PowerPoint Presentation</vt:lpstr>
      <vt:lpstr>PowerPoint Presentation</vt:lpstr>
      <vt:lpstr>3/60</vt:lpstr>
      <vt:lpstr>PowerPoint Presentation</vt:lpstr>
      <vt:lpstr>PowerPoint Presentation</vt:lpstr>
      <vt:lpstr>c/ CMR: GA = 3GA’. </vt:lpstr>
      <vt:lpstr>GIẢI BÀI 3</vt:lpstr>
      <vt:lpstr>ÔN LẠI KIẾN THỨC</vt:lpstr>
      <vt:lpstr>PowerPoint Presentation</vt:lpstr>
      <vt:lpstr>PowerPoint Presentation</vt:lpstr>
      <vt:lpstr>PowerPoint Presentation</vt:lpstr>
      <vt:lpstr>CÂU 1/63</vt:lpstr>
      <vt:lpstr>a/ Gọi O, O’ l3 tâm của 2 HBH. CMR: OO’//(ADF) và OO’//(BCE) </vt:lpstr>
      <vt:lpstr>a/ Gọi O, O’ l3 tâm của 2 HBH. CMR: OO’//(ADF) và OO’//(BCE) </vt:lpstr>
      <vt:lpstr>b/ Gọi M, N l3 trọng tâm của tam giác ABD và ABE.  CM: MN//(CEF) </vt:lpstr>
      <vt:lpstr>CÂU 2/63</vt:lpstr>
      <vt:lpstr>a/b) Tìm giao tuyến của (a) với các mặt của tứ diện. Đó là hình gì? </vt:lpstr>
      <vt:lpstr>CÂU 4/63</vt:lpstr>
      <vt:lpstr>PowerPoint Presentation</vt:lpstr>
      <vt:lpstr>BÀI TẬP 2 MẶT PHẲNG SONG SONG</vt:lpstr>
      <vt:lpstr>PowerPoint Presentation</vt:lpstr>
      <vt:lpstr>b/ Chứng minh A’B’C’D’ là hình bình hành.</vt:lpstr>
      <vt:lpstr>Câu 2 trang 71</vt:lpstr>
      <vt:lpstr>a/ CMR: AM//A’M’.</vt:lpstr>
      <vt:lpstr>PowerPoint Presentation</vt:lpstr>
      <vt:lpstr>PowerPoint Presentation</vt:lpstr>
      <vt:lpstr>d/ Tìm G = d ∩ (AM’M).  Và chứng minh G là trọng tâm tam giác AB’C’.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K53E</dc:creator>
  <cp:lastModifiedBy>Windows User</cp:lastModifiedBy>
  <cp:revision>128</cp:revision>
  <dcterms:created xsi:type="dcterms:W3CDTF">2013-10-07T10:31:09Z</dcterms:created>
  <dcterms:modified xsi:type="dcterms:W3CDTF">2020-03-23T02:19:49Z</dcterms:modified>
</cp:coreProperties>
</file>